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3" r:id="rId4"/>
    <p:sldId id="295" r:id="rId5"/>
    <p:sldId id="258" r:id="rId6"/>
    <p:sldId id="269" r:id="rId7"/>
    <p:sldId id="296" r:id="rId8"/>
    <p:sldId id="297" r:id="rId9"/>
    <p:sldId id="274" r:id="rId10"/>
    <p:sldId id="286" r:id="rId11"/>
    <p:sldId id="273" r:id="rId12"/>
    <p:sldId id="291" r:id="rId13"/>
    <p:sldId id="294" r:id="rId14"/>
    <p:sldId id="268" r:id="rId15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6"/>
          </c:dPt>
          <c:dLbls>
            <c:dLbl>
              <c:idx val="1"/>
              <c:layout>
                <c:manualLayout>
                  <c:x val="0.13189715904870908"/>
                  <c:y val="-0.20326987959333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происшествия на строительной площадке,  приведшие к гибели или травматизму</c:v>
                </c:pt>
                <c:pt idx="1">
                  <c:v>происшествия на строительной площадке, не приведшие к гибели или травматизму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900">
                <a:solidFill>
                  <a:schemeClr val="accent5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069906229503475"/>
          <c:y val="4.3869133588331458E-2"/>
          <c:w val="0.3606487583054917"/>
          <c:h val="0.95613072285096323"/>
        </c:manualLayout>
      </c:layout>
      <c:overlay val="0"/>
      <c:txPr>
        <a:bodyPr/>
        <a:lstStyle/>
        <a:p>
          <a:pPr>
            <a:defRPr sz="900">
              <a:solidFill>
                <a:schemeClr val="accent5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Лист1!$E$7:$E$17</c:f>
              <c:strCache>
                <c:ptCount val="11"/>
                <c:pt idx="0">
                  <c:v>Другие</c:v>
                </c:pt>
                <c:pt idx="1">
                  <c:v>Взрыв оборудования</c:v>
                </c:pt>
                <c:pt idx="2">
                  <c:v>Обруш. кровли</c:v>
                </c:pt>
                <c:pt idx="3">
                  <c:v>Обруш. стр. лес.</c:v>
                </c:pt>
                <c:pt idx="4">
                  <c:v>Наруш. ТБ</c:v>
                </c:pt>
                <c:pt idx="5">
                  <c:v>Несчаст. случаи</c:v>
                </c:pt>
                <c:pt idx="6">
                  <c:v>Обвал грунта</c:v>
                </c:pt>
                <c:pt idx="7">
                  <c:v>Аварии с кранами</c:v>
                </c:pt>
                <c:pt idx="8">
                  <c:v>Пожар</c:v>
                </c:pt>
                <c:pt idx="9">
                  <c:v>Обруш. констр.</c:v>
                </c:pt>
                <c:pt idx="10">
                  <c:v>Обруш. огражд.</c:v>
                </c:pt>
              </c:strCache>
            </c:strRef>
          </c:cat>
          <c:val>
            <c:numRef>
              <c:f>Лист1!$F$7:$F$17</c:f>
              <c:numCache>
                <c:formatCode>General</c:formatCode>
                <c:ptCount val="11"/>
                <c:pt idx="0">
                  <c:v>14</c:v>
                </c:pt>
                <c:pt idx="1">
                  <c:v>9</c:v>
                </c:pt>
                <c:pt idx="2">
                  <c:v>1</c:v>
                </c:pt>
                <c:pt idx="3">
                  <c:v>15</c:v>
                </c:pt>
                <c:pt idx="4">
                  <c:v>126</c:v>
                </c:pt>
                <c:pt idx="5">
                  <c:v>10</c:v>
                </c:pt>
                <c:pt idx="6">
                  <c:v>26</c:v>
                </c:pt>
                <c:pt idx="7">
                  <c:v>70</c:v>
                </c:pt>
                <c:pt idx="8">
                  <c:v>27</c:v>
                </c:pt>
                <c:pt idx="9">
                  <c:v>81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957120"/>
        <c:axId val="115975296"/>
        <c:axId val="0"/>
      </c:bar3DChart>
      <c:catAx>
        <c:axId val="11595712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5"/>
                </a:solidFill>
              </a:defRPr>
            </a:pPr>
            <a:endParaRPr lang="ru-RU"/>
          </a:p>
        </c:txPr>
        <c:crossAx val="115975296"/>
        <c:crosses val="autoZero"/>
        <c:auto val="1"/>
        <c:lblAlgn val="ctr"/>
        <c:lblOffset val="100"/>
        <c:noMultiLvlLbl val="0"/>
      </c:catAx>
      <c:valAx>
        <c:axId val="115975296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5"/>
                </a:solidFill>
              </a:defRPr>
            </a:pPr>
            <a:endParaRPr lang="ru-RU"/>
          </a:p>
        </c:txPr>
        <c:crossAx val="115957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462ED-2FD0-41D0-AE1E-DB76B98F43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C671ACA-7670-41BC-A02C-9A486D1D105D}">
      <dgm:prSet phldrT="[Текст]" custT="1"/>
      <dgm:spPr/>
      <dgm:t>
        <a:bodyPr/>
        <a:lstStyle/>
        <a:p>
          <a:r>
            <a:rPr lang="ru-RU" sz="1000" dirty="0" smtClean="0"/>
            <a:t>Застройщик, технических заказчик</a:t>
          </a:r>
          <a:endParaRPr lang="ru-RU" sz="1000" dirty="0"/>
        </a:p>
      </dgm:t>
    </dgm:pt>
    <dgm:pt modelId="{1B859C79-50A9-4994-8288-881CB607C712}">
      <dgm:prSet phldrT="[Текст]" custT="1"/>
      <dgm:spPr/>
      <dgm:t>
        <a:bodyPr/>
        <a:lstStyle/>
        <a:p>
          <a:r>
            <a:rPr lang="ru-RU" sz="1000" dirty="0" smtClean="0"/>
            <a:t>Концессионер</a:t>
          </a:r>
          <a:endParaRPr lang="ru-RU" sz="1000" dirty="0"/>
        </a:p>
      </dgm:t>
    </dgm:pt>
    <dgm:pt modelId="{C2A43A2F-5AEF-42E8-8E55-A3F5A31ECA5B}">
      <dgm:prSet phldrT="[Текст]" custT="1"/>
      <dgm:spPr/>
      <dgm:t>
        <a:bodyPr/>
        <a:lstStyle/>
        <a:p>
          <a:r>
            <a:rPr lang="ru-RU" sz="1000" dirty="0" smtClean="0"/>
            <a:t>Собственник здания, сооружения</a:t>
          </a:r>
          <a:endParaRPr lang="ru-RU" sz="1000" dirty="0"/>
        </a:p>
      </dgm:t>
    </dgm:pt>
    <dgm:pt modelId="{B76468E5-E363-4E9B-B246-D9ADD02F1CDA}">
      <dgm:prSet phldrT="[Текст]" custT="1"/>
      <dgm:spPr/>
      <dgm:t>
        <a:bodyPr/>
        <a:lstStyle/>
        <a:p>
          <a:r>
            <a:rPr lang="ru-RU" sz="1000" b="1" dirty="0" smtClean="0"/>
            <a:t>Член </a:t>
          </a:r>
          <a:r>
            <a:rPr lang="ru-RU" sz="1000" b="1" dirty="0" err="1" smtClean="0"/>
            <a:t>СРО</a:t>
          </a:r>
          <a:r>
            <a:rPr lang="ru-RU" sz="1000" b="1" dirty="0" smtClean="0"/>
            <a:t> </a:t>
          </a:r>
          <a:r>
            <a:rPr lang="ru-RU" sz="1000" dirty="0" smtClean="0"/>
            <a:t>(строитель, проектировщик, инженер-изыскатель)</a:t>
          </a:r>
          <a:endParaRPr lang="ru-RU" sz="1000" dirty="0"/>
        </a:p>
      </dgm:t>
    </dgm:pt>
    <dgm:pt modelId="{BC7EA232-D524-41C0-BDD1-ACD4AB261526}" type="sibTrans" cxnId="{C57FCDD4-33C7-458B-969B-50788A54F5F6}">
      <dgm:prSet/>
      <dgm:spPr/>
      <dgm:t>
        <a:bodyPr/>
        <a:lstStyle/>
        <a:p>
          <a:endParaRPr lang="ru-RU"/>
        </a:p>
      </dgm:t>
    </dgm:pt>
    <dgm:pt modelId="{309F2857-1D39-4377-850E-1D89BCC4B895}" type="parTrans" cxnId="{C57FCDD4-33C7-458B-969B-50788A54F5F6}">
      <dgm:prSet/>
      <dgm:spPr/>
      <dgm:t>
        <a:bodyPr/>
        <a:lstStyle/>
        <a:p>
          <a:endParaRPr lang="ru-RU"/>
        </a:p>
      </dgm:t>
    </dgm:pt>
    <dgm:pt modelId="{2E57E150-196D-4EA9-BC9E-42EB8FE8D80A}" type="sibTrans" cxnId="{E1A9267A-3C89-4184-BBA7-488E2E2E1621}">
      <dgm:prSet/>
      <dgm:spPr/>
      <dgm:t>
        <a:bodyPr/>
        <a:lstStyle/>
        <a:p>
          <a:endParaRPr lang="ru-RU"/>
        </a:p>
      </dgm:t>
    </dgm:pt>
    <dgm:pt modelId="{AC09946C-6F3B-45E6-92AB-37B6745C9E90}" type="parTrans" cxnId="{E1A9267A-3C89-4184-BBA7-488E2E2E1621}">
      <dgm:prSet/>
      <dgm:spPr/>
      <dgm:t>
        <a:bodyPr/>
        <a:lstStyle/>
        <a:p>
          <a:endParaRPr lang="ru-RU"/>
        </a:p>
      </dgm:t>
    </dgm:pt>
    <dgm:pt modelId="{AC7366D6-5373-4623-B9DA-3FD207E555F0}" type="sibTrans" cxnId="{E8D440B3-DB7D-4C07-9F21-E9A6537D52E7}">
      <dgm:prSet/>
      <dgm:spPr/>
      <dgm:t>
        <a:bodyPr/>
        <a:lstStyle/>
        <a:p>
          <a:endParaRPr lang="ru-RU"/>
        </a:p>
      </dgm:t>
    </dgm:pt>
    <dgm:pt modelId="{2886B2AF-09F6-46C5-BB46-E419ACB9447D}" type="parTrans" cxnId="{E8D440B3-DB7D-4C07-9F21-E9A6537D52E7}">
      <dgm:prSet/>
      <dgm:spPr/>
      <dgm:t>
        <a:bodyPr/>
        <a:lstStyle/>
        <a:p>
          <a:endParaRPr lang="ru-RU"/>
        </a:p>
      </dgm:t>
    </dgm:pt>
    <dgm:pt modelId="{74FE8F46-0D1D-4C70-BCDF-0CE94624ACAA}" type="sibTrans" cxnId="{6942AE54-61C7-4DBF-846F-159A1026F92C}">
      <dgm:prSet/>
      <dgm:spPr/>
      <dgm:t>
        <a:bodyPr/>
        <a:lstStyle/>
        <a:p>
          <a:endParaRPr lang="ru-RU"/>
        </a:p>
      </dgm:t>
    </dgm:pt>
    <dgm:pt modelId="{5D0956D1-EF9C-47D4-B482-EE64F48E7AFF}" type="parTrans" cxnId="{6942AE54-61C7-4DBF-846F-159A1026F92C}">
      <dgm:prSet/>
      <dgm:spPr/>
      <dgm:t>
        <a:bodyPr/>
        <a:lstStyle/>
        <a:p>
          <a:endParaRPr lang="ru-RU"/>
        </a:p>
      </dgm:t>
    </dgm:pt>
    <dgm:pt modelId="{66A46E7E-ECA2-4491-A2CE-F1F2474FD10F}">
      <dgm:prSet phldrT="[Текст]" custScaleY="33450" custRadScaleRad="92498" custRadScaleInc="-8703"/>
      <dgm:spPr/>
      <dgm:t>
        <a:bodyPr/>
        <a:lstStyle/>
        <a:p>
          <a:endParaRPr lang="ru-RU"/>
        </a:p>
      </dgm:t>
    </dgm:pt>
    <dgm:pt modelId="{C1252394-0E21-40BA-87D8-B7AF36B143B8}" type="parTrans" cxnId="{365B5CBB-F357-491F-8E50-E1461A49B632}">
      <dgm:prSet/>
      <dgm:spPr/>
      <dgm:t>
        <a:bodyPr/>
        <a:lstStyle/>
        <a:p>
          <a:endParaRPr lang="ru-RU"/>
        </a:p>
      </dgm:t>
    </dgm:pt>
    <dgm:pt modelId="{0FDB4657-31AE-430F-B742-3114D78A0C66}" type="sibTrans" cxnId="{365B5CBB-F357-491F-8E50-E1461A49B632}">
      <dgm:prSet/>
      <dgm:spPr/>
      <dgm:t>
        <a:bodyPr/>
        <a:lstStyle/>
        <a:p>
          <a:endParaRPr lang="ru-RU"/>
        </a:p>
      </dgm:t>
    </dgm:pt>
    <dgm:pt modelId="{3FB7730E-6722-464A-8EB6-ADDB51AC541D}" type="pres">
      <dgm:prSet presAssocID="{428462ED-2FD0-41D0-AE1E-DB76B98F43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AAF6F-C15F-44B0-A84C-EC99ABBCA339}" type="pres">
      <dgm:prSet presAssocID="{B76468E5-E363-4E9B-B246-D9ADD02F1CDA}" presName="centerShape" presStyleLbl="node0" presStyleIdx="0" presStyleCnt="1" custScaleX="93809" custScaleY="45556" custLinFactNeighborX="0" custLinFactNeighborY="8598"/>
      <dgm:spPr/>
      <dgm:t>
        <a:bodyPr/>
        <a:lstStyle/>
        <a:p>
          <a:endParaRPr lang="ru-RU"/>
        </a:p>
      </dgm:t>
    </dgm:pt>
    <dgm:pt modelId="{041427AE-3CE4-4A64-A327-4EFE33E54D4C}" type="pres">
      <dgm:prSet presAssocID="{5D0956D1-EF9C-47D4-B482-EE64F48E7AF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03BFBB6-E7B9-4B8A-B180-98FF8DD01C8A}" type="pres">
      <dgm:prSet presAssocID="{C2A43A2F-5AEF-42E8-8E55-A3F5A31ECA5B}" presName="node" presStyleLbl="node1" presStyleIdx="0" presStyleCnt="3" custScaleY="28495" custRadScaleRad="71373" custRadScaleInc="-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58145-CE52-4EEA-A2C2-A3C3FC4C2545}" type="pres">
      <dgm:prSet presAssocID="{2886B2AF-09F6-46C5-BB46-E419ACB9447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A20D55A-1FF5-4E96-9538-7D1C51588DBD}" type="pres">
      <dgm:prSet presAssocID="{1B859C79-50A9-4994-8288-881CB607C712}" presName="node" presStyleLbl="node1" presStyleIdx="1" presStyleCnt="3" custScaleX="62822" custScaleY="27616" custRadScaleRad="3762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B9C6C-DC33-4DD5-959F-76F2531CD157}" type="pres">
      <dgm:prSet presAssocID="{AC09946C-6F3B-45E6-92AB-37B6745C9E9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67A1032-3152-4E85-BDBC-1451268F6103}" type="pres">
      <dgm:prSet presAssocID="{9C671ACA-7670-41BC-A02C-9A486D1D105D}" presName="node" presStyleLbl="node1" presStyleIdx="2" presStyleCnt="3" custScaleY="29390" custRadScaleRad="70139" custRadScaleInc="5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BEF07-02A8-4CFF-B0B4-79824F6316D9}" type="presOf" srcId="{C2A43A2F-5AEF-42E8-8E55-A3F5A31ECA5B}" destId="{A03BFBB6-E7B9-4B8A-B180-98FF8DD01C8A}" srcOrd="0" destOrd="0" presId="urn:microsoft.com/office/officeart/2005/8/layout/radial4"/>
    <dgm:cxn modelId="{DA235DF3-4666-4989-8B93-F2E702ED873A}" type="presOf" srcId="{1B859C79-50A9-4994-8288-881CB607C712}" destId="{5A20D55A-1FF5-4E96-9538-7D1C51588DBD}" srcOrd="0" destOrd="0" presId="urn:microsoft.com/office/officeart/2005/8/layout/radial4"/>
    <dgm:cxn modelId="{E72B6121-CA62-4299-9C03-CA701DB3EE07}" type="presOf" srcId="{AC09946C-6F3B-45E6-92AB-37B6745C9E90}" destId="{660B9C6C-DC33-4DD5-959F-76F2531CD157}" srcOrd="0" destOrd="0" presId="urn:microsoft.com/office/officeart/2005/8/layout/radial4"/>
    <dgm:cxn modelId="{A3501B41-DF98-478C-A6EF-62A01912DC7A}" type="presOf" srcId="{B76468E5-E363-4E9B-B246-D9ADD02F1CDA}" destId="{A07AAF6F-C15F-44B0-A84C-EC99ABBCA339}" srcOrd="0" destOrd="0" presId="urn:microsoft.com/office/officeart/2005/8/layout/radial4"/>
    <dgm:cxn modelId="{6942AE54-61C7-4DBF-846F-159A1026F92C}" srcId="{B76468E5-E363-4E9B-B246-D9ADD02F1CDA}" destId="{C2A43A2F-5AEF-42E8-8E55-A3F5A31ECA5B}" srcOrd="0" destOrd="0" parTransId="{5D0956D1-EF9C-47D4-B482-EE64F48E7AFF}" sibTransId="{74FE8F46-0D1D-4C70-BCDF-0CE94624ACAA}"/>
    <dgm:cxn modelId="{365B5CBB-F357-491F-8E50-E1461A49B632}" srcId="{428462ED-2FD0-41D0-AE1E-DB76B98F43D3}" destId="{66A46E7E-ECA2-4491-A2CE-F1F2474FD10F}" srcOrd="1" destOrd="0" parTransId="{C1252394-0E21-40BA-87D8-B7AF36B143B8}" sibTransId="{0FDB4657-31AE-430F-B742-3114D78A0C66}"/>
    <dgm:cxn modelId="{C57FCDD4-33C7-458B-969B-50788A54F5F6}" srcId="{428462ED-2FD0-41D0-AE1E-DB76B98F43D3}" destId="{B76468E5-E363-4E9B-B246-D9ADD02F1CDA}" srcOrd="0" destOrd="0" parTransId="{309F2857-1D39-4377-850E-1D89BCC4B895}" sibTransId="{BC7EA232-D524-41C0-BDD1-ACD4AB261526}"/>
    <dgm:cxn modelId="{5C6230AB-3341-4C1C-BA60-9B3366D275EB}" type="presOf" srcId="{428462ED-2FD0-41D0-AE1E-DB76B98F43D3}" destId="{3FB7730E-6722-464A-8EB6-ADDB51AC541D}" srcOrd="0" destOrd="0" presId="urn:microsoft.com/office/officeart/2005/8/layout/radial4"/>
    <dgm:cxn modelId="{E8D440B3-DB7D-4C07-9F21-E9A6537D52E7}" srcId="{B76468E5-E363-4E9B-B246-D9ADD02F1CDA}" destId="{1B859C79-50A9-4994-8288-881CB607C712}" srcOrd="1" destOrd="0" parTransId="{2886B2AF-09F6-46C5-BB46-E419ACB9447D}" sibTransId="{AC7366D6-5373-4623-B9DA-3FD207E555F0}"/>
    <dgm:cxn modelId="{927FC668-5939-4957-8980-D86D2A82D2D7}" type="presOf" srcId="{2886B2AF-09F6-46C5-BB46-E419ACB9447D}" destId="{26D58145-CE52-4EEA-A2C2-A3C3FC4C2545}" srcOrd="0" destOrd="0" presId="urn:microsoft.com/office/officeart/2005/8/layout/radial4"/>
    <dgm:cxn modelId="{461FD24E-1CBF-4D2A-882A-FF861A0D571D}" type="presOf" srcId="{9C671ACA-7670-41BC-A02C-9A486D1D105D}" destId="{B67A1032-3152-4E85-BDBC-1451268F6103}" srcOrd="0" destOrd="0" presId="urn:microsoft.com/office/officeart/2005/8/layout/radial4"/>
    <dgm:cxn modelId="{E1A9267A-3C89-4184-BBA7-488E2E2E1621}" srcId="{B76468E5-E363-4E9B-B246-D9ADD02F1CDA}" destId="{9C671ACA-7670-41BC-A02C-9A486D1D105D}" srcOrd="2" destOrd="0" parTransId="{AC09946C-6F3B-45E6-92AB-37B6745C9E90}" sibTransId="{2E57E150-196D-4EA9-BC9E-42EB8FE8D80A}"/>
    <dgm:cxn modelId="{689C1D87-0C10-443D-AC02-C46E729505C6}" type="presOf" srcId="{5D0956D1-EF9C-47D4-B482-EE64F48E7AFF}" destId="{041427AE-3CE4-4A64-A327-4EFE33E54D4C}" srcOrd="0" destOrd="0" presId="urn:microsoft.com/office/officeart/2005/8/layout/radial4"/>
    <dgm:cxn modelId="{502E3B28-64BF-440E-891F-653F132299D5}" type="presParOf" srcId="{3FB7730E-6722-464A-8EB6-ADDB51AC541D}" destId="{A07AAF6F-C15F-44B0-A84C-EC99ABBCA339}" srcOrd="0" destOrd="0" presId="urn:microsoft.com/office/officeart/2005/8/layout/radial4"/>
    <dgm:cxn modelId="{12BB63FE-53FF-47F5-B14C-6DFA64D9640C}" type="presParOf" srcId="{3FB7730E-6722-464A-8EB6-ADDB51AC541D}" destId="{041427AE-3CE4-4A64-A327-4EFE33E54D4C}" srcOrd="1" destOrd="0" presId="urn:microsoft.com/office/officeart/2005/8/layout/radial4"/>
    <dgm:cxn modelId="{D3649388-CC61-4BF2-A700-278F5318433D}" type="presParOf" srcId="{3FB7730E-6722-464A-8EB6-ADDB51AC541D}" destId="{A03BFBB6-E7B9-4B8A-B180-98FF8DD01C8A}" srcOrd="2" destOrd="0" presId="urn:microsoft.com/office/officeart/2005/8/layout/radial4"/>
    <dgm:cxn modelId="{09B9509D-28DC-41E3-87E6-EBAB6778997C}" type="presParOf" srcId="{3FB7730E-6722-464A-8EB6-ADDB51AC541D}" destId="{26D58145-CE52-4EEA-A2C2-A3C3FC4C2545}" srcOrd="3" destOrd="0" presId="urn:microsoft.com/office/officeart/2005/8/layout/radial4"/>
    <dgm:cxn modelId="{E7292654-5516-4C43-B562-4936AF893560}" type="presParOf" srcId="{3FB7730E-6722-464A-8EB6-ADDB51AC541D}" destId="{5A20D55A-1FF5-4E96-9538-7D1C51588DBD}" srcOrd="4" destOrd="0" presId="urn:microsoft.com/office/officeart/2005/8/layout/radial4"/>
    <dgm:cxn modelId="{A7582DAF-9BA9-4FF4-BF30-4D6BE79A8C2B}" type="presParOf" srcId="{3FB7730E-6722-464A-8EB6-ADDB51AC541D}" destId="{660B9C6C-DC33-4DD5-959F-76F2531CD157}" srcOrd="5" destOrd="0" presId="urn:microsoft.com/office/officeart/2005/8/layout/radial4"/>
    <dgm:cxn modelId="{E4E52B97-1744-4493-8EAF-C167B1383B03}" type="presParOf" srcId="{3FB7730E-6722-464A-8EB6-ADDB51AC541D}" destId="{B67A1032-3152-4E85-BDBC-1451268F61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51E63A-0784-448A-8CCB-5F6F4113B0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E1934-65FB-4103-8AC2-4F7C693BBB8F}">
      <dgm:prSet phldrT="[Текст]" custT="1"/>
      <dgm:spPr/>
      <dgm:t>
        <a:bodyPr/>
        <a:lstStyle/>
        <a:p>
          <a:r>
            <a:rPr lang="ru-RU" sz="1100" dirty="0" smtClean="0"/>
            <a:t>Собственник здания, сооружения</a:t>
          </a:r>
          <a:endParaRPr lang="ru-RU" sz="1100" dirty="0"/>
        </a:p>
      </dgm:t>
    </dgm:pt>
    <dgm:pt modelId="{EF838AEA-96F1-43E6-A30B-9416C45F4025}" type="parTrans" cxnId="{415A8A6C-80F2-406F-9D3F-D9091B78E8E4}">
      <dgm:prSet/>
      <dgm:spPr/>
      <dgm:t>
        <a:bodyPr/>
        <a:lstStyle/>
        <a:p>
          <a:endParaRPr lang="ru-RU"/>
        </a:p>
      </dgm:t>
    </dgm:pt>
    <dgm:pt modelId="{52F7D015-6D6E-455E-98F1-AC0466DDBA85}" type="sibTrans" cxnId="{415A8A6C-80F2-406F-9D3F-D9091B78E8E4}">
      <dgm:prSet/>
      <dgm:spPr/>
      <dgm:t>
        <a:bodyPr/>
        <a:lstStyle/>
        <a:p>
          <a:endParaRPr lang="ru-RU"/>
        </a:p>
      </dgm:t>
    </dgm:pt>
    <dgm:pt modelId="{EF8AE169-4710-41B4-98F5-A88D750FCD98}">
      <dgm:prSet phldrT="[Текст]" custT="1"/>
      <dgm:spPr/>
      <dgm:t>
        <a:bodyPr/>
        <a:lstStyle/>
        <a:p>
          <a:r>
            <a:rPr lang="ru-RU" sz="1000" dirty="0" smtClean="0"/>
            <a:t>Страховым случаем должно являться возникновение обязанности Собственника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здания, сооружения либо части здания или сооружения, нарушения требований к обеспечению безопасной эксплуатации здания, сооружения.</a:t>
          </a:r>
          <a:endParaRPr lang="ru-RU" sz="1000" dirty="0"/>
        </a:p>
      </dgm:t>
    </dgm:pt>
    <dgm:pt modelId="{D843DB19-C93D-45FA-BCCA-00D8E7008551}" type="parTrans" cxnId="{15F0ECD6-F0B1-42D9-82AB-2B556514036C}">
      <dgm:prSet/>
      <dgm:spPr/>
      <dgm:t>
        <a:bodyPr/>
        <a:lstStyle/>
        <a:p>
          <a:endParaRPr lang="ru-RU"/>
        </a:p>
      </dgm:t>
    </dgm:pt>
    <dgm:pt modelId="{C6285F71-10D6-4E78-B46B-6301A517A9AA}" type="sibTrans" cxnId="{15F0ECD6-F0B1-42D9-82AB-2B556514036C}">
      <dgm:prSet/>
      <dgm:spPr/>
      <dgm:t>
        <a:bodyPr/>
        <a:lstStyle/>
        <a:p>
          <a:endParaRPr lang="ru-RU"/>
        </a:p>
      </dgm:t>
    </dgm:pt>
    <dgm:pt modelId="{69CA8A3A-3492-462A-AF2A-4629D5C89BCD}">
      <dgm:prSet phldrT="[Текст]" custT="1"/>
      <dgm:spPr/>
      <dgm:t>
        <a:bodyPr/>
        <a:lstStyle/>
        <a:p>
          <a:r>
            <a:rPr lang="ru-RU" sz="1100" dirty="0" smtClean="0"/>
            <a:t>Концессионер</a:t>
          </a:r>
          <a:endParaRPr lang="ru-RU" sz="1100" dirty="0"/>
        </a:p>
      </dgm:t>
    </dgm:pt>
    <dgm:pt modelId="{33D083DA-DE66-497A-ABB0-168C447EA0A7}" type="parTrans" cxnId="{763A21E8-E62A-4225-87E0-04EC9D7EB211}">
      <dgm:prSet/>
      <dgm:spPr/>
      <dgm:t>
        <a:bodyPr/>
        <a:lstStyle/>
        <a:p>
          <a:endParaRPr lang="ru-RU"/>
        </a:p>
      </dgm:t>
    </dgm:pt>
    <dgm:pt modelId="{E3B9DF08-4373-4632-B424-FE8015B2515D}" type="sibTrans" cxnId="{763A21E8-E62A-4225-87E0-04EC9D7EB211}">
      <dgm:prSet/>
      <dgm:spPr/>
      <dgm:t>
        <a:bodyPr/>
        <a:lstStyle/>
        <a:p>
          <a:endParaRPr lang="ru-RU"/>
        </a:p>
      </dgm:t>
    </dgm:pt>
    <dgm:pt modelId="{FCAA957B-515C-466A-9C1D-E2A38E3F7483}">
      <dgm:prSet phldrT="[Текст]" custT="1"/>
      <dgm:spPr/>
      <dgm:t>
        <a:bodyPr/>
        <a:lstStyle/>
        <a:p>
          <a:r>
            <a:rPr lang="ru-RU" sz="1000" dirty="0" smtClean="0"/>
            <a:t>Страховым случаем должно являться возникновение обязанности Концессионера лица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здания, сооружения либо части здания или сооружения, нарушения требований к обеспечению безопасной эксплуатации здания, сооружения в период действия концессионного соглашения, предметом которого является строительство или реконструкция и эксплуатация (использование) такого здания, сооружения.</a:t>
          </a:r>
          <a:endParaRPr lang="ru-RU" sz="1000" dirty="0"/>
        </a:p>
      </dgm:t>
    </dgm:pt>
    <dgm:pt modelId="{0E4004A6-7425-42FA-913B-0A63CEF9A6CA}" type="parTrans" cxnId="{DCD9CBEE-6F18-4E1E-82BF-80527A436332}">
      <dgm:prSet/>
      <dgm:spPr/>
      <dgm:t>
        <a:bodyPr/>
        <a:lstStyle/>
        <a:p>
          <a:endParaRPr lang="ru-RU"/>
        </a:p>
      </dgm:t>
    </dgm:pt>
    <dgm:pt modelId="{48EB1B3B-D249-42C9-A65A-65C0AF22B3A2}" type="sibTrans" cxnId="{DCD9CBEE-6F18-4E1E-82BF-80527A436332}">
      <dgm:prSet/>
      <dgm:spPr/>
      <dgm:t>
        <a:bodyPr/>
        <a:lstStyle/>
        <a:p>
          <a:endParaRPr lang="ru-RU"/>
        </a:p>
      </dgm:t>
    </dgm:pt>
    <dgm:pt modelId="{92EDC0BA-820F-40EB-AE5A-7220F4030395}">
      <dgm:prSet custT="1"/>
      <dgm:spPr/>
      <dgm:t>
        <a:bodyPr/>
        <a:lstStyle/>
        <a:p>
          <a:r>
            <a:rPr lang="ru-RU" sz="1100" dirty="0" smtClean="0"/>
            <a:t>Застройщик, технический заказчик</a:t>
          </a:r>
          <a:endParaRPr lang="ru-RU" sz="1100" dirty="0"/>
        </a:p>
      </dgm:t>
    </dgm:pt>
    <dgm:pt modelId="{84F1C78E-4EA0-4672-8072-579BD292212C}" type="parTrans" cxnId="{11DE0C13-8FD7-4F2E-8F02-65AC49768B60}">
      <dgm:prSet/>
      <dgm:spPr/>
      <dgm:t>
        <a:bodyPr/>
        <a:lstStyle/>
        <a:p>
          <a:endParaRPr lang="ru-RU"/>
        </a:p>
      </dgm:t>
    </dgm:pt>
    <dgm:pt modelId="{37DC5FDF-0FB2-4BC6-B3BB-18602622BD26}" type="sibTrans" cxnId="{11DE0C13-8FD7-4F2E-8F02-65AC49768B60}">
      <dgm:prSet/>
      <dgm:spPr/>
      <dgm:t>
        <a:bodyPr/>
        <a:lstStyle/>
        <a:p>
          <a:endParaRPr lang="ru-RU"/>
        </a:p>
      </dgm:t>
    </dgm:pt>
    <dgm:pt modelId="{D14D84AE-6595-485C-9E59-BBF01EC2931D}">
      <dgm:prSet custT="1"/>
      <dgm:spPr/>
      <dgm:t>
        <a:bodyPr/>
        <a:lstStyle/>
        <a:p>
          <a:r>
            <a:rPr lang="ru-RU" sz="1000" dirty="0" smtClean="0"/>
            <a:t>Страховым случаем должно являться возникновение обязанности Застройщика или Технического заказчика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объекта незавершенного строительства, нарушения требований безопасности при строительстве такого объекта.</a:t>
          </a:r>
          <a:endParaRPr lang="ru-RU" sz="1000" dirty="0"/>
        </a:p>
      </dgm:t>
    </dgm:pt>
    <dgm:pt modelId="{E241DC4D-63CC-4487-A3A9-3DD1D5215569}" type="parTrans" cxnId="{777C6A37-BAC2-4DDB-B498-6D85CAD70950}">
      <dgm:prSet/>
      <dgm:spPr/>
      <dgm:t>
        <a:bodyPr/>
        <a:lstStyle/>
        <a:p>
          <a:endParaRPr lang="ru-RU"/>
        </a:p>
      </dgm:t>
    </dgm:pt>
    <dgm:pt modelId="{9E536239-E14F-4068-8BE2-8164A7DA440D}" type="sibTrans" cxnId="{777C6A37-BAC2-4DDB-B498-6D85CAD70950}">
      <dgm:prSet/>
      <dgm:spPr/>
      <dgm:t>
        <a:bodyPr/>
        <a:lstStyle/>
        <a:p>
          <a:endParaRPr lang="ru-RU"/>
        </a:p>
      </dgm:t>
    </dgm:pt>
    <dgm:pt modelId="{F6A45FCE-9750-4520-B182-F61A43951FDC}" type="pres">
      <dgm:prSet presAssocID="{7951E63A-0784-448A-8CCB-5F6F4113B0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A01183-5E91-49FE-A533-985D9960AED5}" type="pres">
      <dgm:prSet presAssocID="{B63E1934-65FB-4103-8AC2-4F7C693BBB8F}" presName="root" presStyleCnt="0"/>
      <dgm:spPr/>
    </dgm:pt>
    <dgm:pt modelId="{1EDCE5C1-6ABC-471D-B6A2-0A25762964E1}" type="pres">
      <dgm:prSet presAssocID="{B63E1934-65FB-4103-8AC2-4F7C693BBB8F}" presName="rootComposite" presStyleCnt="0"/>
      <dgm:spPr/>
    </dgm:pt>
    <dgm:pt modelId="{24215658-C9D1-4A37-9608-D3AF38402DD2}" type="pres">
      <dgm:prSet presAssocID="{B63E1934-65FB-4103-8AC2-4F7C693BBB8F}" presName="rootText" presStyleLbl="node1" presStyleIdx="0" presStyleCnt="3" custScaleX="157122" custScaleY="58753"/>
      <dgm:spPr/>
      <dgm:t>
        <a:bodyPr/>
        <a:lstStyle/>
        <a:p>
          <a:endParaRPr lang="ru-RU"/>
        </a:p>
      </dgm:t>
    </dgm:pt>
    <dgm:pt modelId="{9365D178-B94E-4D5E-A7D2-2DC6882692E0}" type="pres">
      <dgm:prSet presAssocID="{B63E1934-65FB-4103-8AC2-4F7C693BBB8F}" presName="rootConnector" presStyleLbl="node1" presStyleIdx="0" presStyleCnt="3"/>
      <dgm:spPr/>
      <dgm:t>
        <a:bodyPr/>
        <a:lstStyle/>
        <a:p>
          <a:endParaRPr lang="ru-RU"/>
        </a:p>
      </dgm:t>
    </dgm:pt>
    <dgm:pt modelId="{FE839430-65F4-4771-A390-964C86F1DD00}" type="pres">
      <dgm:prSet presAssocID="{B63E1934-65FB-4103-8AC2-4F7C693BBB8F}" presName="childShape" presStyleCnt="0"/>
      <dgm:spPr/>
    </dgm:pt>
    <dgm:pt modelId="{983F0C10-8F0A-407D-BE52-A5F6E57A532C}" type="pres">
      <dgm:prSet presAssocID="{D843DB19-C93D-45FA-BCCA-00D8E700855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3113DF2-1931-4897-94DC-012F33B60D1F}" type="pres">
      <dgm:prSet presAssocID="{EF8AE169-4710-41B4-98F5-A88D750FCD98}" presName="childText" presStyleLbl="bgAcc1" presStyleIdx="0" presStyleCnt="3" custScaleX="249097" custScaleY="448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C4C73-A70E-46D8-A621-E306418BF49F}" type="pres">
      <dgm:prSet presAssocID="{69CA8A3A-3492-462A-AF2A-4629D5C89BCD}" presName="root" presStyleCnt="0"/>
      <dgm:spPr/>
    </dgm:pt>
    <dgm:pt modelId="{546D585D-6A0C-4DBE-BD63-6ED8C6C746DC}" type="pres">
      <dgm:prSet presAssocID="{69CA8A3A-3492-462A-AF2A-4629D5C89BCD}" presName="rootComposite" presStyleCnt="0"/>
      <dgm:spPr/>
    </dgm:pt>
    <dgm:pt modelId="{E5ACBCEC-6D1C-4687-8DE5-8C449FE9D425}" type="pres">
      <dgm:prSet presAssocID="{69CA8A3A-3492-462A-AF2A-4629D5C89BCD}" presName="rootText" presStyleLbl="node1" presStyleIdx="1" presStyleCnt="3" custScaleX="154051" custScaleY="58211"/>
      <dgm:spPr/>
      <dgm:t>
        <a:bodyPr/>
        <a:lstStyle/>
        <a:p>
          <a:endParaRPr lang="ru-RU"/>
        </a:p>
      </dgm:t>
    </dgm:pt>
    <dgm:pt modelId="{1BFE1F8A-0EC8-49A7-9AAE-127D96CE66A9}" type="pres">
      <dgm:prSet presAssocID="{69CA8A3A-3492-462A-AF2A-4629D5C89BCD}" presName="rootConnector" presStyleLbl="node1" presStyleIdx="1" presStyleCnt="3"/>
      <dgm:spPr/>
      <dgm:t>
        <a:bodyPr/>
        <a:lstStyle/>
        <a:p>
          <a:endParaRPr lang="ru-RU"/>
        </a:p>
      </dgm:t>
    </dgm:pt>
    <dgm:pt modelId="{84013005-0473-4DC1-B687-11F792714A19}" type="pres">
      <dgm:prSet presAssocID="{69CA8A3A-3492-462A-AF2A-4629D5C89BCD}" presName="childShape" presStyleCnt="0"/>
      <dgm:spPr/>
    </dgm:pt>
    <dgm:pt modelId="{5796ECB8-1160-4A7F-AC3B-C09DBC63F38E}" type="pres">
      <dgm:prSet presAssocID="{0E4004A6-7425-42FA-913B-0A63CEF9A6C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85F7108-2C4C-4487-B04F-777A01D14FAD}" type="pres">
      <dgm:prSet presAssocID="{FCAA957B-515C-466A-9C1D-E2A38E3F7483}" presName="childText" presStyleLbl="bgAcc1" presStyleIdx="1" presStyleCnt="3" custScaleX="264434" custScaleY="44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835FE-834B-4AFE-A618-5C2CC7C7E97B}" type="pres">
      <dgm:prSet presAssocID="{92EDC0BA-820F-40EB-AE5A-7220F4030395}" presName="root" presStyleCnt="0"/>
      <dgm:spPr/>
    </dgm:pt>
    <dgm:pt modelId="{0210F5D0-DED4-4080-AD18-367323C54A23}" type="pres">
      <dgm:prSet presAssocID="{92EDC0BA-820F-40EB-AE5A-7220F4030395}" presName="rootComposite" presStyleCnt="0"/>
      <dgm:spPr/>
    </dgm:pt>
    <dgm:pt modelId="{9A38FB2E-DFBC-444A-8B58-B0D11781E299}" type="pres">
      <dgm:prSet presAssocID="{92EDC0BA-820F-40EB-AE5A-7220F4030395}" presName="rootText" presStyleLbl="node1" presStyleIdx="2" presStyleCnt="3" custScaleX="168061" custScaleY="57687"/>
      <dgm:spPr/>
      <dgm:t>
        <a:bodyPr/>
        <a:lstStyle/>
        <a:p>
          <a:endParaRPr lang="ru-RU"/>
        </a:p>
      </dgm:t>
    </dgm:pt>
    <dgm:pt modelId="{3EF8EB8C-3381-421F-812E-045E04A1FF9A}" type="pres">
      <dgm:prSet presAssocID="{92EDC0BA-820F-40EB-AE5A-7220F4030395}" presName="rootConnector" presStyleLbl="node1" presStyleIdx="2" presStyleCnt="3"/>
      <dgm:spPr/>
      <dgm:t>
        <a:bodyPr/>
        <a:lstStyle/>
        <a:p>
          <a:endParaRPr lang="ru-RU"/>
        </a:p>
      </dgm:t>
    </dgm:pt>
    <dgm:pt modelId="{579FEA3E-DA83-4417-91CE-CDA3EAA70AFD}" type="pres">
      <dgm:prSet presAssocID="{92EDC0BA-820F-40EB-AE5A-7220F4030395}" presName="childShape" presStyleCnt="0"/>
      <dgm:spPr/>
    </dgm:pt>
    <dgm:pt modelId="{7BAD78D8-C257-42CE-8E40-0A60515AFD15}" type="pres">
      <dgm:prSet presAssocID="{E241DC4D-63CC-4487-A3A9-3DD1D521556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E03BBD7-3488-441A-A619-A944825048C5}" type="pres">
      <dgm:prSet presAssocID="{D14D84AE-6595-485C-9E59-BBF01EC2931D}" presName="childText" presStyleLbl="bgAcc1" presStyleIdx="2" presStyleCnt="3" custScaleX="257743" custScaleY="44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F9406-0C7A-4B53-BBD5-CBDBBBDE82FC}" type="presOf" srcId="{92EDC0BA-820F-40EB-AE5A-7220F4030395}" destId="{3EF8EB8C-3381-421F-812E-045E04A1FF9A}" srcOrd="1" destOrd="0" presId="urn:microsoft.com/office/officeart/2005/8/layout/hierarchy3"/>
    <dgm:cxn modelId="{570753F1-30D0-4CCA-87B7-00CA829990F4}" type="presOf" srcId="{0E4004A6-7425-42FA-913B-0A63CEF9A6CA}" destId="{5796ECB8-1160-4A7F-AC3B-C09DBC63F38E}" srcOrd="0" destOrd="0" presId="urn:microsoft.com/office/officeart/2005/8/layout/hierarchy3"/>
    <dgm:cxn modelId="{E1BF0D28-E0CC-4BC8-AFA6-7DE9A7A2963F}" type="presOf" srcId="{D14D84AE-6595-485C-9E59-BBF01EC2931D}" destId="{4E03BBD7-3488-441A-A619-A944825048C5}" srcOrd="0" destOrd="0" presId="urn:microsoft.com/office/officeart/2005/8/layout/hierarchy3"/>
    <dgm:cxn modelId="{758D4256-9C12-4157-821A-E1575E17714F}" type="presOf" srcId="{69CA8A3A-3492-462A-AF2A-4629D5C89BCD}" destId="{1BFE1F8A-0EC8-49A7-9AAE-127D96CE66A9}" srcOrd="1" destOrd="0" presId="urn:microsoft.com/office/officeart/2005/8/layout/hierarchy3"/>
    <dgm:cxn modelId="{A74BCC7B-90CC-4491-B524-7418F91A22FD}" type="presOf" srcId="{EF8AE169-4710-41B4-98F5-A88D750FCD98}" destId="{C3113DF2-1931-4897-94DC-012F33B60D1F}" srcOrd="0" destOrd="0" presId="urn:microsoft.com/office/officeart/2005/8/layout/hierarchy3"/>
    <dgm:cxn modelId="{763A21E8-E62A-4225-87E0-04EC9D7EB211}" srcId="{7951E63A-0784-448A-8CCB-5F6F4113B0E1}" destId="{69CA8A3A-3492-462A-AF2A-4629D5C89BCD}" srcOrd="1" destOrd="0" parTransId="{33D083DA-DE66-497A-ABB0-168C447EA0A7}" sibTransId="{E3B9DF08-4373-4632-B424-FE8015B2515D}"/>
    <dgm:cxn modelId="{DCD9CBEE-6F18-4E1E-82BF-80527A436332}" srcId="{69CA8A3A-3492-462A-AF2A-4629D5C89BCD}" destId="{FCAA957B-515C-466A-9C1D-E2A38E3F7483}" srcOrd="0" destOrd="0" parTransId="{0E4004A6-7425-42FA-913B-0A63CEF9A6CA}" sibTransId="{48EB1B3B-D249-42C9-A65A-65C0AF22B3A2}"/>
    <dgm:cxn modelId="{415A8A6C-80F2-406F-9D3F-D9091B78E8E4}" srcId="{7951E63A-0784-448A-8CCB-5F6F4113B0E1}" destId="{B63E1934-65FB-4103-8AC2-4F7C693BBB8F}" srcOrd="0" destOrd="0" parTransId="{EF838AEA-96F1-43E6-A30B-9416C45F4025}" sibTransId="{52F7D015-6D6E-455E-98F1-AC0466DDBA85}"/>
    <dgm:cxn modelId="{11DE0C13-8FD7-4F2E-8F02-65AC49768B60}" srcId="{7951E63A-0784-448A-8CCB-5F6F4113B0E1}" destId="{92EDC0BA-820F-40EB-AE5A-7220F4030395}" srcOrd="2" destOrd="0" parTransId="{84F1C78E-4EA0-4672-8072-579BD292212C}" sibTransId="{37DC5FDF-0FB2-4BC6-B3BB-18602622BD26}"/>
    <dgm:cxn modelId="{84B93534-632C-4058-8FC3-A103A4A98DE2}" type="presOf" srcId="{7951E63A-0784-448A-8CCB-5F6F4113B0E1}" destId="{F6A45FCE-9750-4520-B182-F61A43951FDC}" srcOrd="0" destOrd="0" presId="urn:microsoft.com/office/officeart/2005/8/layout/hierarchy3"/>
    <dgm:cxn modelId="{15F0ECD6-F0B1-42D9-82AB-2B556514036C}" srcId="{B63E1934-65FB-4103-8AC2-4F7C693BBB8F}" destId="{EF8AE169-4710-41B4-98F5-A88D750FCD98}" srcOrd="0" destOrd="0" parTransId="{D843DB19-C93D-45FA-BCCA-00D8E7008551}" sibTransId="{C6285F71-10D6-4E78-B46B-6301A517A9AA}"/>
    <dgm:cxn modelId="{A11972BF-06E1-4AAF-8123-59737496D370}" type="presOf" srcId="{E241DC4D-63CC-4487-A3A9-3DD1D5215569}" destId="{7BAD78D8-C257-42CE-8E40-0A60515AFD15}" srcOrd="0" destOrd="0" presId="urn:microsoft.com/office/officeart/2005/8/layout/hierarchy3"/>
    <dgm:cxn modelId="{74BC5F57-F790-47A9-8383-12AEF770DABC}" type="presOf" srcId="{FCAA957B-515C-466A-9C1D-E2A38E3F7483}" destId="{A85F7108-2C4C-4487-B04F-777A01D14FAD}" srcOrd="0" destOrd="0" presId="urn:microsoft.com/office/officeart/2005/8/layout/hierarchy3"/>
    <dgm:cxn modelId="{41B06A09-9395-454E-8860-B8416487E19D}" type="presOf" srcId="{69CA8A3A-3492-462A-AF2A-4629D5C89BCD}" destId="{E5ACBCEC-6D1C-4687-8DE5-8C449FE9D425}" srcOrd="0" destOrd="0" presId="urn:microsoft.com/office/officeart/2005/8/layout/hierarchy3"/>
    <dgm:cxn modelId="{8D9013E5-97F9-4EEE-BC20-81F7E2D497B0}" type="presOf" srcId="{D843DB19-C93D-45FA-BCCA-00D8E7008551}" destId="{983F0C10-8F0A-407D-BE52-A5F6E57A532C}" srcOrd="0" destOrd="0" presId="urn:microsoft.com/office/officeart/2005/8/layout/hierarchy3"/>
    <dgm:cxn modelId="{77AA3238-14D1-4D12-B5AC-5B8085D369D2}" type="presOf" srcId="{92EDC0BA-820F-40EB-AE5A-7220F4030395}" destId="{9A38FB2E-DFBC-444A-8B58-B0D11781E299}" srcOrd="0" destOrd="0" presId="urn:microsoft.com/office/officeart/2005/8/layout/hierarchy3"/>
    <dgm:cxn modelId="{BE420F1B-A239-453C-B967-B0588411A5F5}" type="presOf" srcId="{B63E1934-65FB-4103-8AC2-4F7C693BBB8F}" destId="{9365D178-B94E-4D5E-A7D2-2DC6882692E0}" srcOrd="1" destOrd="0" presId="urn:microsoft.com/office/officeart/2005/8/layout/hierarchy3"/>
    <dgm:cxn modelId="{777C6A37-BAC2-4DDB-B498-6D85CAD70950}" srcId="{92EDC0BA-820F-40EB-AE5A-7220F4030395}" destId="{D14D84AE-6595-485C-9E59-BBF01EC2931D}" srcOrd="0" destOrd="0" parTransId="{E241DC4D-63CC-4487-A3A9-3DD1D5215569}" sibTransId="{9E536239-E14F-4068-8BE2-8164A7DA440D}"/>
    <dgm:cxn modelId="{A1C7C849-D948-43FC-AA86-609BC53EA4DB}" type="presOf" srcId="{B63E1934-65FB-4103-8AC2-4F7C693BBB8F}" destId="{24215658-C9D1-4A37-9608-D3AF38402DD2}" srcOrd="0" destOrd="0" presId="urn:microsoft.com/office/officeart/2005/8/layout/hierarchy3"/>
    <dgm:cxn modelId="{97FE6652-1E62-4092-BD97-CADBCF50FD8E}" type="presParOf" srcId="{F6A45FCE-9750-4520-B182-F61A43951FDC}" destId="{B1A01183-5E91-49FE-A533-985D9960AED5}" srcOrd="0" destOrd="0" presId="urn:microsoft.com/office/officeart/2005/8/layout/hierarchy3"/>
    <dgm:cxn modelId="{A0E38ABD-6D18-4750-9421-2D649F19480D}" type="presParOf" srcId="{B1A01183-5E91-49FE-A533-985D9960AED5}" destId="{1EDCE5C1-6ABC-471D-B6A2-0A25762964E1}" srcOrd="0" destOrd="0" presId="urn:microsoft.com/office/officeart/2005/8/layout/hierarchy3"/>
    <dgm:cxn modelId="{2232F0E2-70C0-4D93-909E-5DB78BFCFF66}" type="presParOf" srcId="{1EDCE5C1-6ABC-471D-B6A2-0A25762964E1}" destId="{24215658-C9D1-4A37-9608-D3AF38402DD2}" srcOrd="0" destOrd="0" presId="urn:microsoft.com/office/officeart/2005/8/layout/hierarchy3"/>
    <dgm:cxn modelId="{14A9D915-7907-415B-835B-4559316178E4}" type="presParOf" srcId="{1EDCE5C1-6ABC-471D-B6A2-0A25762964E1}" destId="{9365D178-B94E-4D5E-A7D2-2DC6882692E0}" srcOrd="1" destOrd="0" presId="urn:microsoft.com/office/officeart/2005/8/layout/hierarchy3"/>
    <dgm:cxn modelId="{AC2B2733-6937-4872-8E52-5EEF9D87E6DE}" type="presParOf" srcId="{B1A01183-5E91-49FE-A533-985D9960AED5}" destId="{FE839430-65F4-4771-A390-964C86F1DD00}" srcOrd="1" destOrd="0" presId="urn:microsoft.com/office/officeart/2005/8/layout/hierarchy3"/>
    <dgm:cxn modelId="{E7913984-005F-4383-BBB5-6041B4E4C3B7}" type="presParOf" srcId="{FE839430-65F4-4771-A390-964C86F1DD00}" destId="{983F0C10-8F0A-407D-BE52-A5F6E57A532C}" srcOrd="0" destOrd="0" presId="urn:microsoft.com/office/officeart/2005/8/layout/hierarchy3"/>
    <dgm:cxn modelId="{1C9560F6-1432-40FA-A3DA-0F616554DECB}" type="presParOf" srcId="{FE839430-65F4-4771-A390-964C86F1DD00}" destId="{C3113DF2-1931-4897-94DC-012F33B60D1F}" srcOrd="1" destOrd="0" presId="urn:microsoft.com/office/officeart/2005/8/layout/hierarchy3"/>
    <dgm:cxn modelId="{8C23E04A-191D-42ED-88E4-BB8AFA3E99AC}" type="presParOf" srcId="{F6A45FCE-9750-4520-B182-F61A43951FDC}" destId="{778C4C73-A70E-46D8-A621-E306418BF49F}" srcOrd="1" destOrd="0" presId="urn:microsoft.com/office/officeart/2005/8/layout/hierarchy3"/>
    <dgm:cxn modelId="{36E71154-95B8-4747-B0DF-D9A5063B6D93}" type="presParOf" srcId="{778C4C73-A70E-46D8-A621-E306418BF49F}" destId="{546D585D-6A0C-4DBE-BD63-6ED8C6C746DC}" srcOrd="0" destOrd="0" presId="urn:microsoft.com/office/officeart/2005/8/layout/hierarchy3"/>
    <dgm:cxn modelId="{8F986AE6-E012-4558-BFB5-8F53E0A4B26C}" type="presParOf" srcId="{546D585D-6A0C-4DBE-BD63-6ED8C6C746DC}" destId="{E5ACBCEC-6D1C-4687-8DE5-8C449FE9D425}" srcOrd="0" destOrd="0" presId="urn:microsoft.com/office/officeart/2005/8/layout/hierarchy3"/>
    <dgm:cxn modelId="{DDAC79EF-BFC2-431B-BB76-C5F71E85B951}" type="presParOf" srcId="{546D585D-6A0C-4DBE-BD63-6ED8C6C746DC}" destId="{1BFE1F8A-0EC8-49A7-9AAE-127D96CE66A9}" srcOrd="1" destOrd="0" presId="urn:microsoft.com/office/officeart/2005/8/layout/hierarchy3"/>
    <dgm:cxn modelId="{05F96CAB-925D-4426-B1F8-BE5124DD7A60}" type="presParOf" srcId="{778C4C73-A70E-46D8-A621-E306418BF49F}" destId="{84013005-0473-4DC1-B687-11F792714A19}" srcOrd="1" destOrd="0" presId="urn:microsoft.com/office/officeart/2005/8/layout/hierarchy3"/>
    <dgm:cxn modelId="{A12CF0FD-F6BE-4CA6-BFC7-4E9F626F62C9}" type="presParOf" srcId="{84013005-0473-4DC1-B687-11F792714A19}" destId="{5796ECB8-1160-4A7F-AC3B-C09DBC63F38E}" srcOrd="0" destOrd="0" presId="urn:microsoft.com/office/officeart/2005/8/layout/hierarchy3"/>
    <dgm:cxn modelId="{BB017CFA-F616-40D9-A60B-CF958D1E7A0A}" type="presParOf" srcId="{84013005-0473-4DC1-B687-11F792714A19}" destId="{A85F7108-2C4C-4487-B04F-777A01D14FAD}" srcOrd="1" destOrd="0" presId="urn:microsoft.com/office/officeart/2005/8/layout/hierarchy3"/>
    <dgm:cxn modelId="{FC739CEC-988C-4115-8383-B83E8FD364F0}" type="presParOf" srcId="{F6A45FCE-9750-4520-B182-F61A43951FDC}" destId="{930835FE-834B-4AFE-A618-5C2CC7C7E97B}" srcOrd="2" destOrd="0" presId="urn:microsoft.com/office/officeart/2005/8/layout/hierarchy3"/>
    <dgm:cxn modelId="{4325C05B-9CBD-46C6-AF33-896F043CEAC4}" type="presParOf" srcId="{930835FE-834B-4AFE-A618-5C2CC7C7E97B}" destId="{0210F5D0-DED4-4080-AD18-367323C54A23}" srcOrd="0" destOrd="0" presId="urn:microsoft.com/office/officeart/2005/8/layout/hierarchy3"/>
    <dgm:cxn modelId="{179CF210-164E-49C0-BA18-DD6E92E85057}" type="presParOf" srcId="{0210F5D0-DED4-4080-AD18-367323C54A23}" destId="{9A38FB2E-DFBC-444A-8B58-B0D11781E299}" srcOrd="0" destOrd="0" presId="urn:microsoft.com/office/officeart/2005/8/layout/hierarchy3"/>
    <dgm:cxn modelId="{B9180595-20C5-49F4-BF96-CE4C38CA9F0E}" type="presParOf" srcId="{0210F5D0-DED4-4080-AD18-367323C54A23}" destId="{3EF8EB8C-3381-421F-812E-045E04A1FF9A}" srcOrd="1" destOrd="0" presId="urn:microsoft.com/office/officeart/2005/8/layout/hierarchy3"/>
    <dgm:cxn modelId="{0E0F4003-68FA-4C87-882F-7187CD878528}" type="presParOf" srcId="{930835FE-834B-4AFE-A618-5C2CC7C7E97B}" destId="{579FEA3E-DA83-4417-91CE-CDA3EAA70AFD}" srcOrd="1" destOrd="0" presId="urn:microsoft.com/office/officeart/2005/8/layout/hierarchy3"/>
    <dgm:cxn modelId="{5E2304FA-0A22-4F33-BE32-E5AABC720131}" type="presParOf" srcId="{579FEA3E-DA83-4417-91CE-CDA3EAA70AFD}" destId="{7BAD78D8-C257-42CE-8E40-0A60515AFD15}" srcOrd="0" destOrd="0" presId="urn:microsoft.com/office/officeart/2005/8/layout/hierarchy3"/>
    <dgm:cxn modelId="{EF446081-A531-4108-B76C-B6F6CBAD7767}" type="presParOf" srcId="{579FEA3E-DA83-4417-91CE-CDA3EAA70AFD}" destId="{4E03BBD7-3488-441A-A619-A944825048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1F383-993D-4334-9577-DF6AFCFB18AD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5E03B-1190-49A6-9484-4CCCD04F9054}">
      <dgm:prSet custT="1"/>
      <dgm:spPr/>
      <dgm:t>
        <a:bodyPr/>
        <a:lstStyle/>
        <a:p>
          <a:r>
            <a:rPr lang="ru-RU" sz="1100" b="1" dirty="0" smtClean="0"/>
            <a:t>СОБСТВЕННИК ЗДАНИЯ, СООРУЖЕНИЯ</a:t>
          </a:r>
        </a:p>
        <a:p>
          <a:r>
            <a:rPr lang="ru-RU" sz="1100" dirty="0" smtClean="0"/>
            <a:t>юридическое или физическое лицо, индивидуальный предприниматель являющийся собственником здания, сооружения</a:t>
          </a:r>
          <a:endParaRPr lang="ru-RU" sz="1000" b="1" dirty="0"/>
        </a:p>
      </dgm:t>
    </dgm:pt>
    <dgm:pt modelId="{E5051C28-D30B-49C6-AFB6-CBBADF40CFFB}" type="parTrans" cxnId="{49D6DFBD-DCEE-4A94-9424-A7A77736C5AF}">
      <dgm:prSet/>
      <dgm:spPr/>
      <dgm:t>
        <a:bodyPr/>
        <a:lstStyle/>
        <a:p>
          <a:endParaRPr lang="ru-RU"/>
        </a:p>
      </dgm:t>
    </dgm:pt>
    <dgm:pt modelId="{A39E31FB-7133-4D05-8D6F-1F02FD24C20B}" type="sibTrans" cxnId="{49D6DFBD-DCEE-4A94-9424-A7A77736C5AF}">
      <dgm:prSet/>
      <dgm:spPr/>
      <dgm:t>
        <a:bodyPr/>
        <a:lstStyle/>
        <a:p>
          <a:endParaRPr lang="ru-RU"/>
        </a:p>
      </dgm:t>
    </dgm:pt>
    <dgm:pt modelId="{E3C024C0-009D-412E-9FCE-9A598B7966F3}">
      <dgm:prSet custT="1"/>
      <dgm:spPr/>
      <dgm:t>
        <a:bodyPr/>
        <a:lstStyle/>
        <a:p>
          <a:r>
            <a:rPr lang="ru-RU" sz="1100" b="1" dirty="0" smtClean="0"/>
            <a:t>КОНЦЕССИОНЕР</a:t>
          </a:r>
        </a:p>
        <a:p>
          <a:r>
            <a:rPr lang="ru-RU" sz="1100" dirty="0" smtClean="0"/>
            <a:t>концессионер, выступающий стороной по концессионному соглашению, предметом которого является строительство или реконструкция и эксплуатация (использование) здания, сооружения и которое предусматривает возложение на концессионера обязанности по возмещению вреда и компенсации сверх причинения вреда, причиненного вследствие разрушения, повреждения здания, сооружения либо части здания, сооружения, нарушения требований к обеспечению безопасной эксплуатации здания, сооружения в период действия концессионного соглашения</a:t>
          </a:r>
          <a:endParaRPr lang="ru-RU" sz="1000" dirty="0"/>
        </a:p>
      </dgm:t>
    </dgm:pt>
    <dgm:pt modelId="{81A05E41-2908-424C-BD5A-8EBAE5E82647}" type="parTrans" cxnId="{8D2AC9D4-C370-4C40-974D-05D63A308126}">
      <dgm:prSet/>
      <dgm:spPr/>
      <dgm:t>
        <a:bodyPr/>
        <a:lstStyle/>
        <a:p>
          <a:endParaRPr lang="ru-RU"/>
        </a:p>
      </dgm:t>
    </dgm:pt>
    <dgm:pt modelId="{2FE89235-3A8A-43D1-9F16-B1F11A930274}" type="sibTrans" cxnId="{8D2AC9D4-C370-4C40-974D-05D63A308126}">
      <dgm:prSet/>
      <dgm:spPr/>
      <dgm:t>
        <a:bodyPr/>
        <a:lstStyle/>
        <a:p>
          <a:endParaRPr lang="ru-RU"/>
        </a:p>
      </dgm:t>
    </dgm:pt>
    <dgm:pt modelId="{D40666B5-5C98-41A0-A006-899553F6404B}">
      <dgm:prSet custT="1"/>
      <dgm:spPr/>
      <dgm:t>
        <a:bodyPr/>
        <a:lstStyle/>
        <a:p>
          <a:r>
            <a:rPr lang="ru-RU" sz="1100" b="1" dirty="0" smtClean="0"/>
            <a:t>ЗАСТРОЙЩИК</a:t>
          </a:r>
        </a:p>
        <a:p>
          <a:r>
            <a:rPr lang="ru-RU" sz="1100" dirty="0" smtClean="0"/>
            <a:t>физическое или юридическое лицо являющееся застройщиком</a:t>
          </a:r>
          <a:endParaRPr lang="ru-RU" sz="1100" dirty="0"/>
        </a:p>
      </dgm:t>
    </dgm:pt>
    <dgm:pt modelId="{1DD4C986-54C4-49BD-8FAE-3FC441E04D37}" type="parTrans" cxnId="{C0756080-DAF3-4568-A86B-DCF00CD8E55D}">
      <dgm:prSet/>
      <dgm:spPr/>
      <dgm:t>
        <a:bodyPr/>
        <a:lstStyle/>
        <a:p>
          <a:endParaRPr lang="ru-RU"/>
        </a:p>
      </dgm:t>
    </dgm:pt>
    <dgm:pt modelId="{F730C9B2-92AA-4843-9D77-99E181083EB4}" type="sibTrans" cxnId="{C0756080-DAF3-4568-A86B-DCF00CD8E55D}">
      <dgm:prSet/>
      <dgm:spPr/>
      <dgm:t>
        <a:bodyPr/>
        <a:lstStyle/>
        <a:p>
          <a:endParaRPr lang="ru-RU"/>
        </a:p>
      </dgm:t>
    </dgm:pt>
    <dgm:pt modelId="{7FCE0EAF-3E64-4FAD-B8AA-54FF6AC2A806}">
      <dgm:prSet custT="1"/>
      <dgm:spPr/>
      <dgm:t>
        <a:bodyPr/>
        <a:lstStyle/>
        <a:p>
          <a:r>
            <a:rPr lang="ru-RU" sz="1100" b="1" dirty="0" smtClean="0"/>
            <a:t>ТЕХНИЧЕСКИЙ ЗАКАЗЧИК</a:t>
          </a:r>
        </a:p>
        <a:p>
          <a:r>
            <a:rPr lang="ru-RU" sz="1100" dirty="0" smtClean="0"/>
            <a:t>физическое лицо, действующее на профессиональной основе, или юридическое лицо являющееся техническим заказчиком, при условии, что соответствующим договором на технического заказчика возложена обязанность возместить вред и выплатить компенсацию сверх возмещения вреда вследствие разрушения, повреждения объекта незавершенного (капитального) строительства, нарушения требований безопасности при строительстве такого объекта</a:t>
          </a:r>
          <a:endParaRPr lang="ru-RU" sz="1100" dirty="0"/>
        </a:p>
      </dgm:t>
    </dgm:pt>
    <dgm:pt modelId="{37280131-9B02-4B61-A635-8BC7DE5165FE}" type="parTrans" cxnId="{C53A9E92-1C63-4597-85BC-2033F2372AC4}">
      <dgm:prSet/>
      <dgm:spPr/>
      <dgm:t>
        <a:bodyPr/>
        <a:lstStyle/>
        <a:p>
          <a:endParaRPr lang="ru-RU"/>
        </a:p>
      </dgm:t>
    </dgm:pt>
    <dgm:pt modelId="{026A204C-8B16-477C-B700-B75B8D478260}" type="sibTrans" cxnId="{C53A9E92-1C63-4597-85BC-2033F2372AC4}">
      <dgm:prSet/>
      <dgm:spPr/>
      <dgm:t>
        <a:bodyPr/>
        <a:lstStyle/>
        <a:p>
          <a:endParaRPr lang="ru-RU"/>
        </a:p>
      </dgm:t>
    </dgm:pt>
    <dgm:pt modelId="{6D94EE25-582C-4D5C-AF82-45562391C050}" type="pres">
      <dgm:prSet presAssocID="{0A41F383-993D-4334-9577-DF6AFCFB18AD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CF95E767-5D68-4483-84B6-40A314A341E6}" type="pres">
      <dgm:prSet presAssocID="{14A5E03B-1190-49A6-9484-4CCCD04F9054}" presName="text" presStyleLbl="node1" presStyleIdx="0" presStyleCnt="4" custScaleX="328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C71CE-CF03-4BAC-90C9-9B5E955880CE}" type="pres">
      <dgm:prSet presAssocID="{A39E31FB-7133-4D05-8D6F-1F02FD24C20B}" presName="space" presStyleCnt="0"/>
      <dgm:spPr/>
    </dgm:pt>
    <dgm:pt modelId="{89A199AC-891C-4D38-AD08-0D8757465ED1}" type="pres">
      <dgm:prSet presAssocID="{E3C024C0-009D-412E-9FCE-9A598B7966F3}" presName="text" presStyleLbl="node1" presStyleIdx="1" presStyleCnt="4" custScaleX="112843" custScaleY="9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D2412-AB81-4432-A360-1BF46C9EC71A}" type="pres">
      <dgm:prSet presAssocID="{2FE89235-3A8A-43D1-9F16-B1F11A930274}" presName="space" presStyleCnt="0"/>
      <dgm:spPr/>
    </dgm:pt>
    <dgm:pt modelId="{392DC10F-5A8E-482B-A6CB-B168D6E07624}" type="pres">
      <dgm:prSet presAssocID="{D40666B5-5C98-41A0-A006-899553F6404B}" presName="text" presStyleLbl="node1" presStyleIdx="2" presStyleCnt="4" custScaleX="70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47646-F530-4F1F-91AD-4BAF9C14BC24}" type="pres">
      <dgm:prSet presAssocID="{F730C9B2-92AA-4843-9D77-99E181083EB4}" presName="space" presStyleCnt="0"/>
      <dgm:spPr/>
    </dgm:pt>
    <dgm:pt modelId="{83C36FCD-BE00-443A-A9D9-0C09C6D52716}" type="pres">
      <dgm:prSet presAssocID="{7FCE0EAF-3E64-4FAD-B8AA-54FF6AC2A806}" presName="text" presStyleLbl="node1" presStyleIdx="3" presStyleCnt="4" custScaleX="120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FD958-E186-4862-B0EB-CC6CD8A4D56D}" type="presOf" srcId="{D40666B5-5C98-41A0-A006-899553F6404B}" destId="{392DC10F-5A8E-482B-A6CB-B168D6E07624}" srcOrd="0" destOrd="0" presId="urn:diagrams.loki3.com/VaryingWidthList+Icon"/>
    <dgm:cxn modelId="{8D2AC9D4-C370-4C40-974D-05D63A308126}" srcId="{0A41F383-993D-4334-9577-DF6AFCFB18AD}" destId="{E3C024C0-009D-412E-9FCE-9A598B7966F3}" srcOrd="1" destOrd="0" parTransId="{81A05E41-2908-424C-BD5A-8EBAE5E82647}" sibTransId="{2FE89235-3A8A-43D1-9F16-B1F11A930274}"/>
    <dgm:cxn modelId="{C0756080-DAF3-4568-A86B-DCF00CD8E55D}" srcId="{0A41F383-993D-4334-9577-DF6AFCFB18AD}" destId="{D40666B5-5C98-41A0-A006-899553F6404B}" srcOrd="2" destOrd="0" parTransId="{1DD4C986-54C4-49BD-8FAE-3FC441E04D37}" sibTransId="{F730C9B2-92AA-4843-9D77-99E181083EB4}"/>
    <dgm:cxn modelId="{9AD0B7ED-31A7-40EF-8E73-EF6FD4D4709F}" type="presOf" srcId="{14A5E03B-1190-49A6-9484-4CCCD04F9054}" destId="{CF95E767-5D68-4483-84B6-40A314A341E6}" srcOrd="0" destOrd="0" presId="urn:diagrams.loki3.com/VaryingWidthList+Icon"/>
    <dgm:cxn modelId="{A31C8AAA-42E9-43E1-8D12-C9B06F79F3B7}" type="presOf" srcId="{E3C024C0-009D-412E-9FCE-9A598B7966F3}" destId="{89A199AC-891C-4D38-AD08-0D8757465ED1}" srcOrd="0" destOrd="0" presId="urn:diagrams.loki3.com/VaryingWidthList+Icon"/>
    <dgm:cxn modelId="{C53A9E92-1C63-4597-85BC-2033F2372AC4}" srcId="{0A41F383-993D-4334-9577-DF6AFCFB18AD}" destId="{7FCE0EAF-3E64-4FAD-B8AA-54FF6AC2A806}" srcOrd="3" destOrd="0" parTransId="{37280131-9B02-4B61-A635-8BC7DE5165FE}" sibTransId="{026A204C-8B16-477C-B700-B75B8D478260}"/>
    <dgm:cxn modelId="{35E3EE68-B236-42FD-899B-AADC259B20A0}" type="presOf" srcId="{0A41F383-993D-4334-9577-DF6AFCFB18AD}" destId="{6D94EE25-582C-4D5C-AF82-45562391C050}" srcOrd="0" destOrd="0" presId="urn:diagrams.loki3.com/VaryingWidthList+Icon"/>
    <dgm:cxn modelId="{49D6DFBD-DCEE-4A94-9424-A7A77736C5AF}" srcId="{0A41F383-993D-4334-9577-DF6AFCFB18AD}" destId="{14A5E03B-1190-49A6-9484-4CCCD04F9054}" srcOrd="0" destOrd="0" parTransId="{E5051C28-D30B-49C6-AFB6-CBBADF40CFFB}" sibTransId="{A39E31FB-7133-4D05-8D6F-1F02FD24C20B}"/>
    <dgm:cxn modelId="{D47F5EBA-19A1-4458-9554-28F3ABB35F2E}" type="presOf" srcId="{7FCE0EAF-3E64-4FAD-B8AA-54FF6AC2A806}" destId="{83C36FCD-BE00-443A-A9D9-0C09C6D52716}" srcOrd="0" destOrd="0" presId="urn:diagrams.loki3.com/VaryingWidthList+Icon"/>
    <dgm:cxn modelId="{95AAC54E-D6B3-4FB6-953E-91FF7592D11C}" type="presParOf" srcId="{6D94EE25-582C-4D5C-AF82-45562391C050}" destId="{CF95E767-5D68-4483-84B6-40A314A341E6}" srcOrd="0" destOrd="0" presId="urn:diagrams.loki3.com/VaryingWidthList+Icon"/>
    <dgm:cxn modelId="{0D42DC74-E36C-4F07-A807-D09331E43540}" type="presParOf" srcId="{6D94EE25-582C-4D5C-AF82-45562391C050}" destId="{FE9C71CE-CF03-4BAC-90C9-9B5E955880CE}" srcOrd="1" destOrd="0" presId="urn:diagrams.loki3.com/VaryingWidthList+Icon"/>
    <dgm:cxn modelId="{AF67AC41-D977-45E9-869B-97BA5E0D33D9}" type="presParOf" srcId="{6D94EE25-582C-4D5C-AF82-45562391C050}" destId="{89A199AC-891C-4D38-AD08-0D8757465ED1}" srcOrd="2" destOrd="0" presId="urn:diagrams.loki3.com/VaryingWidthList+Icon"/>
    <dgm:cxn modelId="{6442198A-0165-4049-AD29-F5CE5C9AF21C}" type="presParOf" srcId="{6D94EE25-582C-4D5C-AF82-45562391C050}" destId="{F8BD2412-AB81-4432-A360-1BF46C9EC71A}" srcOrd="3" destOrd="0" presId="urn:diagrams.loki3.com/VaryingWidthList+Icon"/>
    <dgm:cxn modelId="{92521F4E-D203-4365-8300-B51AFFCF4A87}" type="presParOf" srcId="{6D94EE25-582C-4D5C-AF82-45562391C050}" destId="{392DC10F-5A8E-482B-A6CB-B168D6E07624}" srcOrd="4" destOrd="0" presId="urn:diagrams.loki3.com/VaryingWidthList+Icon"/>
    <dgm:cxn modelId="{A286C802-99C5-442E-8CD9-730DB3EAADC4}" type="presParOf" srcId="{6D94EE25-582C-4D5C-AF82-45562391C050}" destId="{1C947646-F530-4F1F-91AD-4BAF9C14BC24}" srcOrd="5" destOrd="0" presId="urn:diagrams.loki3.com/VaryingWidthList+Icon"/>
    <dgm:cxn modelId="{E9293D79-A102-4E3C-B32F-A489227A9E91}" type="presParOf" srcId="{6D94EE25-582C-4D5C-AF82-45562391C050}" destId="{83C36FCD-BE00-443A-A9D9-0C09C6D52716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50DA0-B49B-4C69-ACE2-8AD0B8E181C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F218F-11CA-465D-BD00-6EF5F8813BD6}">
      <dgm:prSet phldrT="[Текст]" custT="1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Возмещение причиненного вреда</a:t>
          </a:r>
          <a:endParaRPr lang="ru-RU" sz="12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C7D5B99-8E74-4D11-9509-9362AA835D43}" type="parTrans" cxnId="{B3643F82-3D5E-45EC-B5DA-371ECE29C8CA}">
      <dgm:prSet/>
      <dgm:spPr/>
      <dgm:t>
        <a:bodyPr/>
        <a:lstStyle/>
        <a:p>
          <a:endParaRPr lang="ru-RU"/>
        </a:p>
      </dgm:t>
    </dgm:pt>
    <dgm:pt modelId="{7A646DD0-47D0-4116-9FAE-1A305F94BB24}" type="sibTrans" cxnId="{B3643F82-3D5E-45EC-B5DA-371ECE29C8CA}">
      <dgm:prSet/>
      <dgm:spPr/>
      <dgm:t>
        <a:bodyPr/>
        <a:lstStyle/>
        <a:p>
          <a:endParaRPr lang="ru-RU"/>
        </a:p>
      </dgm:t>
    </dgm:pt>
    <dgm:pt modelId="{0B227307-7D82-4800-9FFC-04A7FFA43AE7}">
      <dgm:prSet phldrT="[Текст]" custT="1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Возмещение причиненного вреда</a:t>
          </a:r>
          <a:endParaRPr lang="ru-RU" sz="12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6B32FB2-0C15-4D6B-B05B-CD33FAF0328B}" type="parTrans" cxnId="{3CE07595-F9D0-475B-ADEE-0243988B7248}">
      <dgm:prSet/>
      <dgm:spPr/>
      <dgm:t>
        <a:bodyPr/>
        <a:lstStyle/>
        <a:p>
          <a:endParaRPr lang="ru-RU"/>
        </a:p>
      </dgm:t>
    </dgm:pt>
    <dgm:pt modelId="{640E1075-D872-4BA2-886C-90437BF07481}" type="sibTrans" cxnId="{3CE07595-F9D0-475B-ADEE-0243988B7248}">
      <dgm:prSet/>
      <dgm:spPr/>
      <dgm:t>
        <a:bodyPr/>
        <a:lstStyle/>
        <a:p>
          <a:endParaRPr lang="ru-RU"/>
        </a:p>
      </dgm:t>
    </dgm:pt>
    <dgm:pt modelId="{21E537BF-4A40-4254-AF81-B9F1E0BEFCAB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mtClean="0">
              <a:solidFill>
                <a:schemeClr val="accent1"/>
              </a:solidFill>
            </a:rPr>
            <a:t>Компенсация сверх возмещения вреда </a:t>
          </a:r>
        </a:p>
        <a:p>
          <a:r>
            <a:rPr lang="ru-RU" b="1" smtClean="0">
              <a:solidFill>
                <a:schemeClr val="accent1"/>
              </a:solidFill>
            </a:rPr>
            <a:t>2 млн руб. – в случае причинения тяжкого вреда здоровью  </a:t>
          </a:r>
          <a:endParaRPr lang="ru-RU" b="1" dirty="0">
            <a:solidFill>
              <a:schemeClr val="accent1"/>
            </a:solidFill>
          </a:endParaRPr>
        </a:p>
      </dgm:t>
    </dgm:pt>
    <dgm:pt modelId="{B79E211A-65D4-4DF0-A224-EBAE4C7487C6}" type="parTrans" cxnId="{01BBA116-4B3A-4B08-861A-86C3578B89DE}">
      <dgm:prSet/>
      <dgm:spPr/>
      <dgm:t>
        <a:bodyPr/>
        <a:lstStyle/>
        <a:p>
          <a:endParaRPr lang="ru-RU"/>
        </a:p>
      </dgm:t>
    </dgm:pt>
    <dgm:pt modelId="{6D51821C-CD23-4FAA-A092-A331D05076E3}" type="sibTrans" cxnId="{01BBA116-4B3A-4B08-861A-86C3578B89DE}">
      <dgm:prSet/>
      <dgm:spPr/>
      <dgm:t>
        <a:bodyPr/>
        <a:lstStyle/>
        <a:p>
          <a:endParaRPr lang="ru-RU"/>
        </a:p>
      </dgm:t>
    </dgm:pt>
    <dgm:pt modelId="{9F5BE284-B8C7-46C1-8C2A-F739930A2938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mtClean="0">
              <a:solidFill>
                <a:schemeClr val="accent1"/>
              </a:solidFill>
            </a:rPr>
            <a:t>Компенсация сверх возмещения вреда</a:t>
          </a:r>
        </a:p>
        <a:p>
          <a:r>
            <a:rPr lang="ru-RU" b="1" smtClean="0">
              <a:solidFill>
                <a:schemeClr val="accent1"/>
              </a:solidFill>
            </a:rPr>
            <a:t>3 млн. руб. – в случае смерти потерпевшего</a:t>
          </a:r>
          <a:endParaRPr lang="ru-RU" b="1" dirty="0">
            <a:solidFill>
              <a:schemeClr val="accent1"/>
            </a:solidFill>
          </a:endParaRPr>
        </a:p>
      </dgm:t>
    </dgm:pt>
    <dgm:pt modelId="{A17FC497-D271-454E-B044-311BFF8E0B7F}" type="parTrans" cxnId="{FAB72A2A-350D-45E1-8D58-996D93D140CA}">
      <dgm:prSet/>
      <dgm:spPr/>
      <dgm:t>
        <a:bodyPr/>
        <a:lstStyle/>
        <a:p>
          <a:endParaRPr lang="ru-RU"/>
        </a:p>
      </dgm:t>
    </dgm:pt>
    <dgm:pt modelId="{1C0C3198-24B0-4834-B603-8B3DB41F6E49}" type="sibTrans" cxnId="{FAB72A2A-350D-45E1-8D58-996D93D140CA}">
      <dgm:prSet/>
      <dgm:spPr/>
      <dgm:t>
        <a:bodyPr/>
        <a:lstStyle/>
        <a:p>
          <a:endParaRPr lang="ru-RU"/>
        </a:p>
      </dgm:t>
    </dgm:pt>
    <dgm:pt modelId="{E548C970-714E-48E3-9F3C-35091B432977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Компенсация сверх причинения вреда</a:t>
          </a:r>
        </a:p>
        <a:p>
          <a:r>
            <a:rPr lang="ru-RU" b="1" dirty="0" smtClean="0">
              <a:solidFill>
                <a:schemeClr val="accent1"/>
              </a:solidFill>
            </a:rPr>
            <a:t>1 млн. руб. – в случае причинения вреда здоровью средней тяжести</a:t>
          </a:r>
          <a:endParaRPr lang="ru-RU" b="1" dirty="0">
            <a:solidFill>
              <a:schemeClr val="accent1"/>
            </a:solidFill>
          </a:endParaRPr>
        </a:p>
      </dgm:t>
    </dgm:pt>
    <dgm:pt modelId="{314D45DC-DEE4-4BB2-9D82-90DFC56AEFB9}" type="sibTrans" cxnId="{7B21E7DF-04F5-4EEC-BA69-9075BB9D0A19}">
      <dgm:prSet/>
      <dgm:spPr/>
      <dgm:t>
        <a:bodyPr/>
        <a:lstStyle/>
        <a:p>
          <a:endParaRPr lang="ru-RU"/>
        </a:p>
      </dgm:t>
    </dgm:pt>
    <dgm:pt modelId="{FD35ED64-752E-4914-86EB-F62B3E05C2E1}" type="parTrans" cxnId="{7B21E7DF-04F5-4EEC-BA69-9075BB9D0A19}">
      <dgm:prSet/>
      <dgm:spPr/>
      <dgm:t>
        <a:bodyPr/>
        <a:lstStyle/>
        <a:p>
          <a:endParaRPr lang="ru-RU"/>
        </a:p>
      </dgm:t>
    </dgm:pt>
    <dgm:pt modelId="{2B6CC433-6B33-4EB0-B219-3AB74539962E}">
      <dgm:prSet phldrT="[Текст]" custScaleY="54453" custLinFactNeighborX="16273" custLinFactNeighborY="47432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2350E50-33CA-4A05-BB67-B1DF5C5E3FC1}" type="parTrans" cxnId="{8332074E-4FE5-4511-9720-D7CC0C2583BD}">
      <dgm:prSet/>
      <dgm:spPr/>
      <dgm:t>
        <a:bodyPr/>
        <a:lstStyle/>
        <a:p>
          <a:endParaRPr lang="ru-RU"/>
        </a:p>
      </dgm:t>
    </dgm:pt>
    <dgm:pt modelId="{9EDF0B99-87F3-4B53-B68C-F3E9D3D0F4CD}" type="sibTrans" cxnId="{8332074E-4FE5-4511-9720-D7CC0C2583BD}">
      <dgm:prSet/>
      <dgm:spPr/>
      <dgm:t>
        <a:bodyPr/>
        <a:lstStyle/>
        <a:p>
          <a:endParaRPr lang="ru-RU"/>
        </a:p>
      </dgm:t>
    </dgm:pt>
    <dgm:pt modelId="{4555CE1D-86E7-43CB-A991-0CF7A47FE924}" type="pres">
      <dgm:prSet presAssocID="{0BB50DA0-B49B-4C69-ACE2-8AD0B8E181C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EDB4A-2323-445D-8897-EEE73DB487D0}" type="pres">
      <dgm:prSet presAssocID="{0BB50DA0-B49B-4C69-ACE2-8AD0B8E181C5}" presName="dummyMaxCanvas" presStyleCnt="0"/>
      <dgm:spPr/>
      <dgm:t>
        <a:bodyPr/>
        <a:lstStyle/>
        <a:p>
          <a:endParaRPr lang="ru-RU"/>
        </a:p>
      </dgm:t>
    </dgm:pt>
    <dgm:pt modelId="{8FCF57D4-E20B-4734-8166-CF1015B09FEA}" type="pres">
      <dgm:prSet presAssocID="{0BB50DA0-B49B-4C69-ACE2-8AD0B8E181C5}" presName="parentComposite" presStyleCnt="0"/>
      <dgm:spPr/>
      <dgm:t>
        <a:bodyPr/>
        <a:lstStyle/>
        <a:p>
          <a:endParaRPr lang="ru-RU"/>
        </a:p>
      </dgm:t>
    </dgm:pt>
    <dgm:pt modelId="{749F0254-6F60-42EA-818D-8D00F803793C}" type="pres">
      <dgm:prSet presAssocID="{0BB50DA0-B49B-4C69-ACE2-8AD0B8E181C5}" presName="parent1" presStyleLbl="alignAccFollowNode1" presStyleIdx="0" presStyleCnt="4" custScaleY="54453" custLinFactNeighborX="16273" custLinFactNeighborY="4743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C6BF577-DBFD-4BB5-8FE9-2879EF8E5965}" type="pres">
      <dgm:prSet presAssocID="{0BB50DA0-B49B-4C69-ACE2-8AD0B8E181C5}" presName="parent2" presStyleLbl="alignAccFollowNode1" presStyleIdx="1" presStyleCnt="4" custScaleY="54453" custLinFactNeighborX="10204" custLinFactNeighborY="4743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1108641-7AA2-459B-A639-447E9BF39D14}" type="pres">
      <dgm:prSet presAssocID="{0BB50DA0-B49B-4C69-ACE2-8AD0B8E181C5}" presName="childrenComposite" presStyleCnt="0"/>
      <dgm:spPr/>
      <dgm:t>
        <a:bodyPr/>
        <a:lstStyle/>
        <a:p>
          <a:endParaRPr lang="ru-RU"/>
        </a:p>
      </dgm:t>
    </dgm:pt>
    <dgm:pt modelId="{DD664D19-D3FA-4F76-A6CA-A0AB5D671A32}" type="pres">
      <dgm:prSet presAssocID="{0BB50DA0-B49B-4C69-ACE2-8AD0B8E181C5}" presName="dummyMaxCanvas_ChildArea" presStyleCnt="0"/>
      <dgm:spPr/>
      <dgm:t>
        <a:bodyPr/>
        <a:lstStyle/>
        <a:p>
          <a:endParaRPr lang="ru-RU"/>
        </a:p>
      </dgm:t>
    </dgm:pt>
    <dgm:pt modelId="{1D88E830-691D-44F9-B94D-822E32B23346}" type="pres">
      <dgm:prSet presAssocID="{0BB50DA0-B49B-4C69-ACE2-8AD0B8E181C5}" presName="fulcrum" presStyleLbl="alignAccFollowNode1" presStyleIdx="2" presStyleCnt="4"/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80BE548-B5FA-40DE-9E8A-3F77EAB8B398}" type="pres">
      <dgm:prSet presAssocID="{0BB50DA0-B49B-4C69-ACE2-8AD0B8E181C5}" presName="balance_03" presStyleLbl="alignAccFollowNode1" presStyleIdx="3" presStyleCnt="4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B804C58-0535-4CF7-B8A7-3C99AB51E79C}" type="pres">
      <dgm:prSet presAssocID="{0BB50DA0-B49B-4C69-ACE2-8AD0B8E181C5}" presName="right_03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03D7C-3C39-44EA-94CD-7BED3FE1B94E}" type="pres">
      <dgm:prSet presAssocID="{0BB50DA0-B49B-4C69-ACE2-8AD0B8E181C5}" presName="right_03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DE151-6B04-4029-93A8-E2B8A1DC9258}" type="pres">
      <dgm:prSet presAssocID="{0BB50DA0-B49B-4C69-ACE2-8AD0B8E181C5}" presName="right_03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43F82-3D5E-45EC-B5DA-371ECE29C8CA}" srcId="{0BB50DA0-B49B-4C69-ACE2-8AD0B8E181C5}" destId="{623F218F-11CA-465D-BD00-6EF5F8813BD6}" srcOrd="0" destOrd="0" parTransId="{5C7D5B99-8E74-4D11-9509-9362AA835D43}" sibTransId="{7A646DD0-47D0-4116-9FAE-1A305F94BB24}"/>
    <dgm:cxn modelId="{01BBA116-4B3A-4B08-861A-86C3578B89DE}" srcId="{0B227307-7D82-4800-9FFC-04A7FFA43AE7}" destId="{21E537BF-4A40-4254-AF81-B9F1E0BEFCAB}" srcOrd="1" destOrd="0" parTransId="{B79E211A-65D4-4DF0-A224-EBAE4C7487C6}" sibTransId="{6D51821C-CD23-4FAA-A092-A331D05076E3}"/>
    <dgm:cxn modelId="{2D3DA3C6-0004-4F1D-B373-65EA708D44E3}" type="presOf" srcId="{0BB50DA0-B49B-4C69-ACE2-8AD0B8E181C5}" destId="{4555CE1D-86E7-43CB-A991-0CF7A47FE924}" srcOrd="0" destOrd="0" presId="urn:microsoft.com/office/officeart/2005/8/layout/balance1"/>
    <dgm:cxn modelId="{556456FE-C0BC-4540-BFF6-59A47EAB2DC5}" type="presOf" srcId="{0B227307-7D82-4800-9FFC-04A7FFA43AE7}" destId="{EC6BF577-DBFD-4BB5-8FE9-2879EF8E5965}" srcOrd="0" destOrd="0" presId="urn:microsoft.com/office/officeart/2005/8/layout/balance1"/>
    <dgm:cxn modelId="{FB564A9B-8A98-46C2-BCC2-0A1FA3E2B703}" type="presOf" srcId="{623F218F-11CA-465D-BD00-6EF5F8813BD6}" destId="{749F0254-6F60-42EA-818D-8D00F803793C}" srcOrd="0" destOrd="0" presId="urn:microsoft.com/office/officeart/2005/8/layout/balance1"/>
    <dgm:cxn modelId="{FAB72A2A-350D-45E1-8D58-996D93D140CA}" srcId="{0B227307-7D82-4800-9FFC-04A7FFA43AE7}" destId="{9F5BE284-B8C7-46C1-8C2A-F739930A2938}" srcOrd="2" destOrd="0" parTransId="{A17FC497-D271-454E-B044-311BFF8E0B7F}" sibTransId="{1C0C3198-24B0-4834-B603-8B3DB41F6E49}"/>
    <dgm:cxn modelId="{7B21E7DF-04F5-4EEC-BA69-9075BB9D0A19}" srcId="{0B227307-7D82-4800-9FFC-04A7FFA43AE7}" destId="{E548C970-714E-48E3-9F3C-35091B432977}" srcOrd="0" destOrd="0" parTransId="{FD35ED64-752E-4914-86EB-F62B3E05C2E1}" sibTransId="{314D45DC-DEE4-4BB2-9D82-90DFC56AEFB9}"/>
    <dgm:cxn modelId="{3CE07595-F9D0-475B-ADEE-0243988B7248}" srcId="{0BB50DA0-B49B-4C69-ACE2-8AD0B8E181C5}" destId="{0B227307-7D82-4800-9FFC-04A7FFA43AE7}" srcOrd="1" destOrd="0" parTransId="{26B32FB2-0C15-4D6B-B05B-CD33FAF0328B}" sibTransId="{640E1075-D872-4BA2-886C-90437BF07481}"/>
    <dgm:cxn modelId="{8332074E-4FE5-4511-9720-D7CC0C2583BD}" srcId="{0BB50DA0-B49B-4C69-ACE2-8AD0B8E181C5}" destId="{2B6CC433-6B33-4EB0-B219-3AB74539962E}" srcOrd="2" destOrd="0" parTransId="{A2350E50-33CA-4A05-BB67-B1DF5C5E3FC1}" sibTransId="{9EDF0B99-87F3-4B53-B68C-F3E9D3D0F4CD}"/>
    <dgm:cxn modelId="{29D29C88-63B9-44C0-BC50-BC2F50EF4836}" type="presOf" srcId="{9F5BE284-B8C7-46C1-8C2A-F739930A2938}" destId="{634DE151-6B04-4029-93A8-E2B8A1DC9258}" srcOrd="0" destOrd="0" presId="urn:microsoft.com/office/officeart/2005/8/layout/balance1"/>
    <dgm:cxn modelId="{3B2D011E-6409-4913-AF56-E300EF8C5351}" type="presOf" srcId="{21E537BF-4A40-4254-AF81-B9F1E0BEFCAB}" destId="{63803D7C-3C39-44EA-94CD-7BED3FE1B94E}" srcOrd="0" destOrd="0" presId="urn:microsoft.com/office/officeart/2005/8/layout/balance1"/>
    <dgm:cxn modelId="{15D93C6B-F45C-4106-A782-32C049EC7F70}" type="presOf" srcId="{E548C970-714E-48E3-9F3C-35091B432977}" destId="{0B804C58-0535-4CF7-B8A7-3C99AB51E79C}" srcOrd="0" destOrd="0" presId="urn:microsoft.com/office/officeart/2005/8/layout/balance1"/>
    <dgm:cxn modelId="{5E0653EB-E52C-4BEE-8A08-5468A4E4C059}" type="presParOf" srcId="{4555CE1D-86E7-43CB-A991-0CF7A47FE924}" destId="{51BEDB4A-2323-445D-8897-EEE73DB487D0}" srcOrd="0" destOrd="0" presId="urn:microsoft.com/office/officeart/2005/8/layout/balance1"/>
    <dgm:cxn modelId="{470F6677-57EC-4D20-97C7-62153C20BCCD}" type="presParOf" srcId="{4555CE1D-86E7-43CB-A991-0CF7A47FE924}" destId="{8FCF57D4-E20B-4734-8166-CF1015B09FEA}" srcOrd="1" destOrd="0" presId="urn:microsoft.com/office/officeart/2005/8/layout/balance1"/>
    <dgm:cxn modelId="{0285F210-ABDA-4B2A-8D1F-CB68CF4AE2D3}" type="presParOf" srcId="{8FCF57D4-E20B-4734-8166-CF1015B09FEA}" destId="{749F0254-6F60-42EA-818D-8D00F803793C}" srcOrd="0" destOrd="0" presId="urn:microsoft.com/office/officeart/2005/8/layout/balance1"/>
    <dgm:cxn modelId="{AEFAA79A-28DF-460C-941A-938B063FF3BF}" type="presParOf" srcId="{8FCF57D4-E20B-4734-8166-CF1015B09FEA}" destId="{EC6BF577-DBFD-4BB5-8FE9-2879EF8E5965}" srcOrd="1" destOrd="0" presId="urn:microsoft.com/office/officeart/2005/8/layout/balance1"/>
    <dgm:cxn modelId="{03B83298-43DB-4FFD-8D8D-B0A8A45A409D}" type="presParOf" srcId="{4555CE1D-86E7-43CB-A991-0CF7A47FE924}" destId="{41108641-7AA2-459B-A639-447E9BF39D14}" srcOrd="2" destOrd="0" presId="urn:microsoft.com/office/officeart/2005/8/layout/balance1"/>
    <dgm:cxn modelId="{3BF5E616-97FF-4F64-9EFB-08B39884FC23}" type="presParOf" srcId="{41108641-7AA2-459B-A639-447E9BF39D14}" destId="{DD664D19-D3FA-4F76-A6CA-A0AB5D671A32}" srcOrd="0" destOrd="0" presId="urn:microsoft.com/office/officeart/2005/8/layout/balance1"/>
    <dgm:cxn modelId="{44E712C2-A70C-4BDC-836E-2034BD2BFBB0}" type="presParOf" srcId="{41108641-7AA2-459B-A639-447E9BF39D14}" destId="{1D88E830-691D-44F9-B94D-822E32B23346}" srcOrd="1" destOrd="0" presId="urn:microsoft.com/office/officeart/2005/8/layout/balance1"/>
    <dgm:cxn modelId="{9834D3D0-0FC0-4844-B497-6A721551AB1C}" type="presParOf" srcId="{41108641-7AA2-459B-A639-447E9BF39D14}" destId="{E80BE548-B5FA-40DE-9E8A-3F77EAB8B398}" srcOrd="2" destOrd="0" presId="urn:microsoft.com/office/officeart/2005/8/layout/balance1"/>
    <dgm:cxn modelId="{384633D2-9FAA-4004-86D3-5BEEF6695980}" type="presParOf" srcId="{41108641-7AA2-459B-A639-447E9BF39D14}" destId="{0B804C58-0535-4CF7-B8A7-3C99AB51E79C}" srcOrd="3" destOrd="0" presId="urn:microsoft.com/office/officeart/2005/8/layout/balance1"/>
    <dgm:cxn modelId="{CAFF1207-D70A-4D45-BEA0-3700949C5C5E}" type="presParOf" srcId="{41108641-7AA2-459B-A639-447E9BF39D14}" destId="{63803D7C-3C39-44EA-94CD-7BED3FE1B94E}" srcOrd="4" destOrd="0" presId="urn:microsoft.com/office/officeart/2005/8/layout/balance1"/>
    <dgm:cxn modelId="{DBA657DE-094F-4201-B29D-431EC5EFF6F8}" type="presParOf" srcId="{41108641-7AA2-459B-A639-447E9BF39D14}" destId="{634DE151-6B04-4029-93A8-E2B8A1DC925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6018A0-F2B2-43B3-B3AC-3F1EC3B636A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616988-6A73-4CA2-B406-7A8479737D28}">
      <dgm:prSet phldrT="[Текст]"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b="1" dirty="0" smtClean="0">
              <a:solidFill>
                <a:schemeClr val="accent5"/>
              </a:solidFill>
            </a:rPr>
            <a:t>Собственник,  концессионер, застройщик, технический заказчик</a:t>
          </a:r>
          <a:endParaRPr lang="ru-RU" b="1" dirty="0">
            <a:solidFill>
              <a:schemeClr val="accent5"/>
            </a:solidFill>
          </a:endParaRPr>
        </a:p>
      </dgm:t>
    </dgm:pt>
    <dgm:pt modelId="{9B8ACEFA-3464-4E8D-A55B-264CFDD15397}" type="parTrans" cxnId="{5B912C43-627D-4038-88F1-A091E244C3B8}">
      <dgm:prSet/>
      <dgm:spPr/>
      <dgm:t>
        <a:bodyPr/>
        <a:lstStyle/>
        <a:p>
          <a:endParaRPr lang="ru-RU"/>
        </a:p>
      </dgm:t>
    </dgm:pt>
    <dgm:pt modelId="{EC09DD7E-C5D5-4E22-B1E5-7D5D4C0000D5}" type="sibTrans" cxnId="{5B912C43-627D-4038-88F1-A091E244C3B8}">
      <dgm:prSet/>
      <dgm:spPr/>
      <dgm:t>
        <a:bodyPr/>
        <a:lstStyle/>
        <a:p>
          <a:endParaRPr lang="ru-RU"/>
        </a:p>
      </dgm:t>
    </dgm:pt>
    <dgm:pt modelId="{CFAC3262-90B6-4804-9F26-793EFB7C5126}">
      <dgm:prSet phldrT="[Текст]" custT="1"/>
      <dgm:spPr/>
      <dgm:t>
        <a:bodyPr/>
        <a:lstStyle/>
        <a:p>
          <a:r>
            <a:rPr lang="ru-RU" sz="1200" b="1" dirty="0" smtClean="0"/>
            <a:t>Лица, к которым в соответствии с п.5 ст. 60 </a:t>
          </a:r>
          <a:r>
            <a:rPr lang="ru-RU" sz="1200" b="1" dirty="0" err="1" smtClean="0"/>
            <a:t>ГрК</a:t>
          </a:r>
          <a:r>
            <a:rPr lang="ru-RU" sz="1200" b="1" dirty="0" smtClean="0"/>
            <a:t> РФ, может быть предъявлено регрессное требование</a:t>
          </a:r>
          <a:endParaRPr lang="ru-RU" sz="1200" b="1" dirty="0"/>
        </a:p>
      </dgm:t>
    </dgm:pt>
    <dgm:pt modelId="{4072F852-8CBB-4490-B2C1-F7FEAAB16C42}" type="parTrans" cxnId="{22B22411-5025-41A8-810A-7972105ECB98}">
      <dgm:prSet/>
      <dgm:spPr/>
      <dgm:t>
        <a:bodyPr/>
        <a:lstStyle/>
        <a:p>
          <a:endParaRPr lang="ru-RU"/>
        </a:p>
      </dgm:t>
    </dgm:pt>
    <dgm:pt modelId="{74CD2A8B-66B9-4D43-BC55-3E5BE18CBC70}" type="sibTrans" cxnId="{22B22411-5025-41A8-810A-7972105ECB98}">
      <dgm:prSet/>
      <dgm:spPr/>
      <dgm:t>
        <a:bodyPr/>
        <a:lstStyle/>
        <a:p>
          <a:endParaRPr lang="ru-RU"/>
        </a:p>
      </dgm:t>
    </dgm:pt>
    <dgm:pt modelId="{4E2D6DB2-D6D1-4070-9D16-65532B9DC8F9}">
      <dgm:prSet phldrT="[Текст]" custT="1"/>
      <dgm:spPr/>
      <dgm:t>
        <a:bodyPr/>
        <a:lstStyle/>
        <a:p>
          <a:r>
            <a:rPr lang="ru-RU" sz="1200" b="1" dirty="0" smtClean="0"/>
            <a:t>Потерпевшие третьи лица</a:t>
          </a:r>
          <a:endParaRPr lang="ru-RU" sz="1200" b="1" dirty="0"/>
        </a:p>
      </dgm:t>
    </dgm:pt>
    <dgm:pt modelId="{31998E0A-592A-4D28-8D22-C9DBF2120AEA}" type="parTrans" cxnId="{544DD9E0-4769-495B-8AA7-A84987D2FADF}">
      <dgm:prSet/>
      <dgm:spPr/>
      <dgm:t>
        <a:bodyPr/>
        <a:lstStyle/>
        <a:p>
          <a:endParaRPr lang="ru-RU"/>
        </a:p>
      </dgm:t>
    </dgm:pt>
    <dgm:pt modelId="{E627420D-46D1-42B1-ABB6-509E9F7D8692}" type="sibTrans" cxnId="{544DD9E0-4769-495B-8AA7-A84987D2FADF}">
      <dgm:prSet/>
      <dgm:spPr/>
      <dgm:t>
        <a:bodyPr/>
        <a:lstStyle/>
        <a:p>
          <a:endParaRPr lang="ru-RU"/>
        </a:p>
      </dgm:t>
    </dgm:pt>
    <dgm:pt modelId="{F400766B-AB03-406B-B66F-E3FCABA7ADD4}" type="pres">
      <dgm:prSet presAssocID="{8A6018A0-F2B2-43B3-B3AC-3F1EC3B636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B7599-FC4C-47F0-A7F3-ED51FFF036B7}" type="pres">
      <dgm:prSet presAssocID="{52616988-6A73-4CA2-B406-7A8479737D28}" presName="centerShape" presStyleLbl="node0" presStyleIdx="0" presStyleCnt="1" custScaleX="288880"/>
      <dgm:spPr/>
      <dgm:t>
        <a:bodyPr/>
        <a:lstStyle/>
        <a:p>
          <a:endParaRPr lang="ru-RU"/>
        </a:p>
      </dgm:t>
    </dgm:pt>
    <dgm:pt modelId="{D384DE9A-32F2-49FD-811D-997B92EB35EE}" type="pres">
      <dgm:prSet presAssocID="{4072F852-8CBB-4490-B2C1-F7FEAAB16C42}" presName="parTrans" presStyleLbl="sibTrans2D1" presStyleIdx="0" presStyleCnt="2"/>
      <dgm:spPr/>
      <dgm:t>
        <a:bodyPr/>
        <a:lstStyle/>
        <a:p>
          <a:endParaRPr lang="ru-RU"/>
        </a:p>
      </dgm:t>
    </dgm:pt>
    <dgm:pt modelId="{41F89DC8-012B-42E8-AC12-A3B802BD67FF}" type="pres">
      <dgm:prSet presAssocID="{4072F852-8CBB-4490-B2C1-F7FEAAB16C4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FE8ACF2-A164-4AE8-B45E-E41C98B5B828}" type="pres">
      <dgm:prSet presAssocID="{CFAC3262-90B6-4804-9F26-793EFB7C5126}" presName="node" presStyleLbl="node1" presStyleIdx="0" presStyleCnt="2" custScaleX="28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BB6E7-F5FA-4324-8FC9-D92B76B944EC}" type="pres">
      <dgm:prSet presAssocID="{31998E0A-592A-4D28-8D22-C9DBF2120AEA}" presName="parTrans" presStyleLbl="sibTrans2D1" presStyleIdx="1" presStyleCnt="2"/>
      <dgm:spPr/>
      <dgm:t>
        <a:bodyPr/>
        <a:lstStyle/>
        <a:p>
          <a:endParaRPr lang="ru-RU"/>
        </a:p>
      </dgm:t>
    </dgm:pt>
    <dgm:pt modelId="{6C4740B4-E76C-4120-9F0F-951D8FBEF129}" type="pres">
      <dgm:prSet presAssocID="{31998E0A-592A-4D28-8D22-C9DBF2120AE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0AE5F21-762F-4187-95D5-CFD4968D86BE}" type="pres">
      <dgm:prSet presAssocID="{4E2D6DB2-D6D1-4070-9D16-65532B9DC8F9}" presName="node" presStyleLbl="node1" presStyleIdx="1" presStyleCnt="2" custScaleX="28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8482B-6E16-4C6F-8025-7A3DC89725ED}" type="presOf" srcId="{31998E0A-592A-4D28-8D22-C9DBF2120AEA}" destId="{85CBB6E7-F5FA-4324-8FC9-D92B76B944EC}" srcOrd="0" destOrd="0" presId="urn:microsoft.com/office/officeart/2005/8/layout/radial5"/>
    <dgm:cxn modelId="{3BD12B89-2AB8-4EF1-AF61-C60041386C48}" type="presOf" srcId="{4072F852-8CBB-4490-B2C1-F7FEAAB16C42}" destId="{D384DE9A-32F2-49FD-811D-997B92EB35EE}" srcOrd="0" destOrd="0" presId="urn:microsoft.com/office/officeart/2005/8/layout/radial5"/>
    <dgm:cxn modelId="{22B22411-5025-41A8-810A-7972105ECB98}" srcId="{52616988-6A73-4CA2-B406-7A8479737D28}" destId="{CFAC3262-90B6-4804-9F26-793EFB7C5126}" srcOrd="0" destOrd="0" parTransId="{4072F852-8CBB-4490-B2C1-F7FEAAB16C42}" sibTransId="{74CD2A8B-66B9-4D43-BC55-3E5BE18CBC70}"/>
    <dgm:cxn modelId="{A8949879-E5EB-45BA-9C97-369EBBCD06F9}" type="presOf" srcId="{31998E0A-592A-4D28-8D22-C9DBF2120AEA}" destId="{6C4740B4-E76C-4120-9F0F-951D8FBEF129}" srcOrd="1" destOrd="0" presId="urn:microsoft.com/office/officeart/2005/8/layout/radial5"/>
    <dgm:cxn modelId="{5B912C43-627D-4038-88F1-A091E244C3B8}" srcId="{8A6018A0-F2B2-43B3-B3AC-3F1EC3B636A9}" destId="{52616988-6A73-4CA2-B406-7A8479737D28}" srcOrd="0" destOrd="0" parTransId="{9B8ACEFA-3464-4E8D-A55B-264CFDD15397}" sibTransId="{EC09DD7E-C5D5-4E22-B1E5-7D5D4C0000D5}"/>
    <dgm:cxn modelId="{544DD9E0-4769-495B-8AA7-A84987D2FADF}" srcId="{52616988-6A73-4CA2-B406-7A8479737D28}" destId="{4E2D6DB2-D6D1-4070-9D16-65532B9DC8F9}" srcOrd="1" destOrd="0" parTransId="{31998E0A-592A-4D28-8D22-C9DBF2120AEA}" sibTransId="{E627420D-46D1-42B1-ABB6-509E9F7D8692}"/>
    <dgm:cxn modelId="{8BA34AE8-2613-4299-BA5F-CDFED52FD46F}" type="presOf" srcId="{4072F852-8CBB-4490-B2C1-F7FEAAB16C42}" destId="{41F89DC8-012B-42E8-AC12-A3B802BD67FF}" srcOrd="1" destOrd="0" presId="urn:microsoft.com/office/officeart/2005/8/layout/radial5"/>
    <dgm:cxn modelId="{ED03FED9-4310-4F53-9D06-770D7471DE48}" type="presOf" srcId="{8A6018A0-F2B2-43B3-B3AC-3F1EC3B636A9}" destId="{F400766B-AB03-406B-B66F-E3FCABA7ADD4}" srcOrd="0" destOrd="0" presId="urn:microsoft.com/office/officeart/2005/8/layout/radial5"/>
    <dgm:cxn modelId="{F0CAB359-A762-434E-8A86-66641008DBF7}" type="presOf" srcId="{52616988-6A73-4CA2-B406-7A8479737D28}" destId="{6A2B7599-FC4C-47F0-A7F3-ED51FFF036B7}" srcOrd="0" destOrd="0" presId="urn:microsoft.com/office/officeart/2005/8/layout/radial5"/>
    <dgm:cxn modelId="{6C9F9285-B593-4E07-B1AF-DB43CB3648F2}" type="presOf" srcId="{4E2D6DB2-D6D1-4070-9D16-65532B9DC8F9}" destId="{A0AE5F21-762F-4187-95D5-CFD4968D86BE}" srcOrd="0" destOrd="0" presId="urn:microsoft.com/office/officeart/2005/8/layout/radial5"/>
    <dgm:cxn modelId="{BAC0635E-8BA6-4E14-9645-6155CE4EE01E}" type="presOf" srcId="{CFAC3262-90B6-4804-9F26-793EFB7C5126}" destId="{3FE8ACF2-A164-4AE8-B45E-E41C98B5B828}" srcOrd="0" destOrd="0" presId="urn:microsoft.com/office/officeart/2005/8/layout/radial5"/>
    <dgm:cxn modelId="{1E871853-2BAB-4BD2-BC61-E6B100181418}" type="presParOf" srcId="{F400766B-AB03-406B-B66F-E3FCABA7ADD4}" destId="{6A2B7599-FC4C-47F0-A7F3-ED51FFF036B7}" srcOrd="0" destOrd="0" presId="urn:microsoft.com/office/officeart/2005/8/layout/radial5"/>
    <dgm:cxn modelId="{1167704B-B6E4-4D8B-B096-C778BF3CE474}" type="presParOf" srcId="{F400766B-AB03-406B-B66F-E3FCABA7ADD4}" destId="{D384DE9A-32F2-49FD-811D-997B92EB35EE}" srcOrd="1" destOrd="0" presId="urn:microsoft.com/office/officeart/2005/8/layout/radial5"/>
    <dgm:cxn modelId="{697E0034-A26C-4E77-A955-54783052F370}" type="presParOf" srcId="{D384DE9A-32F2-49FD-811D-997B92EB35EE}" destId="{41F89DC8-012B-42E8-AC12-A3B802BD67FF}" srcOrd="0" destOrd="0" presId="urn:microsoft.com/office/officeart/2005/8/layout/radial5"/>
    <dgm:cxn modelId="{94D41804-5935-4F6C-A49D-B8E9D366729D}" type="presParOf" srcId="{F400766B-AB03-406B-B66F-E3FCABA7ADD4}" destId="{3FE8ACF2-A164-4AE8-B45E-E41C98B5B828}" srcOrd="2" destOrd="0" presId="urn:microsoft.com/office/officeart/2005/8/layout/radial5"/>
    <dgm:cxn modelId="{FF3728DA-1526-4276-B3B1-57EF33E30FD5}" type="presParOf" srcId="{F400766B-AB03-406B-B66F-E3FCABA7ADD4}" destId="{85CBB6E7-F5FA-4324-8FC9-D92B76B944EC}" srcOrd="3" destOrd="0" presId="urn:microsoft.com/office/officeart/2005/8/layout/radial5"/>
    <dgm:cxn modelId="{C401529C-355E-4B11-9773-4B55DCD8ED82}" type="presParOf" srcId="{85CBB6E7-F5FA-4324-8FC9-D92B76B944EC}" destId="{6C4740B4-E76C-4120-9F0F-951D8FBEF129}" srcOrd="0" destOrd="0" presId="urn:microsoft.com/office/officeart/2005/8/layout/radial5"/>
    <dgm:cxn modelId="{A718FA3A-709A-437B-B25B-744B58B4D478}" type="presParOf" srcId="{F400766B-AB03-406B-B66F-E3FCABA7ADD4}" destId="{A0AE5F21-762F-4187-95D5-CFD4968D86B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72EEE-602F-464A-B1F6-F859F2B2A9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18181-F3A6-4ED8-AE09-A18157850D7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Пострадавшие на строительных площадках</a:t>
          </a:r>
        </a:p>
        <a:p>
          <a:r>
            <a:rPr lang="ru-RU" b="1" dirty="0" smtClean="0">
              <a:solidFill>
                <a:schemeClr val="accent1"/>
              </a:solidFill>
            </a:rPr>
            <a:t>(100% в 2012г.)</a:t>
          </a:r>
          <a:endParaRPr lang="ru-RU" b="1" dirty="0">
            <a:solidFill>
              <a:schemeClr val="accent1"/>
            </a:solidFill>
          </a:endParaRPr>
        </a:p>
      </dgm:t>
    </dgm:pt>
    <dgm:pt modelId="{9596C4A7-0CB2-475C-A0A7-D3E61225768A}" type="parTrans" cxnId="{787E15B8-11C9-48B0-8C7B-3EC6D6E246DE}">
      <dgm:prSet/>
      <dgm:spPr/>
      <dgm:t>
        <a:bodyPr/>
        <a:lstStyle/>
        <a:p>
          <a:endParaRPr lang="ru-RU"/>
        </a:p>
      </dgm:t>
    </dgm:pt>
    <dgm:pt modelId="{39C4AD22-AF01-4CE2-B1E8-03943837C775}" type="sibTrans" cxnId="{787E15B8-11C9-48B0-8C7B-3EC6D6E246DE}">
      <dgm:prSet/>
      <dgm:spPr/>
      <dgm:t>
        <a:bodyPr/>
        <a:lstStyle/>
        <a:p>
          <a:endParaRPr lang="ru-RU"/>
        </a:p>
      </dgm:t>
    </dgm:pt>
    <dgm:pt modelId="{1915C8A9-5FA5-4C6C-AD99-48F3558595D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Третьи лица</a:t>
          </a:r>
        </a:p>
        <a:p>
          <a:r>
            <a:rPr lang="ru-RU" b="1" dirty="0" smtClean="0">
              <a:solidFill>
                <a:schemeClr val="accent1"/>
              </a:solidFill>
            </a:rPr>
            <a:t>(8%)</a:t>
          </a:r>
          <a:endParaRPr lang="ru-RU" b="1" dirty="0">
            <a:solidFill>
              <a:schemeClr val="accent1"/>
            </a:solidFill>
          </a:endParaRPr>
        </a:p>
      </dgm:t>
    </dgm:pt>
    <dgm:pt modelId="{D0EB645B-C896-4540-B6A6-89987D752367}" type="parTrans" cxnId="{436F3FB9-A6B6-40FC-AE59-E8F92D27E58C}">
      <dgm:prSet/>
      <dgm:spPr/>
      <dgm:t>
        <a:bodyPr/>
        <a:lstStyle/>
        <a:p>
          <a:endParaRPr lang="ru-RU"/>
        </a:p>
      </dgm:t>
    </dgm:pt>
    <dgm:pt modelId="{F266DD78-4910-4062-A9E6-AD35BE5D80D4}" type="sibTrans" cxnId="{436F3FB9-A6B6-40FC-AE59-E8F92D27E58C}">
      <dgm:prSet/>
      <dgm:spPr/>
      <dgm:t>
        <a:bodyPr/>
        <a:lstStyle/>
        <a:p>
          <a:endParaRPr lang="ru-RU"/>
        </a:p>
      </dgm:t>
    </dgm:pt>
    <dgm:pt modelId="{68155F87-7A95-4ED5-B1F6-52FF5937C19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Строители</a:t>
          </a:r>
        </a:p>
        <a:p>
          <a:r>
            <a:rPr lang="ru-RU" b="1" dirty="0" smtClean="0">
              <a:solidFill>
                <a:schemeClr val="accent1"/>
              </a:solidFill>
            </a:rPr>
            <a:t>(92%)</a:t>
          </a:r>
          <a:endParaRPr lang="ru-RU" b="1" dirty="0">
            <a:solidFill>
              <a:schemeClr val="accent1"/>
            </a:solidFill>
          </a:endParaRPr>
        </a:p>
      </dgm:t>
    </dgm:pt>
    <dgm:pt modelId="{2D584EAC-F0E0-41F7-8D4F-C0C8EC8286AB}" type="parTrans" cxnId="{39107C5C-5383-4D13-BD99-46261314D33D}">
      <dgm:prSet/>
      <dgm:spPr/>
      <dgm:t>
        <a:bodyPr/>
        <a:lstStyle/>
        <a:p>
          <a:endParaRPr lang="ru-RU"/>
        </a:p>
      </dgm:t>
    </dgm:pt>
    <dgm:pt modelId="{7DA0D333-6AFA-4F9E-8FE1-BD2038ED3F9F}" type="sibTrans" cxnId="{39107C5C-5383-4D13-BD99-46261314D33D}">
      <dgm:prSet/>
      <dgm:spPr/>
      <dgm:t>
        <a:bodyPr/>
        <a:lstStyle/>
        <a:p>
          <a:endParaRPr lang="ru-RU"/>
        </a:p>
      </dgm:t>
    </dgm:pt>
    <dgm:pt modelId="{D5E4D437-2C0C-4062-B2FB-BC436DBFDB87}" type="pres">
      <dgm:prSet presAssocID="{7A172EEE-602F-464A-B1F6-F859F2B2A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5598-ADA3-4E7F-84E7-CD96EB9A2B60}" type="pres">
      <dgm:prSet presAssocID="{AAD18181-F3A6-4ED8-AE09-A18157850D7E}" presName="hierRoot1" presStyleCnt="0"/>
      <dgm:spPr/>
    </dgm:pt>
    <dgm:pt modelId="{337E5EE2-5293-4461-8589-1B1E5CF01AD8}" type="pres">
      <dgm:prSet presAssocID="{AAD18181-F3A6-4ED8-AE09-A18157850D7E}" presName="composite" presStyleCnt="0"/>
      <dgm:spPr/>
    </dgm:pt>
    <dgm:pt modelId="{96D5E940-DFAD-4F40-8791-64D2F5107CB1}" type="pres">
      <dgm:prSet presAssocID="{AAD18181-F3A6-4ED8-AE09-A18157850D7E}" presName="background" presStyleLbl="node0" presStyleIdx="0" presStyleCnt="1"/>
      <dgm:spPr/>
    </dgm:pt>
    <dgm:pt modelId="{5D38EE05-807F-45C7-948F-F079B64D55AB}" type="pres">
      <dgm:prSet presAssocID="{AAD18181-F3A6-4ED8-AE09-A18157850D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005AF-9C14-4577-9296-3D25B5B2E6D4}" type="pres">
      <dgm:prSet presAssocID="{AAD18181-F3A6-4ED8-AE09-A18157850D7E}" presName="hierChild2" presStyleCnt="0"/>
      <dgm:spPr/>
    </dgm:pt>
    <dgm:pt modelId="{1856649D-5D77-4DD4-859F-CD43742031AD}" type="pres">
      <dgm:prSet presAssocID="{D0EB645B-C896-4540-B6A6-89987D7523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23272-2CCD-4E1F-966F-ABBC47DE8140}" type="pres">
      <dgm:prSet presAssocID="{1915C8A9-5FA5-4C6C-AD99-48F3558595DD}" presName="hierRoot2" presStyleCnt="0"/>
      <dgm:spPr/>
    </dgm:pt>
    <dgm:pt modelId="{33203FEE-BB42-49B8-847C-0D5B27882E74}" type="pres">
      <dgm:prSet presAssocID="{1915C8A9-5FA5-4C6C-AD99-48F3558595DD}" presName="composite2" presStyleCnt="0"/>
      <dgm:spPr/>
    </dgm:pt>
    <dgm:pt modelId="{7707794A-B87D-4BDD-BC46-7E0676291A46}" type="pres">
      <dgm:prSet presAssocID="{1915C8A9-5FA5-4C6C-AD99-48F3558595DD}" presName="background2" presStyleLbl="node2" presStyleIdx="0" presStyleCnt="2"/>
      <dgm:spPr/>
    </dgm:pt>
    <dgm:pt modelId="{ED832385-DDDA-4299-A319-7C47D5754D59}" type="pres">
      <dgm:prSet presAssocID="{1915C8A9-5FA5-4C6C-AD99-48F3558595D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1ECA-4E12-4B5A-BD06-233B0FC56854}" type="pres">
      <dgm:prSet presAssocID="{1915C8A9-5FA5-4C6C-AD99-48F3558595DD}" presName="hierChild3" presStyleCnt="0"/>
      <dgm:spPr/>
    </dgm:pt>
    <dgm:pt modelId="{188CFFEB-F3B0-456E-8559-D87A5DF6F973}" type="pres">
      <dgm:prSet presAssocID="{2D584EAC-F0E0-41F7-8D4F-C0C8EC8286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E20BE9-7979-4CCF-9459-A28CE5C7307A}" type="pres">
      <dgm:prSet presAssocID="{68155F87-7A95-4ED5-B1F6-52FF5937C199}" presName="hierRoot2" presStyleCnt="0"/>
      <dgm:spPr/>
    </dgm:pt>
    <dgm:pt modelId="{5B6D2995-7F08-4D87-B12B-3ECC64879070}" type="pres">
      <dgm:prSet presAssocID="{68155F87-7A95-4ED5-B1F6-52FF5937C199}" presName="composite2" presStyleCnt="0"/>
      <dgm:spPr/>
    </dgm:pt>
    <dgm:pt modelId="{C7850452-01D1-4201-9A32-3C5C0416C8E2}" type="pres">
      <dgm:prSet presAssocID="{68155F87-7A95-4ED5-B1F6-52FF5937C199}" presName="background2" presStyleLbl="node2" presStyleIdx="1" presStyleCnt="2"/>
      <dgm:spPr/>
    </dgm:pt>
    <dgm:pt modelId="{AB7C7C0A-7B47-41BF-918A-25DEAD376822}" type="pres">
      <dgm:prSet presAssocID="{68155F87-7A95-4ED5-B1F6-52FF5937C19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F8C7B-602A-455A-B140-512B0A925F2E}" type="pres">
      <dgm:prSet presAssocID="{68155F87-7A95-4ED5-B1F6-52FF5937C199}" presName="hierChild3" presStyleCnt="0"/>
      <dgm:spPr/>
    </dgm:pt>
  </dgm:ptLst>
  <dgm:cxnLst>
    <dgm:cxn modelId="{436F3FB9-A6B6-40FC-AE59-E8F92D27E58C}" srcId="{AAD18181-F3A6-4ED8-AE09-A18157850D7E}" destId="{1915C8A9-5FA5-4C6C-AD99-48F3558595DD}" srcOrd="0" destOrd="0" parTransId="{D0EB645B-C896-4540-B6A6-89987D752367}" sibTransId="{F266DD78-4910-4062-A9E6-AD35BE5D80D4}"/>
    <dgm:cxn modelId="{A263CC48-507E-4AAA-8C35-340845161AC5}" type="presOf" srcId="{68155F87-7A95-4ED5-B1F6-52FF5937C199}" destId="{AB7C7C0A-7B47-41BF-918A-25DEAD376822}" srcOrd="0" destOrd="0" presId="urn:microsoft.com/office/officeart/2005/8/layout/hierarchy1"/>
    <dgm:cxn modelId="{39107C5C-5383-4D13-BD99-46261314D33D}" srcId="{AAD18181-F3A6-4ED8-AE09-A18157850D7E}" destId="{68155F87-7A95-4ED5-B1F6-52FF5937C199}" srcOrd="1" destOrd="0" parTransId="{2D584EAC-F0E0-41F7-8D4F-C0C8EC8286AB}" sibTransId="{7DA0D333-6AFA-4F9E-8FE1-BD2038ED3F9F}"/>
    <dgm:cxn modelId="{932762F4-20FA-401E-93D9-7AEED0308858}" type="presOf" srcId="{AAD18181-F3A6-4ED8-AE09-A18157850D7E}" destId="{5D38EE05-807F-45C7-948F-F079B64D55AB}" srcOrd="0" destOrd="0" presId="urn:microsoft.com/office/officeart/2005/8/layout/hierarchy1"/>
    <dgm:cxn modelId="{9B2DA1CB-3C95-4855-8796-D809D364DBF2}" type="presOf" srcId="{D0EB645B-C896-4540-B6A6-89987D752367}" destId="{1856649D-5D77-4DD4-859F-CD43742031AD}" srcOrd="0" destOrd="0" presId="urn:microsoft.com/office/officeart/2005/8/layout/hierarchy1"/>
    <dgm:cxn modelId="{787E15B8-11C9-48B0-8C7B-3EC6D6E246DE}" srcId="{7A172EEE-602F-464A-B1F6-F859F2B2A9EC}" destId="{AAD18181-F3A6-4ED8-AE09-A18157850D7E}" srcOrd="0" destOrd="0" parTransId="{9596C4A7-0CB2-475C-A0A7-D3E61225768A}" sibTransId="{39C4AD22-AF01-4CE2-B1E8-03943837C775}"/>
    <dgm:cxn modelId="{56E922F2-0094-4CA5-BF1D-B8279CBD3CB8}" type="presOf" srcId="{2D584EAC-F0E0-41F7-8D4F-C0C8EC8286AB}" destId="{188CFFEB-F3B0-456E-8559-D87A5DF6F973}" srcOrd="0" destOrd="0" presId="urn:microsoft.com/office/officeart/2005/8/layout/hierarchy1"/>
    <dgm:cxn modelId="{9AED2DEC-8AC8-4B1A-83B9-0181CD70A8C3}" type="presOf" srcId="{1915C8A9-5FA5-4C6C-AD99-48F3558595DD}" destId="{ED832385-DDDA-4299-A319-7C47D5754D59}" srcOrd="0" destOrd="0" presId="urn:microsoft.com/office/officeart/2005/8/layout/hierarchy1"/>
    <dgm:cxn modelId="{408CD240-17BF-4BDC-A29B-88A5B7A48476}" type="presOf" srcId="{7A172EEE-602F-464A-B1F6-F859F2B2A9EC}" destId="{D5E4D437-2C0C-4062-B2FB-BC436DBFDB87}" srcOrd="0" destOrd="0" presId="urn:microsoft.com/office/officeart/2005/8/layout/hierarchy1"/>
    <dgm:cxn modelId="{AA693F1F-0C93-4C9B-A0B8-B0AAD87BD39D}" type="presParOf" srcId="{D5E4D437-2C0C-4062-B2FB-BC436DBFDB87}" destId="{DC915598-ADA3-4E7F-84E7-CD96EB9A2B60}" srcOrd="0" destOrd="0" presId="urn:microsoft.com/office/officeart/2005/8/layout/hierarchy1"/>
    <dgm:cxn modelId="{D32FFEB3-824D-4B85-B862-3B05988564F0}" type="presParOf" srcId="{DC915598-ADA3-4E7F-84E7-CD96EB9A2B60}" destId="{337E5EE2-5293-4461-8589-1B1E5CF01AD8}" srcOrd="0" destOrd="0" presId="urn:microsoft.com/office/officeart/2005/8/layout/hierarchy1"/>
    <dgm:cxn modelId="{7DA44343-FB4A-489D-AAFC-026959A2BC90}" type="presParOf" srcId="{337E5EE2-5293-4461-8589-1B1E5CF01AD8}" destId="{96D5E940-DFAD-4F40-8791-64D2F5107CB1}" srcOrd="0" destOrd="0" presId="urn:microsoft.com/office/officeart/2005/8/layout/hierarchy1"/>
    <dgm:cxn modelId="{D6391B8E-BA3B-4B86-9387-EA32D882A022}" type="presParOf" srcId="{337E5EE2-5293-4461-8589-1B1E5CF01AD8}" destId="{5D38EE05-807F-45C7-948F-F079B64D55AB}" srcOrd="1" destOrd="0" presId="urn:microsoft.com/office/officeart/2005/8/layout/hierarchy1"/>
    <dgm:cxn modelId="{D822D668-C1BE-4F9A-950F-30FA52C113E0}" type="presParOf" srcId="{DC915598-ADA3-4E7F-84E7-CD96EB9A2B60}" destId="{B40005AF-9C14-4577-9296-3D25B5B2E6D4}" srcOrd="1" destOrd="0" presId="urn:microsoft.com/office/officeart/2005/8/layout/hierarchy1"/>
    <dgm:cxn modelId="{33B53B55-31AF-4C78-91F9-A9B97677512A}" type="presParOf" srcId="{B40005AF-9C14-4577-9296-3D25B5B2E6D4}" destId="{1856649D-5D77-4DD4-859F-CD43742031AD}" srcOrd="0" destOrd="0" presId="urn:microsoft.com/office/officeart/2005/8/layout/hierarchy1"/>
    <dgm:cxn modelId="{4AA39D9B-3B6B-408F-9424-7855C503E9C6}" type="presParOf" srcId="{B40005AF-9C14-4577-9296-3D25B5B2E6D4}" destId="{CE523272-2CCD-4E1F-966F-ABBC47DE8140}" srcOrd="1" destOrd="0" presId="urn:microsoft.com/office/officeart/2005/8/layout/hierarchy1"/>
    <dgm:cxn modelId="{B4F143CE-1D57-4481-8D48-BA7C68D12AB2}" type="presParOf" srcId="{CE523272-2CCD-4E1F-966F-ABBC47DE8140}" destId="{33203FEE-BB42-49B8-847C-0D5B27882E74}" srcOrd="0" destOrd="0" presId="urn:microsoft.com/office/officeart/2005/8/layout/hierarchy1"/>
    <dgm:cxn modelId="{7CF9AD4A-1037-439E-B290-75D2D4709A69}" type="presParOf" srcId="{33203FEE-BB42-49B8-847C-0D5B27882E74}" destId="{7707794A-B87D-4BDD-BC46-7E0676291A46}" srcOrd="0" destOrd="0" presId="urn:microsoft.com/office/officeart/2005/8/layout/hierarchy1"/>
    <dgm:cxn modelId="{41F75836-C5D3-4DF9-8627-3536CB49F697}" type="presParOf" srcId="{33203FEE-BB42-49B8-847C-0D5B27882E74}" destId="{ED832385-DDDA-4299-A319-7C47D5754D59}" srcOrd="1" destOrd="0" presId="urn:microsoft.com/office/officeart/2005/8/layout/hierarchy1"/>
    <dgm:cxn modelId="{8E3A8DCF-4E5C-40EC-9AAC-E57B5E5627A3}" type="presParOf" srcId="{CE523272-2CCD-4E1F-966F-ABBC47DE8140}" destId="{C02A1ECA-4E12-4B5A-BD06-233B0FC56854}" srcOrd="1" destOrd="0" presId="urn:microsoft.com/office/officeart/2005/8/layout/hierarchy1"/>
    <dgm:cxn modelId="{0E0725DB-713F-4E01-BABA-4F695DDF21DF}" type="presParOf" srcId="{B40005AF-9C14-4577-9296-3D25B5B2E6D4}" destId="{188CFFEB-F3B0-456E-8559-D87A5DF6F973}" srcOrd="2" destOrd="0" presId="urn:microsoft.com/office/officeart/2005/8/layout/hierarchy1"/>
    <dgm:cxn modelId="{31B21C86-E433-40EB-AB8C-6618E177E40E}" type="presParOf" srcId="{B40005AF-9C14-4577-9296-3D25B5B2E6D4}" destId="{41E20BE9-7979-4CCF-9459-A28CE5C7307A}" srcOrd="3" destOrd="0" presId="urn:microsoft.com/office/officeart/2005/8/layout/hierarchy1"/>
    <dgm:cxn modelId="{30550D87-0F38-4D30-8BB7-427CF5E8BE6F}" type="presParOf" srcId="{41E20BE9-7979-4CCF-9459-A28CE5C7307A}" destId="{5B6D2995-7F08-4D87-B12B-3ECC64879070}" srcOrd="0" destOrd="0" presId="urn:microsoft.com/office/officeart/2005/8/layout/hierarchy1"/>
    <dgm:cxn modelId="{6D57C502-6A21-4A5C-B729-2B2F01125672}" type="presParOf" srcId="{5B6D2995-7F08-4D87-B12B-3ECC64879070}" destId="{C7850452-01D1-4201-9A32-3C5C0416C8E2}" srcOrd="0" destOrd="0" presId="urn:microsoft.com/office/officeart/2005/8/layout/hierarchy1"/>
    <dgm:cxn modelId="{0E4C0C69-DFF9-42B6-8DB9-4DD48FF9D932}" type="presParOf" srcId="{5B6D2995-7F08-4D87-B12B-3ECC64879070}" destId="{AB7C7C0A-7B47-41BF-918A-25DEAD376822}" srcOrd="1" destOrd="0" presId="urn:microsoft.com/office/officeart/2005/8/layout/hierarchy1"/>
    <dgm:cxn modelId="{1A4D7FBD-052F-4BC5-B1C8-FF8734A682B9}" type="presParOf" srcId="{41E20BE9-7979-4CCF-9459-A28CE5C7307A}" destId="{FCCF8C7B-602A-455A-B140-512B0A925F2E}" srcOrd="1" destOrd="0" presId="urn:microsoft.com/office/officeart/2005/8/layout/hierarchy1"/>
  </dgm:cxnLst>
  <dgm:bg>
    <a:effectLst>
      <a:glow>
        <a:schemeClr val="accent1"/>
      </a:glow>
      <a:softEdge rad="127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172EEE-602F-464A-B1F6-F859F2B2A9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18181-F3A6-4ED8-AE09-A18157850D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1"/>
              </a:solidFill>
            </a:rPr>
            <a:t>Пострадавшие строители на строительных площадках</a:t>
          </a:r>
        </a:p>
        <a:p>
          <a:r>
            <a:rPr lang="ru-RU" sz="1000" b="1" dirty="0" smtClean="0">
              <a:solidFill>
                <a:schemeClr val="accent1"/>
              </a:solidFill>
            </a:rPr>
            <a:t>(100% в 2012г.)</a:t>
          </a:r>
          <a:endParaRPr lang="ru-RU" sz="1000" b="1" dirty="0">
            <a:solidFill>
              <a:schemeClr val="accent1"/>
            </a:solidFill>
          </a:endParaRPr>
        </a:p>
      </dgm:t>
    </dgm:pt>
    <dgm:pt modelId="{9596C4A7-0CB2-475C-A0A7-D3E61225768A}" type="parTrans" cxnId="{787E15B8-11C9-48B0-8C7B-3EC6D6E246DE}">
      <dgm:prSet/>
      <dgm:spPr/>
      <dgm:t>
        <a:bodyPr/>
        <a:lstStyle/>
        <a:p>
          <a:endParaRPr lang="ru-RU"/>
        </a:p>
      </dgm:t>
    </dgm:pt>
    <dgm:pt modelId="{39C4AD22-AF01-4CE2-B1E8-03943837C775}" type="sibTrans" cxnId="{787E15B8-11C9-48B0-8C7B-3EC6D6E246DE}">
      <dgm:prSet/>
      <dgm:spPr/>
      <dgm:t>
        <a:bodyPr/>
        <a:lstStyle/>
        <a:p>
          <a:endParaRPr lang="ru-RU"/>
        </a:p>
      </dgm:t>
    </dgm:pt>
    <dgm:pt modelId="{1915C8A9-5FA5-4C6C-AD99-48F3558595D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Погибшие</a:t>
          </a:r>
        </a:p>
        <a:p>
          <a:r>
            <a:rPr lang="ru-RU" b="1" dirty="0" smtClean="0">
              <a:solidFill>
                <a:schemeClr val="accent1"/>
              </a:solidFill>
            </a:rPr>
            <a:t>(55 %)</a:t>
          </a:r>
          <a:endParaRPr lang="ru-RU" b="1" dirty="0">
            <a:solidFill>
              <a:schemeClr val="accent1"/>
            </a:solidFill>
          </a:endParaRPr>
        </a:p>
      </dgm:t>
    </dgm:pt>
    <dgm:pt modelId="{D0EB645B-C896-4540-B6A6-89987D752367}" type="parTrans" cxnId="{436F3FB9-A6B6-40FC-AE59-E8F92D27E58C}">
      <dgm:prSet/>
      <dgm:spPr/>
      <dgm:t>
        <a:bodyPr/>
        <a:lstStyle/>
        <a:p>
          <a:endParaRPr lang="ru-RU"/>
        </a:p>
      </dgm:t>
    </dgm:pt>
    <dgm:pt modelId="{F266DD78-4910-4062-A9E6-AD35BE5D80D4}" type="sibTrans" cxnId="{436F3FB9-A6B6-40FC-AE59-E8F92D27E58C}">
      <dgm:prSet/>
      <dgm:spPr/>
      <dgm:t>
        <a:bodyPr/>
        <a:lstStyle/>
        <a:p>
          <a:endParaRPr lang="ru-RU"/>
        </a:p>
      </dgm:t>
    </dgm:pt>
    <dgm:pt modelId="{68155F87-7A95-4ED5-B1F6-52FF5937C19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Пострадавшие (45%)</a:t>
          </a:r>
        </a:p>
      </dgm:t>
    </dgm:pt>
    <dgm:pt modelId="{2D584EAC-F0E0-41F7-8D4F-C0C8EC8286AB}" type="parTrans" cxnId="{39107C5C-5383-4D13-BD99-46261314D33D}">
      <dgm:prSet/>
      <dgm:spPr/>
      <dgm:t>
        <a:bodyPr/>
        <a:lstStyle/>
        <a:p>
          <a:endParaRPr lang="ru-RU"/>
        </a:p>
      </dgm:t>
    </dgm:pt>
    <dgm:pt modelId="{7DA0D333-6AFA-4F9E-8FE1-BD2038ED3F9F}" type="sibTrans" cxnId="{39107C5C-5383-4D13-BD99-46261314D33D}">
      <dgm:prSet/>
      <dgm:spPr/>
      <dgm:t>
        <a:bodyPr/>
        <a:lstStyle/>
        <a:p>
          <a:endParaRPr lang="ru-RU"/>
        </a:p>
      </dgm:t>
    </dgm:pt>
    <dgm:pt modelId="{D5E4D437-2C0C-4062-B2FB-BC436DBFDB87}" type="pres">
      <dgm:prSet presAssocID="{7A172EEE-602F-464A-B1F6-F859F2B2A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5598-ADA3-4E7F-84E7-CD96EB9A2B60}" type="pres">
      <dgm:prSet presAssocID="{AAD18181-F3A6-4ED8-AE09-A18157850D7E}" presName="hierRoot1" presStyleCnt="0"/>
      <dgm:spPr/>
    </dgm:pt>
    <dgm:pt modelId="{337E5EE2-5293-4461-8589-1B1E5CF01AD8}" type="pres">
      <dgm:prSet presAssocID="{AAD18181-F3A6-4ED8-AE09-A18157850D7E}" presName="composite" presStyleCnt="0"/>
      <dgm:spPr/>
    </dgm:pt>
    <dgm:pt modelId="{96D5E940-DFAD-4F40-8791-64D2F5107CB1}" type="pres">
      <dgm:prSet presAssocID="{AAD18181-F3A6-4ED8-AE09-A18157850D7E}" presName="background" presStyleLbl="node0" presStyleIdx="0" presStyleCnt="1"/>
      <dgm:spPr/>
    </dgm:pt>
    <dgm:pt modelId="{5D38EE05-807F-45C7-948F-F079B64D55AB}" type="pres">
      <dgm:prSet presAssocID="{AAD18181-F3A6-4ED8-AE09-A18157850D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005AF-9C14-4577-9296-3D25B5B2E6D4}" type="pres">
      <dgm:prSet presAssocID="{AAD18181-F3A6-4ED8-AE09-A18157850D7E}" presName="hierChild2" presStyleCnt="0"/>
      <dgm:spPr/>
    </dgm:pt>
    <dgm:pt modelId="{1856649D-5D77-4DD4-859F-CD43742031AD}" type="pres">
      <dgm:prSet presAssocID="{D0EB645B-C896-4540-B6A6-89987D7523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23272-2CCD-4E1F-966F-ABBC47DE8140}" type="pres">
      <dgm:prSet presAssocID="{1915C8A9-5FA5-4C6C-AD99-48F3558595DD}" presName="hierRoot2" presStyleCnt="0"/>
      <dgm:spPr/>
    </dgm:pt>
    <dgm:pt modelId="{33203FEE-BB42-49B8-847C-0D5B27882E74}" type="pres">
      <dgm:prSet presAssocID="{1915C8A9-5FA5-4C6C-AD99-48F3558595DD}" presName="composite2" presStyleCnt="0"/>
      <dgm:spPr/>
    </dgm:pt>
    <dgm:pt modelId="{7707794A-B87D-4BDD-BC46-7E0676291A46}" type="pres">
      <dgm:prSet presAssocID="{1915C8A9-5FA5-4C6C-AD99-48F3558595DD}" presName="background2" presStyleLbl="node2" presStyleIdx="0" presStyleCnt="2"/>
      <dgm:spPr/>
    </dgm:pt>
    <dgm:pt modelId="{ED832385-DDDA-4299-A319-7C47D5754D59}" type="pres">
      <dgm:prSet presAssocID="{1915C8A9-5FA5-4C6C-AD99-48F3558595D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1ECA-4E12-4B5A-BD06-233B0FC56854}" type="pres">
      <dgm:prSet presAssocID="{1915C8A9-5FA5-4C6C-AD99-48F3558595DD}" presName="hierChild3" presStyleCnt="0"/>
      <dgm:spPr/>
    </dgm:pt>
    <dgm:pt modelId="{188CFFEB-F3B0-456E-8559-D87A5DF6F973}" type="pres">
      <dgm:prSet presAssocID="{2D584EAC-F0E0-41F7-8D4F-C0C8EC8286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E20BE9-7979-4CCF-9459-A28CE5C7307A}" type="pres">
      <dgm:prSet presAssocID="{68155F87-7A95-4ED5-B1F6-52FF5937C199}" presName="hierRoot2" presStyleCnt="0"/>
      <dgm:spPr/>
    </dgm:pt>
    <dgm:pt modelId="{5B6D2995-7F08-4D87-B12B-3ECC64879070}" type="pres">
      <dgm:prSet presAssocID="{68155F87-7A95-4ED5-B1F6-52FF5937C199}" presName="composite2" presStyleCnt="0"/>
      <dgm:spPr/>
    </dgm:pt>
    <dgm:pt modelId="{C7850452-01D1-4201-9A32-3C5C0416C8E2}" type="pres">
      <dgm:prSet presAssocID="{68155F87-7A95-4ED5-B1F6-52FF5937C199}" presName="background2" presStyleLbl="node2" presStyleIdx="1" presStyleCnt="2"/>
      <dgm:spPr/>
    </dgm:pt>
    <dgm:pt modelId="{AB7C7C0A-7B47-41BF-918A-25DEAD376822}" type="pres">
      <dgm:prSet presAssocID="{68155F87-7A95-4ED5-B1F6-52FF5937C19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F8C7B-602A-455A-B140-512B0A925F2E}" type="pres">
      <dgm:prSet presAssocID="{68155F87-7A95-4ED5-B1F6-52FF5937C199}" presName="hierChild3" presStyleCnt="0"/>
      <dgm:spPr/>
    </dgm:pt>
  </dgm:ptLst>
  <dgm:cxnLst>
    <dgm:cxn modelId="{FD78A64A-B1F7-4A74-9B00-96989AF8ACF3}" type="presOf" srcId="{68155F87-7A95-4ED5-B1F6-52FF5937C199}" destId="{AB7C7C0A-7B47-41BF-918A-25DEAD376822}" srcOrd="0" destOrd="0" presId="urn:microsoft.com/office/officeart/2005/8/layout/hierarchy1"/>
    <dgm:cxn modelId="{436F3FB9-A6B6-40FC-AE59-E8F92D27E58C}" srcId="{AAD18181-F3A6-4ED8-AE09-A18157850D7E}" destId="{1915C8A9-5FA5-4C6C-AD99-48F3558595DD}" srcOrd="0" destOrd="0" parTransId="{D0EB645B-C896-4540-B6A6-89987D752367}" sibTransId="{F266DD78-4910-4062-A9E6-AD35BE5D80D4}"/>
    <dgm:cxn modelId="{39107C5C-5383-4D13-BD99-46261314D33D}" srcId="{AAD18181-F3A6-4ED8-AE09-A18157850D7E}" destId="{68155F87-7A95-4ED5-B1F6-52FF5937C199}" srcOrd="1" destOrd="0" parTransId="{2D584EAC-F0E0-41F7-8D4F-C0C8EC8286AB}" sibTransId="{7DA0D333-6AFA-4F9E-8FE1-BD2038ED3F9F}"/>
    <dgm:cxn modelId="{0FF6309C-D9B8-4E12-A0ED-DB22713FB968}" type="presOf" srcId="{D0EB645B-C896-4540-B6A6-89987D752367}" destId="{1856649D-5D77-4DD4-859F-CD43742031AD}" srcOrd="0" destOrd="0" presId="urn:microsoft.com/office/officeart/2005/8/layout/hierarchy1"/>
    <dgm:cxn modelId="{C333E21C-71E2-4EC9-BA3F-2AD4C7DA473D}" type="presOf" srcId="{2D584EAC-F0E0-41F7-8D4F-C0C8EC8286AB}" destId="{188CFFEB-F3B0-456E-8559-D87A5DF6F973}" srcOrd="0" destOrd="0" presId="urn:microsoft.com/office/officeart/2005/8/layout/hierarchy1"/>
    <dgm:cxn modelId="{13EC532D-7AEB-4202-BDAC-806BE79AE7A1}" type="presOf" srcId="{1915C8A9-5FA5-4C6C-AD99-48F3558595DD}" destId="{ED832385-DDDA-4299-A319-7C47D5754D59}" srcOrd="0" destOrd="0" presId="urn:microsoft.com/office/officeart/2005/8/layout/hierarchy1"/>
    <dgm:cxn modelId="{2FAD8641-3247-41F5-A862-EFF3171B0752}" type="presOf" srcId="{AAD18181-F3A6-4ED8-AE09-A18157850D7E}" destId="{5D38EE05-807F-45C7-948F-F079B64D55AB}" srcOrd="0" destOrd="0" presId="urn:microsoft.com/office/officeart/2005/8/layout/hierarchy1"/>
    <dgm:cxn modelId="{787E15B8-11C9-48B0-8C7B-3EC6D6E246DE}" srcId="{7A172EEE-602F-464A-B1F6-F859F2B2A9EC}" destId="{AAD18181-F3A6-4ED8-AE09-A18157850D7E}" srcOrd="0" destOrd="0" parTransId="{9596C4A7-0CB2-475C-A0A7-D3E61225768A}" sibTransId="{39C4AD22-AF01-4CE2-B1E8-03943837C775}"/>
    <dgm:cxn modelId="{434D3617-FD40-4DC4-82D4-B8BA27BFABBE}" type="presOf" srcId="{7A172EEE-602F-464A-B1F6-F859F2B2A9EC}" destId="{D5E4D437-2C0C-4062-B2FB-BC436DBFDB87}" srcOrd="0" destOrd="0" presId="urn:microsoft.com/office/officeart/2005/8/layout/hierarchy1"/>
    <dgm:cxn modelId="{C5CFCE6C-4744-415B-833E-C9CCE7B1E938}" type="presParOf" srcId="{D5E4D437-2C0C-4062-B2FB-BC436DBFDB87}" destId="{DC915598-ADA3-4E7F-84E7-CD96EB9A2B60}" srcOrd="0" destOrd="0" presId="urn:microsoft.com/office/officeart/2005/8/layout/hierarchy1"/>
    <dgm:cxn modelId="{CEDB83D7-67E2-4A44-A7B9-6BB209C2FB7C}" type="presParOf" srcId="{DC915598-ADA3-4E7F-84E7-CD96EB9A2B60}" destId="{337E5EE2-5293-4461-8589-1B1E5CF01AD8}" srcOrd="0" destOrd="0" presId="urn:microsoft.com/office/officeart/2005/8/layout/hierarchy1"/>
    <dgm:cxn modelId="{EDADF804-F8D1-4833-820F-7C44F69E1990}" type="presParOf" srcId="{337E5EE2-5293-4461-8589-1B1E5CF01AD8}" destId="{96D5E940-DFAD-4F40-8791-64D2F5107CB1}" srcOrd="0" destOrd="0" presId="urn:microsoft.com/office/officeart/2005/8/layout/hierarchy1"/>
    <dgm:cxn modelId="{845508D9-B8EC-4037-96F3-19F359B80425}" type="presParOf" srcId="{337E5EE2-5293-4461-8589-1B1E5CF01AD8}" destId="{5D38EE05-807F-45C7-948F-F079B64D55AB}" srcOrd="1" destOrd="0" presId="urn:microsoft.com/office/officeart/2005/8/layout/hierarchy1"/>
    <dgm:cxn modelId="{B6E6004E-7CCD-44DE-B8C5-03CB959FCAC2}" type="presParOf" srcId="{DC915598-ADA3-4E7F-84E7-CD96EB9A2B60}" destId="{B40005AF-9C14-4577-9296-3D25B5B2E6D4}" srcOrd="1" destOrd="0" presId="urn:microsoft.com/office/officeart/2005/8/layout/hierarchy1"/>
    <dgm:cxn modelId="{BDE05D7D-33A9-4C69-987F-0B4E8CF43BE4}" type="presParOf" srcId="{B40005AF-9C14-4577-9296-3D25B5B2E6D4}" destId="{1856649D-5D77-4DD4-859F-CD43742031AD}" srcOrd="0" destOrd="0" presId="urn:microsoft.com/office/officeart/2005/8/layout/hierarchy1"/>
    <dgm:cxn modelId="{C8937523-250D-48E3-9065-246DE32A7139}" type="presParOf" srcId="{B40005AF-9C14-4577-9296-3D25B5B2E6D4}" destId="{CE523272-2CCD-4E1F-966F-ABBC47DE8140}" srcOrd="1" destOrd="0" presId="urn:microsoft.com/office/officeart/2005/8/layout/hierarchy1"/>
    <dgm:cxn modelId="{0D804570-DBD3-4D42-B0CF-A7F25382E360}" type="presParOf" srcId="{CE523272-2CCD-4E1F-966F-ABBC47DE8140}" destId="{33203FEE-BB42-49B8-847C-0D5B27882E74}" srcOrd="0" destOrd="0" presId="urn:microsoft.com/office/officeart/2005/8/layout/hierarchy1"/>
    <dgm:cxn modelId="{6483B0E2-6F5C-42F2-8DC3-2B53958870C3}" type="presParOf" srcId="{33203FEE-BB42-49B8-847C-0D5B27882E74}" destId="{7707794A-B87D-4BDD-BC46-7E0676291A46}" srcOrd="0" destOrd="0" presId="urn:microsoft.com/office/officeart/2005/8/layout/hierarchy1"/>
    <dgm:cxn modelId="{46B4BDC9-74E3-45DA-87AD-0D1CC8E29027}" type="presParOf" srcId="{33203FEE-BB42-49B8-847C-0D5B27882E74}" destId="{ED832385-DDDA-4299-A319-7C47D5754D59}" srcOrd="1" destOrd="0" presId="urn:microsoft.com/office/officeart/2005/8/layout/hierarchy1"/>
    <dgm:cxn modelId="{CBA64663-9656-4F90-A908-6DF54E80F424}" type="presParOf" srcId="{CE523272-2CCD-4E1F-966F-ABBC47DE8140}" destId="{C02A1ECA-4E12-4B5A-BD06-233B0FC56854}" srcOrd="1" destOrd="0" presId="urn:microsoft.com/office/officeart/2005/8/layout/hierarchy1"/>
    <dgm:cxn modelId="{2529F377-FDC4-46B4-8F4D-B8D15029FBA4}" type="presParOf" srcId="{B40005AF-9C14-4577-9296-3D25B5B2E6D4}" destId="{188CFFEB-F3B0-456E-8559-D87A5DF6F973}" srcOrd="2" destOrd="0" presId="urn:microsoft.com/office/officeart/2005/8/layout/hierarchy1"/>
    <dgm:cxn modelId="{5C4128B0-2162-48B8-809F-B927B39631FE}" type="presParOf" srcId="{B40005AF-9C14-4577-9296-3D25B5B2E6D4}" destId="{41E20BE9-7979-4CCF-9459-A28CE5C7307A}" srcOrd="3" destOrd="0" presId="urn:microsoft.com/office/officeart/2005/8/layout/hierarchy1"/>
    <dgm:cxn modelId="{5E139749-A946-4975-B399-9F5681C63E09}" type="presParOf" srcId="{41E20BE9-7979-4CCF-9459-A28CE5C7307A}" destId="{5B6D2995-7F08-4D87-B12B-3ECC64879070}" srcOrd="0" destOrd="0" presId="urn:microsoft.com/office/officeart/2005/8/layout/hierarchy1"/>
    <dgm:cxn modelId="{641247B3-9CB6-4507-AFDB-1B5D24A51FE2}" type="presParOf" srcId="{5B6D2995-7F08-4D87-B12B-3ECC64879070}" destId="{C7850452-01D1-4201-9A32-3C5C0416C8E2}" srcOrd="0" destOrd="0" presId="urn:microsoft.com/office/officeart/2005/8/layout/hierarchy1"/>
    <dgm:cxn modelId="{EA56A484-FF07-4915-BEB5-3DB327C9F5AE}" type="presParOf" srcId="{5B6D2995-7F08-4D87-B12B-3ECC64879070}" destId="{AB7C7C0A-7B47-41BF-918A-25DEAD376822}" srcOrd="1" destOrd="0" presId="urn:microsoft.com/office/officeart/2005/8/layout/hierarchy1"/>
    <dgm:cxn modelId="{6F3A0E7D-33B8-4A5F-8F13-19EE1CBE2A81}" type="presParOf" srcId="{41E20BE9-7979-4CCF-9459-A28CE5C7307A}" destId="{FCCF8C7B-602A-455A-B140-512B0A925F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72EEE-602F-464A-B1F6-F859F2B2A9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18181-F3A6-4ED8-AE09-A18157850D7E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Пострадавшие третьи лица в 2012г.</a:t>
          </a:r>
        </a:p>
        <a:p>
          <a:r>
            <a:rPr lang="ru-RU" sz="1000" b="1" dirty="0" smtClean="0">
              <a:solidFill>
                <a:schemeClr val="accent1"/>
              </a:solidFill>
            </a:rPr>
            <a:t>40 человек</a:t>
          </a:r>
        </a:p>
        <a:p>
          <a:endParaRPr lang="ru-RU" sz="1000" b="1" dirty="0">
            <a:solidFill>
              <a:schemeClr val="accent1"/>
            </a:solidFill>
          </a:endParaRPr>
        </a:p>
      </dgm:t>
    </dgm:pt>
    <dgm:pt modelId="{9596C4A7-0CB2-475C-A0A7-D3E61225768A}" type="parTrans" cxnId="{787E15B8-11C9-48B0-8C7B-3EC6D6E246DE}">
      <dgm:prSet/>
      <dgm:spPr/>
      <dgm:t>
        <a:bodyPr/>
        <a:lstStyle/>
        <a:p>
          <a:endParaRPr lang="ru-RU"/>
        </a:p>
      </dgm:t>
    </dgm:pt>
    <dgm:pt modelId="{39C4AD22-AF01-4CE2-B1E8-03943837C775}" type="sibTrans" cxnId="{787E15B8-11C9-48B0-8C7B-3EC6D6E246DE}">
      <dgm:prSet/>
      <dgm:spPr/>
      <dgm:t>
        <a:bodyPr/>
        <a:lstStyle/>
        <a:p>
          <a:endParaRPr lang="ru-RU"/>
        </a:p>
      </dgm:t>
    </dgm:pt>
    <dgm:pt modelId="{1915C8A9-5FA5-4C6C-AD99-48F3558595DD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Погибших </a:t>
          </a:r>
          <a:r>
            <a:rPr lang="ru-RU" sz="1000" b="1" i="1" dirty="0" smtClean="0">
              <a:solidFill>
                <a:schemeClr val="accent1"/>
              </a:solidFill>
            </a:rPr>
            <a:t>12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36 млн. руб.</a:t>
          </a:r>
          <a:endParaRPr lang="ru-RU" sz="1400" b="1" u="sng" dirty="0">
            <a:solidFill>
              <a:schemeClr val="accent1"/>
            </a:solidFill>
          </a:endParaRPr>
        </a:p>
      </dgm:t>
    </dgm:pt>
    <dgm:pt modelId="{D0EB645B-C896-4540-B6A6-89987D752367}" type="parTrans" cxnId="{436F3FB9-A6B6-40FC-AE59-E8F92D27E58C}">
      <dgm:prSet/>
      <dgm:spPr/>
      <dgm:t>
        <a:bodyPr/>
        <a:lstStyle/>
        <a:p>
          <a:endParaRPr lang="ru-RU"/>
        </a:p>
      </dgm:t>
    </dgm:pt>
    <dgm:pt modelId="{F266DD78-4910-4062-A9E6-AD35BE5D80D4}" type="sibTrans" cxnId="{436F3FB9-A6B6-40FC-AE59-E8F92D27E58C}">
      <dgm:prSet/>
      <dgm:spPr/>
      <dgm:t>
        <a:bodyPr/>
        <a:lstStyle/>
        <a:p>
          <a:endParaRPr lang="ru-RU"/>
        </a:p>
      </dgm:t>
    </dgm:pt>
    <dgm:pt modelId="{68155F87-7A95-4ED5-B1F6-52FF5937C199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Пострадавших</a:t>
          </a:r>
        </a:p>
        <a:p>
          <a:r>
            <a:rPr lang="ru-RU" sz="1000" b="1" i="1" dirty="0" smtClean="0">
              <a:solidFill>
                <a:schemeClr val="accent1"/>
              </a:solidFill>
            </a:rPr>
            <a:t> 28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от 28 млн. руб. до 56 млн. руб.</a:t>
          </a:r>
        </a:p>
        <a:p>
          <a:r>
            <a:rPr lang="ru-RU" sz="800" b="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dirty="0" smtClean="0">
            <a:solidFill>
              <a:schemeClr val="accent1"/>
            </a:solidFill>
          </a:endParaRPr>
        </a:p>
      </dgm:t>
    </dgm:pt>
    <dgm:pt modelId="{2D584EAC-F0E0-41F7-8D4F-C0C8EC8286AB}" type="parTrans" cxnId="{39107C5C-5383-4D13-BD99-46261314D33D}">
      <dgm:prSet/>
      <dgm:spPr/>
      <dgm:t>
        <a:bodyPr/>
        <a:lstStyle/>
        <a:p>
          <a:endParaRPr lang="ru-RU"/>
        </a:p>
      </dgm:t>
    </dgm:pt>
    <dgm:pt modelId="{7DA0D333-6AFA-4F9E-8FE1-BD2038ED3F9F}" type="sibTrans" cxnId="{39107C5C-5383-4D13-BD99-46261314D33D}">
      <dgm:prSet/>
      <dgm:spPr/>
      <dgm:t>
        <a:bodyPr/>
        <a:lstStyle/>
        <a:p>
          <a:endParaRPr lang="ru-RU"/>
        </a:p>
      </dgm:t>
    </dgm:pt>
    <dgm:pt modelId="{D5E4D437-2C0C-4062-B2FB-BC436DBFDB87}" type="pres">
      <dgm:prSet presAssocID="{7A172EEE-602F-464A-B1F6-F859F2B2A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5598-ADA3-4E7F-84E7-CD96EB9A2B60}" type="pres">
      <dgm:prSet presAssocID="{AAD18181-F3A6-4ED8-AE09-A18157850D7E}" presName="hierRoot1" presStyleCnt="0"/>
      <dgm:spPr/>
    </dgm:pt>
    <dgm:pt modelId="{337E5EE2-5293-4461-8589-1B1E5CF01AD8}" type="pres">
      <dgm:prSet presAssocID="{AAD18181-F3A6-4ED8-AE09-A18157850D7E}" presName="composite" presStyleCnt="0"/>
      <dgm:spPr/>
    </dgm:pt>
    <dgm:pt modelId="{96D5E940-DFAD-4F40-8791-64D2F5107CB1}" type="pres">
      <dgm:prSet presAssocID="{AAD18181-F3A6-4ED8-AE09-A18157850D7E}" presName="background" presStyleLbl="node0" presStyleIdx="0" presStyleCnt="1"/>
      <dgm:spPr/>
    </dgm:pt>
    <dgm:pt modelId="{5D38EE05-807F-45C7-948F-F079B64D55AB}" type="pres">
      <dgm:prSet presAssocID="{AAD18181-F3A6-4ED8-AE09-A18157850D7E}" presName="text" presStyleLbl="fgAcc0" presStyleIdx="0" presStyleCnt="1" custScaleX="154483" custScaleY="10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005AF-9C14-4577-9296-3D25B5B2E6D4}" type="pres">
      <dgm:prSet presAssocID="{AAD18181-F3A6-4ED8-AE09-A18157850D7E}" presName="hierChild2" presStyleCnt="0"/>
      <dgm:spPr/>
    </dgm:pt>
    <dgm:pt modelId="{1856649D-5D77-4DD4-859F-CD43742031AD}" type="pres">
      <dgm:prSet presAssocID="{D0EB645B-C896-4540-B6A6-89987D7523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23272-2CCD-4E1F-966F-ABBC47DE8140}" type="pres">
      <dgm:prSet presAssocID="{1915C8A9-5FA5-4C6C-AD99-48F3558595DD}" presName="hierRoot2" presStyleCnt="0"/>
      <dgm:spPr/>
    </dgm:pt>
    <dgm:pt modelId="{33203FEE-BB42-49B8-847C-0D5B27882E74}" type="pres">
      <dgm:prSet presAssocID="{1915C8A9-5FA5-4C6C-AD99-48F3558595DD}" presName="composite2" presStyleCnt="0"/>
      <dgm:spPr/>
    </dgm:pt>
    <dgm:pt modelId="{7707794A-B87D-4BDD-BC46-7E0676291A46}" type="pres">
      <dgm:prSet presAssocID="{1915C8A9-5FA5-4C6C-AD99-48F3558595DD}" presName="background2" presStyleLbl="node2" presStyleIdx="0" presStyleCnt="2"/>
      <dgm:spPr/>
    </dgm:pt>
    <dgm:pt modelId="{ED832385-DDDA-4299-A319-7C47D5754D59}" type="pres">
      <dgm:prSet presAssocID="{1915C8A9-5FA5-4C6C-AD99-48F3558595DD}" presName="text2" presStyleLbl="fgAcc2" presStyleIdx="0" presStyleCnt="2" custScaleX="162989" custScaleY="195512" custLinFactNeighborX="-2069" custLinFactNeighborY="-6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1ECA-4E12-4B5A-BD06-233B0FC56854}" type="pres">
      <dgm:prSet presAssocID="{1915C8A9-5FA5-4C6C-AD99-48F3558595DD}" presName="hierChild3" presStyleCnt="0"/>
      <dgm:spPr/>
    </dgm:pt>
    <dgm:pt modelId="{188CFFEB-F3B0-456E-8559-D87A5DF6F973}" type="pres">
      <dgm:prSet presAssocID="{2D584EAC-F0E0-41F7-8D4F-C0C8EC8286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E20BE9-7979-4CCF-9459-A28CE5C7307A}" type="pres">
      <dgm:prSet presAssocID="{68155F87-7A95-4ED5-B1F6-52FF5937C199}" presName="hierRoot2" presStyleCnt="0"/>
      <dgm:spPr/>
    </dgm:pt>
    <dgm:pt modelId="{5B6D2995-7F08-4D87-B12B-3ECC64879070}" type="pres">
      <dgm:prSet presAssocID="{68155F87-7A95-4ED5-B1F6-52FF5937C199}" presName="composite2" presStyleCnt="0"/>
      <dgm:spPr/>
    </dgm:pt>
    <dgm:pt modelId="{C7850452-01D1-4201-9A32-3C5C0416C8E2}" type="pres">
      <dgm:prSet presAssocID="{68155F87-7A95-4ED5-B1F6-52FF5937C199}" presName="background2" presStyleLbl="node2" presStyleIdx="1" presStyleCnt="2"/>
      <dgm:spPr/>
    </dgm:pt>
    <dgm:pt modelId="{AB7C7C0A-7B47-41BF-918A-25DEAD376822}" type="pres">
      <dgm:prSet presAssocID="{68155F87-7A95-4ED5-B1F6-52FF5937C199}" presName="text2" presStyleLbl="fgAcc2" presStyleIdx="1" presStyleCnt="2" custScaleX="170188" custScaleY="195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F8C7B-602A-455A-B140-512B0A925F2E}" type="pres">
      <dgm:prSet presAssocID="{68155F87-7A95-4ED5-B1F6-52FF5937C199}" presName="hierChild3" presStyleCnt="0"/>
      <dgm:spPr/>
    </dgm:pt>
  </dgm:ptLst>
  <dgm:cxnLst>
    <dgm:cxn modelId="{E7722029-9D23-435F-A0EA-DA688FCEA916}" type="presOf" srcId="{AAD18181-F3A6-4ED8-AE09-A18157850D7E}" destId="{5D38EE05-807F-45C7-948F-F079B64D55AB}" srcOrd="0" destOrd="0" presId="urn:microsoft.com/office/officeart/2005/8/layout/hierarchy1"/>
    <dgm:cxn modelId="{436F3FB9-A6B6-40FC-AE59-E8F92D27E58C}" srcId="{AAD18181-F3A6-4ED8-AE09-A18157850D7E}" destId="{1915C8A9-5FA5-4C6C-AD99-48F3558595DD}" srcOrd="0" destOrd="0" parTransId="{D0EB645B-C896-4540-B6A6-89987D752367}" sibTransId="{F266DD78-4910-4062-A9E6-AD35BE5D80D4}"/>
    <dgm:cxn modelId="{39107C5C-5383-4D13-BD99-46261314D33D}" srcId="{AAD18181-F3A6-4ED8-AE09-A18157850D7E}" destId="{68155F87-7A95-4ED5-B1F6-52FF5937C199}" srcOrd="1" destOrd="0" parTransId="{2D584EAC-F0E0-41F7-8D4F-C0C8EC8286AB}" sibTransId="{7DA0D333-6AFA-4F9E-8FE1-BD2038ED3F9F}"/>
    <dgm:cxn modelId="{787E15B8-11C9-48B0-8C7B-3EC6D6E246DE}" srcId="{7A172EEE-602F-464A-B1F6-F859F2B2A9EC}" destId="{AAD18181-F3A6-4ED8-AE09-A18157850D7E}" srcOrd="0" destOrd="0" parTransId="{9596C4A7-0CB2-475C-A0A7-D3E61225768A}" sibTransId="{39C4AD22-AF01-4CE2-B1E8-03943837C775}"/>
    <dgm:cxn modelId="{E6A2BCB4-A3FB-4DCC-AA93-7399E8E5700A}" type="presOf" srcId="{68155F87-7A95-4ED5-B1F6-52FF5937C199}" destId="{AB7C7C0A-7B47-41BF-918A-25DEAD376822}" srcOrd="0" destOrd="0" presId="urn:microsoft.com/office/officeart/2005/8/layout/hierarchy1"/>
    <dgm:cxn modelId="{39FD694C-F127-4DAB-9D27-2531C329F702}" type="presOf" srcId="{D0EB645B-C896-4540-B6A6-89987D752367}" destId="{1856649D-5D77-4DD4-859F-CD43742031AD}" srcOrd="0" destOrd="0" presId="urn:microsoft.com/office/officeart/2005/8/layout/hierarchy1"/>
    <dgm:cxn modelId="{E1AAEBA6-851C-4E69-B018-850DDC6C1DBA}" type="presOf" srcId="{7A172EEE-602F-464A-B1F6-F859F2B2A9EC}" destId="{D5E4D437-2C0C-4062-B2FB-BC436DBFDB87}" srcOrd="0" destOrd="0" presId="urn:microsoft.com/office/officeart/2005/8/layout/hierarchy1"/>
    <dgm:cxn modelId="{6469722D-0279-4AA8-9DF7-B8033834FB13}" type="presOf" srcId="{2D584EAC-F0E0-41F7-8D4F-C0C8EC8286AB}" destId="{188CFFEB-F3B0-456E-8559-D87A5DF6F973}" srcOrd="0" destOrd="0" presId="urn:microsoft.com/office/officeart/2005/8/layout/hierarchy1"/>
    <dgm:cxn modelId="{AA8E78FE-4A8A-4AE2-A6CA-B7D6DAE745C4}" type="presOf" srcId="{1915C8A9-5FA5-4C6C-AD99-48F3558595DD}" destId="{ED832385-DDDA-4299-A319-7C47D5754D59}" srcOrd="0" destOrd="0" presId="urn:microsoft.com/office/officeart/2005/8/layout/hierarchy1"/>
    <dgm:cxn modelId="{2C5AB7A4-1043-4593-BC02-974C73647E64}" type="presParOf" srcId="{D5E4D437-2C0C-4062-B2FB-BC436DBFDB87}" destId="{DC915598-ADA3-4E7F-84E7-CD96EB9A2B60}" srcOrd="0" destOrd="0" presId="urn:microsoft.com/office/officeart/2005/8/layout/hierarchy1"/>
    <dgm:cxn modelId="{107D6A0F-BDDA-454E-9D6B-F0022CEFB896}" type="presParOf" srcId="{DC915598-ADA3-4E7F-84E7-CD96EB9A2B60}" destId="{337E5EE2-5293-4461-8589-1B1E5CF01AD8}" srcOrd="0" destOrd="0" presId="urn:microsoft.com/office/officeart/2005/8/layout/hierarchy1"/>
    <dgm:cxn modelId="{3DB70AE1-72FD-4914-8D58-1FEC42296533}" type="presParOf" srcId="{337E5EE2-5293-4461-8589-1B1E5CF01AD8}" destId="{96D5E940-DFAD-4F40-8791-64D2F5107CB1}" srcOrd="0" destOrd="0" presId="urn:microsoft.com/office/officeart/2005/8/layout/hierarchy1"/>
    <dgm:cxn modelId="{54DD9E6B-B911-4C33-8165-FBA0F50F2FA9}" type="presParOf" srcId="{337E5EE2-5293-4461-8589-1B1E5CF01AD8}" destId="{5D38EE05-807F-45C7-948F-F079B64D55AB}" srcOrd="1" destOrd="0" presId="urn:microsoft.com/office/officeart/2005/8/layout/hierarchy1"/>
    <dgm:cxn modelId="{96D68598-BE32-4B5B-BF78-1A7AD6B95362}" type="presParOf" srcId="{DC915598-ADA3-4E7F-84E7-CD96EB9A2B60}" destId="{B40005AF-9C14-4577-9296-3D25B5B2E6D4}" srcOrd="1" destOrd="0" presId="urn:microsoft.com/office/officeart/2005/8/layout/hierarchy1"/>
    <dgm:cxn modelId="{E37ED9F0-038E-4B8A-9A08-D022534A1A71}" type="presParOf" srcId="{B40005AF-9C14-4577-9296-3D25B5B2E6D4}" destId="{1856649D-5D77-4DD4-859F-CD43742031AD}" srcOrd="0" destOrd="0" presId="urn:microsoft.com/office/officeart/2005/8/layout/hierarchy1"/>
    <dgm:cxn modelId="{15FB63FA-14A3-4819-A6DD-CA71EAEE3C73}" type="presParOf" srcId="{B40005AF-9C14-4577-9296-3D25B5B2E6D4}" destId="{CE523272-2CCD-4E1F-966F-ABBC47DE8140}" srcOrd="1" destOrd="0" presId="urn:microsoft.com/office/officeart/2005/8/layout/hierarchy1"/>
    <dgm:cxn modelId="{8E652EA4-7947-40AA-B102-3B270A617F21}" type="presParOf" srcId="{CE523272-2CCD-4E1F-966F-ABBC47DE8140}" destId="{33203FEE-BB42-49B8-847C-0D5B27882E74}" srcOrd="0" destOrd="0" presId="urn:microsoft.com/office/officeart/2005/8/layout/hierarchy1"/>
    <dgm:cxn modelId="{C8BA7C52-274A-4A21-B84A-34EA1E60ACE6}" type="presParOf" srcId="{33203FEE-BB42-49B8-847C-0D5B27882E74}" destId="{7707794A-B87D-4BDD-BC46-7E0676291A46}" srcOrd="0" destOrd="0" presId="urn:microsoft.com/office/officeart/2005/8/layout/hierarchy1"/>
    <dgm:cxn modelId="{67EB177C-8216-4E4E-B46F-E8ABB1DCACB4}" type="presParOf" srcId="{33203FEE-BB42-49B8-847C-0D5B27882E74}" destId="{ED832385-DDDA-4299-A319-7C47D5754D59}" srcOrd="1" destOrd="0" presId="urn:microsoft.com/office/officeart/2005/8/layout/hierarchy1"/>
    <dgm:cxn modelId="{BFCB1D67-F245-40EE-98D7-B8A51C0A89D3}" type="presParOf" srcId="{CE523272-2CCD-4E1F-966F-ABBC47DE8140}" destId="{C02A1ECA-4E12-4B5A-BD06-233B0FC56854}" srcOrd="1" destOrd="0" presId="urn:microsoft.com/office/officeart/2005/8/layout/hierarchy1"/>
    <dgm:cxn modelId="{CE1F782A-410A-416A-A776-5AF190B71653}" type="presParOf" srcId="{B40005AF-9C14-4577-9296-3D25B5B2E6D4}" destId="{188CFFEB-F3B0-456E-8559-D87A5DF6F973}" srcOrd="2" destOrd="0" presId="urn:microsoft.com/office/officeart/2005/8/layout/hierarchy1"/>
    <dgm:cxn modelId="{6860A84B-AD95-4701-9275-0D505A9AC9FB}" type="presParOf" srcId="{B40005AF-9C14-4577-9296-3D25B5B2E6D4}" destId="{41E20BE9-7979-4CCF-9459-A28CE5C7307A}" srcOrd="3" destOrd="0" presId="urn:microsoft.com/office/officeart/2005/8/layout/hierarchy1"/>
    <dgm:cxn modelId="{D6FDB450-9633-4F61-9D2C-1F775382D765}" type="presParOf" srcId="{41E20BE9-7979-4CCF-9459-A28CE5C7307A}" destId="{5B6D2995-7F08-4D87-B12B-3ECC64879070}" srcOrd="0" destOrd="0" presId="urn:microsoft.com/office/officeart/2005/8/layout/hierarchy1"/>
    <dgm:cxn modelId="{05E0108A-5A27-4F2E-AAC2-807182CCEC50}" type="presParOf" srcId="{5B6D2995-7F08-4D87-B12B-3ECC64879070}" destId="{C7850452-01D1-4201-9A32-3C5C0416C8E2}" srcOrd="0" destOrd="0" presId="urn:microsoft.com/office/officeart/2005/8/layout/hierarchy1"/>
    <dgm:cxn modelId="{CF0F9CA4-F63A-4BA8-BA55-729DCBE9D897}" type="presParOf" srcId="{5B6D2995-7F08-4D87-B12B-3ECC64879070}" destId="{AB7C7C0A-7B47-41BF-918A-25DEAD376822}" srcOrd="1" destOrd="0" presId="urn:microsoft.com/office/officeart/2005/8/layout/hierarchy1"/>
    <dgm:cxn modelId="{D4EE0C43-106A-473A-9290-D411D65C9FFF}" type="presParOf" srcId="{41E20BE9-7979-4CCF-9459-A28CE5C7307A}" destId="{FCCF8C7B-602A-455A-B140-512B0A925F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172EEE-602F-464A-B1F6-F859F2B2A9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18181-F3A6-4ED8-AE09-A18157850D7E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Пострадавшие строители в 2012г.</a:t>
          </a:r>
        </a:p>
        <a:p>
          <a:r>
            <a:rPr lang="ru-RU" sz="1000" b="1" dirty="0" smtClean="0">
              <a:solidFill>
                <a:schemeClr val="accent1"/>
              </a:solidFill>
            </a:rPr>
            <a:t>469 человек</a:t>
          </a:r>
        </a:p>
        <a:p>
          <a:endParaRPr lang="ru-RU" sz="1000" b="1" dirty="0">
            <a:solidFill>
              <a:schemeClr val="accent1"/>
            </a:solidFill>
          </a:endParaRPr>
        </a:p>
      </dgm:t>
    </dgm:pt>
    <dgm:pt modelId="{9596C4A7-0CB2-475C-A0A7-D3E61225768A}" type="parTrans" cxnId="{787E15B8-11C9-48B0-8C7B-3EC6D6E246DE}">
      <dgm:prSet/>
      <dgm:spPr/>
      <dgm:t>
        <a:bodyPr/>
        <a:lstStyle/>
        <a:p>
          <a:endParaRPr lang="ru-RU"/>
        </a:p>
      </dgm:t>
    </dgm:pt>
    <dgm:pt modelId="{39C4AD22-AF01-4CE2-B1E8-03943837C775}" type="sibTrans" cxnId="{787E15B8-11C9-48B0-8C7B-3EC6D6E246DE}">
      <dgm:prSet/>
      <dgm:spPr/>
      <dgm:t>
        <a:bodyPr/>
        <a:lstStyle/>
        <a:p>
          <a:endParaRPr lang="ru-RU"/>
        </a:p>
      </dgm:t>
    </dgm:pt>
    <dgm:pt modelId="{1915C8A9-5FA5-4C6C-AD99-48F3558595DD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Погибших </a:t>
          </a:r>
          <a:r>
            <a:rPr lang="ru-RU" sz="1000" b="1" i="1" dirty="0" smtClean="0">
              <a:solidFill>
                <a:schemeClr val="accent1"/>
              </a:solidFill>
            </a:rPr>
            <a:t>251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753 млн. руб.</a:t>
          </a:r>
          <a:endParaRPr lang="ru-RU" sz="1400" b="1" u="sng" dirty="0">
            <a:solidFill>
              <a:schemeClr val="accent1"/>
            </a:solidFill>
          </a:endParaRPr>
        </a:p>
      </dgm:t>
    </dgm:pt>
    <dgm:pt modelId="{D0EB645B-C896-4540-B6A6-89987D752367}" type="parTrans" cxnId="{436F3FB9-A6B6-40FC-AE59-E8F92D27E58C}">
      <dgm:prSet/>
      <dgm:spPr/>
      <dgm:t>
        <a:bodyPr/>
        <a:lstStyle/>
        <a:p>
          <a:endParaRPr lang="ru-RU"/>
        </a:p>
      </dgm:t>
    </dgm:pt>
    <dgm:pt modelId="{F266DD78-4910-4062-A9E6-AD35BE5D80D4}" type="sibTrans" cxnId="{436F3FB9-A6B6-40FC-AE59-E8F92D27E58C}">
      <dgm:prSet/>
      <dgm:spPr/>
      <dgm:t>
        <a:bodyPr/>
        <a:lstStyle/>
        <a:p>
          <a:endParaRPr lang="ru-RU"/>
        </a:p>
      </dgm:t>
    </dgm:pt>
    <dgm:pt modelId="{68155F87-7A95-4ED5-B1F6-52FF5937C199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Пострадавших </a:t>
          </a:r>
        </a:p>
        <a:p>
          <a:r>
            <a:rPr lang="ru-RU" sz="1000" b="1" i="1" dirty="0" smtClean="0">
              <a:solidFill>
                <a:schemeClr val="accent1"/>
              </a:solidFill>
            </a:rPr>
            <a:t>218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от 218 млн. руб. до 436 млн. руб.</a:t>
          </a:r>
        </a:p>
        <a:p>
          <a:r>
            <a:rPr lang="ru-RU" sz="800" b="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dirty="0" smtClean="0">
            <a:solidFill>
              <a:schemeClr val="accent1"/>
            </a:solidFill>
          </a:endParaRPr>
        </a:p>
      </dgm:t>
    </dgm:pt>
    <dgm:pt modelId="{2D584EAC-F0E0-41F7-8D4F-C0C8EC8286AB}" type="parTrans" cxnId="{39107C5C-5383-4D13-BD99-46261314D33D}">
      <dgm:prSet/>
      <dgm:spPr/>
      <dgm:t>
        <a:bodyPr/>
        <a:lstStyle/>
        <a:p>
          <a:endParaRPr lang="ru-RU"/>
        </a:p>
      </dgm:t>
    </dgm:pt>
    <dgm:pt modelId="{7DA0D333-6AFA-4F9E-8FE1-BD2038ED3F9F}" type="sibTrans" cxnId="{39107C5C-5383-4D13-BD99-46261314D33D}">
      <dgm:prSet/>
      <dgm:spPr/>
      <dgm:t>
        <a:bodyPr/>
        <a:lstStyle/>
        <a:p>
          <a:endParaRPr lang="ru-RU"/>
        </a:p>
      </dgm:t>
    </dgm:pt>
    <dgm:pt modelId="{D5E4D437-2C0C-4062-B2FB-BC436DBFDB87}" type="pres">
      <dgm:prSet presAssocID="{7A172EEE-602F-464A-B1F6-F859F2B2A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5598-ADA3-4E7F-84E7-CD96EB9A2B60}" type="pres">
      <dgm:prSet presAssocID="{AAD18181-F3A6-4ED8-AE09-A18157850D7E}" presName="hierRoot1" presStyleCnt="0"/>
      <dgm:spPr/>
    </dgm:pt>
    <dgm:pt modelId="{337E5EE2-5293-4461-8589-1B1E5CF01AD8}" type="pres">
      <dgm:prSet presAssocID="{AAD18181-F3A6-4ED8-AE09-A18157850D7E}" presName="composite" presStyleCnt="0"/>
      <dgm:spPr/>
    </dgm:pt>
    <dgm:pt modelId="{96D5E940-DFAD-4F40-8791-64D2F5107CB1}" type="pres">
      <dgm:prSet presAssocID="{AAD18181-F3A6-4ED8-AE09-A18157850D7E}" presName="background" presStyleLbl="node0" presStyleIdx="0" presStyleCnt="1"/>
      <dgm:spPr/>
    </dgm:pt>
    <dgm:pt modelId="{5D38EE05-807F-45C7-948F-F079B64D55AB}" type="pres">
      <dgm:prSet presAssocID="{AAD18181-F3A6-4ED8-AE09-A18157850D7E}" presName="text" presStyleLbl="fgAcc0" presStyleIdx="0" presStyleCnt="1" custScaleX="162393" custScaleY="101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005AF-9C14-4577-9296-3D25B5B2E6D4}" type="pres">
      <dgm:prSet presAssocID="{AAD18181-F3A6-4ED8-AE09-A18157850D7E}" presName="hierChild2" presStyleCnt="0"/>
      <dgm:spPr/>
    </dgm:pt>
    <dgm:pt modelId="{1856649D-5D77-4DD4-859F-CD43742031AD}" type="pres">
      <dgm:prSet presAssocID="{D0EB645B-C896-4540-B6A6-89987D7523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23272-2CCD-4E1F-966F-ABBC47DE8140}" type="pres">
      <dgm:prSet presAssocID="{1915C8A9-5FA5-4C6C-AD99-48F3558595DD}" presName="hierRoot2" presStyleCnt="0"/>
      <dgm:spPr/>
    </dgm:pt>
    <dgm:pt modelId="{33203FEE-BB42-49B8-847C-0D5B27882E74}" type="pres">
      <dgm:prSet presAssocID="{1915C8A9-5FA5-4C6C-AD99-48F3558595DD}" presName="composite2" presStyleCnt="0"/>
      <dgm:spPr/>
    </dgm:pt>
    <dgm:pt modelId="{7707794A-B87D-4BDD-BC46-7E0676291A46}" type="pres">
      <dgm:prSet presAssocID="{1915C8A9-5FA5-4C6C-AD99-48F3558595DD}" presName="background2" presStyleLbl="node2" presStyleIdx="0" presStyleCnt="2"/>
      <dgm:spPr/>
    </dgm:pt>
    <dgm:pt modelId="{ED832385-DDDA-4299-A319-7C47D5754D59}" type="pres">
      <dgm:prSet presAssocID="{1915C8A9-5FA5-4C6C-AD99-48F3558595DD}" presName="text2" presStyleLbl="fgAcc2" presStyleIdx="0" presStyleCnt="2" custScaleX="162989" custScaleY="189852" custLinFactNeighborX="-2069" custLinFactNeighborY="-6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1ECA-4E12-4B5A-BD06-233B0FC56854}" type="pres">
      <dgm:prSet presAssocID="{1915C8A9-5FA5-4C6C-AD99-48F3558595DD}" presName="hierChild3" presStyleCnt="0"/>
      <dgm:spPr/>
    </dgm:pt>
    <dgm:pt modelId="{188CFFEB-F3B0-456E-8559-D87A5DF6F973}" type="pres">
      <dgm:prSet presAssocID="{2D584EAC-F0E0-41F7-8D4F-C0C8EC8286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E20BE9-7979-4CCF-9459-A28CE5C7307A}" type="pres">
      <dgm:prSet presAssocID="{68155F87-7A95-4ED5-B1F6-52FF5937C199}" presName="hierRoot2" presStyleCnt="0"/>
      <dgm:spPr/>
    </dgm:pt>
    <dgm:pt modelId="{5B6D2995-7F08-4D87-B12B-3ECC64879070}" type="pres">
      <dgm:prSet presAssocID="{68155F87-7A95-4ED5-B1F6-52FF5937C199}" presName="composite2" presStyleCnt="0"/>
      <dgm:spPr/>
    </dgm:pt>
    <dgm:pt modelId="{C7850452-01D1-4201-9A32-3C5C0416C8E2}" type="pres">
      <dgm:prSet presAssocID="{68155F87-7A95-4ED5-B1F6-52FF5937C199}" presName="background2" presStyleLbl="node2" presStyleIdx="1" presStyleCnt="2"/>
      <dgm:spPr/>
    </dgm:pt>
    <dgm:pt modelId="{AB7C7C0A-7B47-41BF-918A-25DEAD376822}" type="pres">
      <dgm:prSet presAssocID="{68155F87-7A95-4ED5-B1F6-52FF5937C199}" presName="text2" presStyleLbl="fgAcc2" presStyleIdx="1" presStyleCnt="2" custScaleX="170188" custScaleY="186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F8C7B-602A-455A-B140-512B0A925F2E}" type="pres">
      <dgm:prSet presAssocID="{68155F87-7A95-4ED5-B1F6-52FF5937C199}" presName="hierChild3" presStyleCnt="0"/>
      <dgm:spPr/>
    </dgm:pt>
  </dgm:ptLst>
  <dgm:cxnLst>
    <dgm:cxn modelId="{0EBA8CA8-A241-426C-8051-40418F2C3181}" type="presOf" srcId="{2D584EAC-F0E0-41F7-8D4F-C0C8EC8286AB}" destId="{188CFFEB-F3B0-456E-8559-D87A5DF6F973}" srcOrd="0" destOrd="0" presId="urn:microsoft.com/office/officeart/2005/8/layout/hierarchy1"/>
    <dgm:cxn modelId="{81D6CDA1-D795-4ABA-AEAB-990AE0A6209A}" type="presOf" srcId="{1915C8A9-5FA5-4C6C-AD99-48F3558595DD}" destId="{ED832385-DDDA-4299-A319-7C47D5754D59}" srcOrd="0" destOrd="0" presId="urn:microsoft.com/office/officeart/2005/8/layout/hierarchy1"/>
    <dgm:cxn modelId="{436F3FB9-A6B6-40FC-AE59-E8F92D27E58C}" srcId="{AAD18181-F3A6-4ED8-AE09-A18157850D7E}" destId="{1915C8A9-5FA5-4C6C-AD99-48F3558595DD}" srcOrd="0" destOrd="0" parTransId="{D0EB645B-C896-4540-B6A6-89987D752367}" sibTransId="{F266DD78-4910-4062-A9E6-AD35BE5D80D4}"/>
    <dgm:cxn modelId="{39107C5C-5383-4D13-BD99-46261314D33D}" srcId="{AAD18181-F3A6-4ED8-AE09-A18157850D7E}" destId="{68155F87-7A95-4ED5-B1F6-52FF5937C199}" srcOrd="1" destOrd="0" parTransId="{2D584EAC-F0E0-41F7-8D4F-C0C8EC8286AB}" sibTransId="{7DA0D333-6AFA-4F9E-8FE1-BD2038ED3F9F}"/>
    <dgm:cxn modelId="{FFC46C44-751A-435C-9B11-BAF0E6F3F35B}" type="presOf" srcId="{D0EB645B-C896-4540-B6A6-89987D752367}" destId="{1856649D-5D77-4DD4-859F-CD43742031AD}" srcOrd="0" destOrd="0" presId="urn:microsoft.com/office/officeart/2005/8/layout/hierarchy1"/>
    <dgm:cxn modelId="{473CA621-9EB4-471D-8916-A5934157BA48}" type="presOf" srcId="{68155F87-7A95-4ED5-B1F6-52FF5937C199}" destId="{AB7C7C0A-7B47-41BF-918A-25DEAD376822}" srcOrd="0" destOrd="0" presId="urn:microsoft.com/office/officeart/2005/8/layout/hierarchy1"/>
    <dgm:cxn modelId="{C50508DA-9C78-4099-849D-505D1A4822CB}" type="presOf" srcId="{7A172EEE-602F-464A-B1F6-F859F2B2A9EC}" destId="{D5E4D437-2C0C-4062-B2FB-BC436DBFDB87}" srcOrd="0" destOrd="0" presId="urn:microsoft.com/office/officeart/2005/8/layout/hierarchy1"/>
    <dgm:cxn modelId="{6CB49B60-7665-4288-BD66-F2A2EFB86D7C}" type="presOf" srcId="{AAD18181-F3A6-4ED8-AE09-A18157850D7E}" destId="{5D38EE05-807F-45C7-948F-F079B64D55AB}" srcOrd="0" destOrd="0" presId="urn:microsoft.com/office/officeart/2005/8/layout/hierarchy1"/>
    <dgm:cxn modelId="{787E15B8-11C9-48B0-8C7B-3EC6D6E246DE}" srcId="{7A172EEE-602F-464A-B1F6-F859F2B2A9EC}" destId="{AAD18181-F3A6-4ED8-AE09-A18157850D7E}" srcOrd="0" destOrd="0" parTransId="{9596C4A7-0CB2-475C-A0A7-D3E61225768A}" sibTransId="{39C4AD22-AF01-4CE2-B1E8-03943837C775}"/>
    <dgm:cxn modelId="{6C7BAAE4-BF82-4152-8505-2964E41B88A8}" type="presParOf" srcId="{D5E4D437-2C0C-4062-B2FB-BC436DBFDB87}" destId="{DC915598-ADA3-4E7F-84E7-CD96EB9A2B60}" srcOrd="0" destOrd="0" presId="urn:microsoft.com/office/officeart/2005/8/layout/hierarchy1"/>
    <dgm:cxn modelId="{D4411F03-6E0D-4B84-923C-88DCF7F06C1B}" type="presParOf" srcId="{DC915598-ADA3-4E7F-84E7-CD96EB9A2B60}" destId="{337E5EE2-5293-4461-8589-1B1E5CF01AD8}" srcOrd="0" destOrd="0" presId="urn:microsoft.com/office/officeart/2005/8/layout/hierarchy1"/>
    <dgm:cxn modelId="{1D099663-BF5D-48F6-8129-6F4AA3E099BE}" type="presParOf" srcId="{337E5EE2-5293-4461-8589-1B1E5CF01AD8}" destId="{96D5E940-DFAD-4F40-8791-64D2F5107CB1}" srcOrd="0" destOrd="0" presId="urn:microsoft.com/office/officeart/2005/8/layout/hierarchy1"/>
    <dgm:cxn modelId="{E1FB5308-97A5-4C46-A64D-888B348095B8}" type="presParOf" srcId="{337E5EE2-5293-4461-8589-1B1E5CF01AD8}" destId="{5D38EE05-807F-45C7-948F-F079B64D55AB}" srcOrd="1" destOrd="0" presId="urn:microsoft.com/office/officeart/2005/8/layout/hierarchy1"/>
    <dgm:cxn modelId="{405A84D7-595F-494C-9EF9-9DF8F61349B4}" type="presParOf" srcId="{DC915598-ADA3-4E7F-84E7-CD96EB9A2B60}" destId="{B40005AF-9C14-4577-9296-3D25B5B2E6D4}" srcOrd="1" destOrd="0" presId="urn:microsoft.com/office/officeart/2005/8/layout/hierarchy1"/>
    <dgm:cxn modelId="{F4497B28-97A9-461A-8CFE-37D3151033C2}" type="presParOf" srcId="{B40005AF-9C14-4577-9296-3D25B5B2E6D4}" destId="{1856649D-5D77-4DD4-859F-CD43742031AD}" srcOrd="0" destOrd="0" presId="urn:microsoft.com/office/officeart/2005/8/layout/hierarchy1"/>
    <dgm:cxn modelId="{5D4AC918-5247-4E69-AEE2-4236B568EF3A}" type="presParOf" srcId="{B40005AF-9C14-4577-9296-3D25B5B2E6D4}" destId="{CE523272-2CCD-4E1F-966F-ABBC47DE8140}" srcOrd="1" destOrd="0" presId="urn:microsoft.com/office/officeart/2005/8/layout/hierarchy1"/>
    <dgm:cxn modelId="{840897C2-672F-4229-94E3-055CAE6D814D}" type="presParOf" srcId="{CE523272-2CCD-4E1F-966F-ABBC47DE8140}" destId="{33203FEE-BB42-49B8-847C-0D5B27882E74}" srcOrd="0" destOrd="0" presId="urn:microsoft.com/office/officeart/2005/8/layout/hierarchy1"/>
    <dgm:cxn modelId="{58455C07-5F97-4E26-BD88-3E6940C3F207}" type="presParOf" srcId="{33203FEE-BB42-49B8-847C-0D5B27882E74}" destId="{7707794A-B87D-4BDD-BC46-7E0676291A46}" srcOrd="0" destOrd="0" presId="urn:microsoft.com/office/officeart/2005/8/layout/hierarchy1"/>
    <dgm:cxn modelId="{02861932-040D-4EBB-901C-FC74E3FC1277}" type="presParOf" srcId="{33203FEE-BB42-49B8-847C-0D5B27882E74}" destId="{ED832385-DDDA-4299-A319-7C47D5754D59}" srcOrd="1" destOrd="0" presId="urn:microsoft.com/office/officeart/2005/8/layout/hierarchy1"/>
    <dgm:cxn modelId="{9E89DDBE-E021-4412-968F-877A3ADB0E6D}" type="presParOf" srcId="{CE523272-2CCD-4E1F-966F-ABBC47DE8140}" destId="{C02A1ECA-4E12-4B5A-BD06-233B0FC56854}" srcOrd="1" destOrd="0" presId="urn:microsoft.com/office/officeart/2005/8/layout/hierarchy1"/>
    <dgm:cxn modelId="{1D52CDCF-EFF4-420F-BA63-D237C185D083}" type="presParOf" srcId="{B40005AF-9C14-4577-9296-3D25B5B2E6D4}" destId="{188CFFEB-F3B0-456E-8559-D87A5DF6F973}" srcOrd="2" destOrd="0" presId="urn:microsoft.com/office/officeart/2005/8/layout/hierarchy1"/>
    <dgm:cxn modelId="{2A212936-DF55-4BF7-A6E4-F1BD18FF0D65}" type="presParOf" srcId="{B40005AF-9C14-4577-9296-3D25B5B2E6D4}" destId="{41E20BE9-7979-4CCF-9459-A28CE5C7307A}" srcOrd="3" destOrd="0" presId="urn:microsoft.com/office/officeart/2005/8/layout/hierarchy1"/>
    <dgm:cxn modelId="{9AB87FD2-5310-40E0-9EE9-467666B1CD7B}" type="presParOf" srcId="{41E20BE9-7979-4CCF-9459-A28CE5C7307A}" destId="{5B6D2995-7F08-4D87-B12B-3ECC64879070}" srcOrd="0" destOrd="0" presId="urn:microsoft.com/office/officeart/2005/8/layout/hierarchy1"/>
    <dgm:cxn modelId="{AB7C9723-5B7C-410F-859F-2974BEDBAFF7}" type="presParOf" srcId="{5B6D2995-7F08-4D87-B12B-3ECC64879070}" destId="{C7850452-01D1-4201-9A32-3C5C0416C8E2}" srcOrd="0" destOrd="0" presId="urn:microsoft.com/office/officeart/2005/8/layout/hierarchy1"/>
    <dgm:cxn modelId="{6732D730-8BA8-430B-A0DE-04B9E43CF771}" type="presParOf" srcId="{5B6D2995-7F08-4D87-B12B-3ECC64879070}" destId="{AB7C7C0A-7B47-41BF-918A-25DEAD376822}" srcOrd="1" destOrd="0" presId="urn:microsoft.com/office/officeart/2005/8/layout/hierarchy1"/>
    <dgm:cxn modelId="{D992A4EF-6E4D-4C86-81AC-FCFE80AB0012}" type="presParOf" srcId="{41E20BE9-7979-4CCF-9459-A28CE5C7307A}" destId="{FCCF8C7B-602A-455A-B140-512B0A925F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172EEE-602F-464A-B1F6-F859F2B2A9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18181-F3A6-4ED8-AE09-A18157850D7E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Пострадавшие строители за 2 мес. 2013г.</a:t>
          </a:r>
        </a:p>
        <a:p>
          <a:r>
            <a:rPr lang="ru-RU" sz="1000" b="1" dirty="0" smtClean="0">
              <a:solidFill>
                <a:schemeClr val="accent1"/>
              </a:solidFill>
            </a:rPr>
            <a:t>111 человек</a:t>
          </a:r>
        </a:p>
        <a:p>
          <a:endParaRPr lang="ru-RU" sz="1000" b="1" dirty="0">
            <a:solidFill>
              <a:schemeClr val="accent1"/>
            </a:solidFill>
          </a:endParaRPr>
        </a:p>
      </dgm:t>
    </dgm:pt>
    <dgm:pt modelId="{9596C4A7-0CB2-475C-A0A7-D3E61225768A}" type="parTrans" cxnId="{787E15B8-11C9-48B0-8C7B-3EC6D6E246DE}">
      <dgm:prSet/>
      <dgm:spPr/>
      <dgm:t>
        <a:bodyPr/>
        <a:lstStyle/>
        <a:p>
          <a:endParaRPr lang="ru-RU"/>
        </a:p>
      </dgm:t>
    </dgm:pt>
    <dgm:pt modelId="{39C4AD22-AF01-4CE2-B1E8-03943837C775}" type="sibTrans" cxnId="{787E15B8-11C9-48B0-8C7B-3EC6D6E246DE}">
      <dgm:prSet/>
      <dgm:spPr/>
      <dgm:t>
        <a:bodyPr/>
        <a:lstStyle/>
        <a:p>
          <a:endParaRPr lang="ru-RU"/>
        </a:p>
      </dgm:t>
    </dgm:pt>
    <dgm:pt modelId="{1915C8A9-5FA5-4C6C-AD99-48F3558595DD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Погибших </a:t>
          </a:r>
          <a:r>
            <a:rPr lang="ru-RU" sz="1000" b="1" dirty="0" smtClean="0">
              <a:solidFill>
                <a:schemeClr val="accent1"/>
              </a:solidFill>
            </a:rPr>
            <a:t>63</a:t>
          </a:r>
          <a:r>
            <a:rPr lang="ru-RU" sz="1000" b="1" i="1" dirty="0" smtClean="0">
              <a:solidFill>
                <a:schemeClr val="accent1"/>
              </a:solidFill>
            </a:rPr>
            <a:t>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189 млн. руб</a:t>
          </a:r>
          <a:r>
            <a:rPr lang="ru-RU" sz="1400" b="1" dirty="0" smtClean="0">
              <a:solidFill>
                <a:schemeClr val="accent1"/>
              </a:solidFill>
            </a:rPr>
            <a:t>.</a:t>
          </a:r>
          <a:endParaRPr lang="ru-RU" sz="1400" b="1" dirty="0">
            <a:solidFill>
              <a:schemeClr val="accent1"/>
            </a:solidFill>
          </a:endParaRPr>
        </a:p>
      </dgm:t>
    </dgm:pt>
    <dgm:pt modelId="{D0EB645B-C896-4540-B6A6-89987D752367}" type="parTrans" cxnId="{436F3FB9-A6B6-40FC-AE59-E8F92D27E58C}">
      <dgm:prSet/>
      <dgm:spPr/>
      <dgm:t>
        <a:bodyPr/>
        <a:lstStyle/>
        <a:p>
          <a:endParaRPr lang="ru-RU"/>
        </a:p>
      </dgm:t>
    </dgm:pt>
    <dgm:pt modelId="{F266DD78-4910-4062-A9E6-AD35BE5D80D4}" type="sibTrans" cxnId="{436F3FB9-A6B6-40FC-AE59-E8F92D27E58C}">
      <dgm:prSet/>
      <dgm:spPr/>
      <dgm:t>
        <a:bodyPr/>
        <a:lstStyle/>
        <a:p>
          <a:endParaRPr lang="ru-RU"/>
        </a:p>
      </dgm:t>
    </dgm:pt>
    <dgm:pt modelId="{68155F87-7A95-4ED5-B1F6-52FF5937C199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accent1"/>
              </a:solidFill>
            </a:rPr>
            <a:t>Пострадавших </a:t>
          </a:r>
        </a:p>
        <a:p>
          <a:r>
            <a:rPr lang="ru-RU" sz="1000" b="1" i="1" dirty="0" smtClean="0">
              <a:solidFill>
                <a:schemeClr val="accent1"/>
              </a:solidFill>
            </a:rPr>
            <a:t>48 человек</a:t>
          </a:r>
        </a:p>
        <a:p>
          <a:r>
            <a:rPr lang="ru-RU" sz="1400" b="1" u="sng" dirty="0" smtClean="0">
              <a:solidFill>
                <a:schemeClr val="accent1"/>
              </a:solidFill>
            </a:rPr>
            <a:t>от 48 млн. руб. до 96 млн. руб.</a:t>
          </a:r>
        </a:p>
        <a:p>
          <a:r>
            <a:rPr lang="ru-RU" sz="800" b="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dirty="0" smtClean="0">
            <a:solidFill>
              <a:schemeClr val="accent1"/>
            </a:solidFill>
          </a:endParaRPr>
        </a:p>
      </dgm:t>
    </dgm:pt>
    <dgm:pt modelId="{2D584EAC-F0E0-41F7-8D4F-C0C8EC8286AB}" type="parTrans" cxnId="{39107C5C-5383-4D13-BD99-46261314D33D}">
      <dgm:prSet/>
      <dgm:spPr/>
      <dgm:t>
        <a:bodyPr/>
        <a:lstStyle/>
        <a:p>
          <a:endParaRPr lang="ru-RU"/>
        </a:p>
      </dgm:t>
    </dgm:pt>
    <dgm:pt modelId="{7DA0D333-6AFA-4F9E-8FE1-BD2038ED3F9F}" type="sibTrans" cxnId="{39107C5C-5383-4D13-BD99-46261314D33D}">
      <dgm:prSet/>
      <dgm:spPr/>
      <dgm:t>
        <a:bodyPr/>
        <a:lstStyle/>
        <a:p>
          <a:endParaRPr lang="ru-RU"/>
        </a:p>
      </dgm:t>
    </dgm:pt>
    <dgm:pt modelId="{D5E4D437-2C0C-4062-B2FB-BC436DBFDB87}" type="pres">
      <dgm:prSet presAssocID="{7A172EEE-602F-464A-B1F6-F859F2B2A9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5598-ADA3-4E7F-84E7-CD96EB9A2B60}" type="pres">
      <dgm:prSet presAssocID="{AAD18181-F3A6-4ED8-AE09-A18157850D7E}" presName="hierRoot1" presStyleCnt="0"/>
      <dgm:spPr/>
    </dgm:pt>
    <dgm:pt modelId="{337E5EE2-5293-4461-8589-1B1E5CF01AD8}" type="pres">
      <dgm:prSet presAssocID="{AAD18181-F3A6-4ED8-AE09-A18157850D7E}" presName="composite" presStyleCnt="0"/>
      <dgm:spPr/>
    </dgm:pt>
    <dgm:pt modelId="{96D5E940-DFAD-4F40-8791-64D2F5107CB1}" type="pres">
      <dgm:prSet presAssocID="{AAD18181-F3A6-4ED8-AE09-A18157850D7E}" presName="background" presStyleLbl="node0" presStyleIdx="0" presStyleCnt="1"/>
      <dgm:spPr/>
    </dgm:pt>
    <dgm:pt modelId="{5D38EE05-807F-45C7-948F-F079B64D55AB}" type="pres">
      <dgm:prSet presAssocID="{AAD18181-F3A6-4ED8-AE09-A18157850D7E}" presName="text" presStyleLbl="fgAcc0" presStyleIdx="0" presStyleCnt="1" custScaleX="176140" custScaleY="101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005AF-9C14-4577-9296-3D25B5B2E6D4}" type="pres">
      <dgm:prSet presAssocID="{AAD18181-F3A6-4ED8-AE09-A18157850D7E}" presName="hierChild2" presStyleCnt="0"/>
      <dgm:spPr/>
    </dgm:pt>
    <dgm:pt modelId="{1856649D-5D77-4DD4-859F-CD43742031AD}" type="pres">
      <dgm:prSet presAssocID="{D0EB645B-C896-4540-B6A6-89987D7523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523272-2CCD-4E1F-966F-ABBC47DE8140}" type="pres">
      <dgm:prSet presAssocID="{1915C8A9-5FA5-4C6C-AD99-48F3558595DD}" presName="hierRoot2" presStyleCnt="0"/>
      <dgm:spPr/>
    </dgm:pt>
    <dgm:pt modelId="{33203FEE-BB42-49B8-847C-0D5B27882E74}" type="pres">
      <dgm:prSet presAssocID="{1915C8A9-5FA5-4C6C-AD99-48F3558595DD}" presName="composite2" presStyleCnt="0"/>
      <dgm:spPr/>
    </dgm:pt>
    <dgm:pt modelId="{7707794A-B87D-4BDD-BC46-7E0676291A46}" type="pres">
      <dgm:prSet presAssocID="{1915C8A9-5FA5-4C6C-AD99-48F3558595DD}" presName="background2" presStyleLbl="node2" presStyleIdx="0" presStyleCnt="2"/>
      <dgm:spPr/>
    </dgm:pt>
    <dgm:pt modelId="{ED832385-DDDA-4299-A319-7C47D5754D59}" type="pres">
      <dgm:prSet presAssocID="{1915C8A9-5FA5-4C6C-AD99-48F3558595DD}" presName="text2" presStyleLbl="fgAcc2" presStyleIdx="0" presStyleCnt="2" custScaleX="162989" custScaleY="189852" custLinFactNeighborX="-2069" custLinFactNeighborY="-6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A1ECA-4E12-4B5A-BD06-233B0FC56854}" type="pres">
      <dgm:prSet presAssocID="{1915C8A9-5FA5-4C6C-AD99-48F3558595DD}" presName="hierChild3" presStyleCnt="0"/>
      <dgm:spPr/>
    </dgm:pt>
    <dgm:pt modelId="{188CFFEB-F3B0-456E-8559-D87A5DF6F973}" type="pres">
      <dgm:prSet presAssocID="{2D584EAC-F0E0-41F7-8D4F-C0C8EC8286A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1E20BE9-7979-4CCF-9459-A28CE5C7307A}" type="pres">
      <dgm:prSet presAssocID="{68155F87-7A95-4ED5-B1F6-52FF5937C199}" presName="hierRoot2" presStyleCnt="0"/>
      <dgm:spPr/>
    </dgm:pt>
    <dgm:pt modelId="{5B6D2995-7F08-4D87-B12B-3ECC64879070}" type="pres">
      <dgm:prSet presAssocID="{68155F87-7A95-4ED5-B1F6-52FF5937C199}" presName="composite2" presStyleCnt="0"/>
      <dgm:spPr/>
    </dgm:pt>
    <dgm:pt modelId="{C7850452-01D1-4201-9A32-3C5C0416C8E2}" type="pres">
      <dgm:prSet presAssocID="{68155F87-7A95-4ED5-B1F6-52FF5937C199}" presName="background2" presStyleLbl="node2" presStyleIdx="1" presStyleCnt="2"/>
      <dgm:spPr/>
    </dgm:pt>
    <dgm:pt modelId="{AB7C7C0A-7B47-41BF-918A-25DEAD376822}" type="pres">
      <dgm:prSet presAssocID="{68155F87-7A95-4ED5-B1F6-52FF5937C199}" presName="text2" presStyleLbl="fgAcc2" presStyleIdx="1" presStyleCnt="2" custScaleX="170188" custScaleY="186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F8C7B-602A-455A-B140-512B0A925F2E}" type="pres">
      <dgm:prSet presAssocID="{68155F87-7A95-4ED5-B1F6-52FF5937C199}" presName="hierChild3" presStyleCnt="0"/>
      <dgm:spPr/>
    </dgm:pt>
  </dgm:ptLst>
  <dgm:cxnLst>
    <dgm:cxn modelId="{E1BC9117-9D2D-411B-AD00-A5F5083AD506}" type="presOf" srcId="{2D584EAC-F0E0-41F7-8D4F-C0C8EC8286AB}" destId="{188CFFEB-F3B0-456E-8559-D87A5DF6F973}" srcOrd="0" destOrd="0" presId="urn:microsoft.com/office/officeart/2005/8/layout/hierarchy1"/>
    <dgm:cxn modelId="{787E15B8-11C9-48B0-8C7B-3EC6D6E246DE}" srcId="{7A172EEE-602F-464A-B1F6-F859F2B2A9EC}" destId="{AAD18181-F3A6-4ED8-AE09-A18157850D7E}" srcOrd="0" destOrd="0" parTransId="{9596C4A7-0CB2-475C-A0A7-D3E61225768A}" sibTransId="{39C4AD22-AF01-4CE2-B1E8-03943837C775}"/>
    <dgm:cxn modelId="{79DF04CE-2A39-4BBA-A8DF-6F76FD42086C}" type="presOf" srcId="{68155F87-7A95-4ED5-B1F6-52FF5937C199}" destId="{AB7C7C0A-7B47-41BF-918A-25DEAD376822}" srcOrd="0" destOrd="0" presId="urn:microsoft.com/office/officeart/2005/8/layout/hierarchy1"/>
    <dgm:cxn modelId="{82C1D1F2-766B-4DA1-ABD4-2587F9DCA378}" type="presOf" srcId="{1915C8A9-5FA5-4C6C-AD99-48F3558595DD}" destId="{ED832385-DDDA-4299-A319-7C47D5754D59}" srcOrd="0" destOrd="0" presId="urn:microsoft.com/office/officeart/2005/8/layout/hierarchy1"/>
    <dgm:cxn modelId="{82AF329E-9A8B-4426-A02F-2A76FAE04D8C}" type="presOf" srcId="{AAD18181-F3A6-4ED8-AE09-A18157850D7E}" destId="{5D38EE05-807F-45C7-948F-F079B64D55AB}" srcOrd="0" destOrd="0" presId="urn:microsoft.com/office/officeart/2005/8/layout/hierarchy1"/>
    <dgm:cxn modelId="{436F3FB9-A6B6-40FC-AE59-E8F92D27E58C}" srcId="{AAD18181-F3A6-4ED8-AE09-A18157850D7E}" destId="{1915C8A9-5FA5-4C6C-AD99-48F3558595DD}" srcOrd="0" destOrd="0" parTransId="{D0EB645B-C896-4540-B6A6-89987D752367}" sibTransId="{F266DD78-4910-4062-A9E6-AD35BE5D80D4}"/>
    <dgm:cxn modelId="{0D9FA972-AB8D-4040-9326-97C21613F112}" type="presOf" srcId="{7A172EEE-602F-464A-B1F6-F859F2B2A9EC}" destId="{D5E4D437-2C0C-4062-B2FB-BC436DBFDB87}" srcOrd="0" destOrd="0" presId="urn:microsoft.com/office/officeart/2005/8/layout/hierarchy1"/>
    <dgm:cxn modelId="{DD827EEA-E3AD-4B3A-9349-C2A24777766B}" type="presOf" srcId="{D0EB645B-C896-4540-B6A6-89987D752367}" destId="{1856649D-5D77-4DD4-859F-CD43742031AD}" srcOrd="0" destOrd="0" presId="urn:microsoft.com/office/officeart/2005/8/layout/hierarchy1"/>
    <dgm:cxn modelId="{39107C5C-5383-4D13-BD99-46261314D33D}" srcId="{AAD18181-F3A6-4ED8-AE09-A18157850D7E}" destId="{68155F87-7A95-4ED5-B1F6-52FF5937C199}" srcOrd="1" destOrd="0" parTransId="{2D584EAC-F0E0-41F7-8D4F-C0C8EC8286AB}" sibTransId="{7DA0D333-6AFA-4F9E-8FE1-BD2038ED3F9F}"/>
    <dgm:cxn modelId="{B4E2FC2B-B586-4367-A521-31E0168CB93E}" type="presParOf" srcId="{D5E4D437-2C0C-4062-B2FB-BC436DBFDB87}" destId="{DC915598-ADA3-4E7F-84E7-CD96EB9A2B60}" srcOrd="0" destOrd="0" presId="urn:microsoft.com/office/officeart/2005/8/layout/hierarchy1"/>
    <dgm:cxn modelId="{BBC62A27-EC52-444F-909E-3FBF9D00DB6A}" type="presParOf" srcId="{DC915598-ADA3-4E7F-84E7-CD96EB9A2B60}" destId="{337E5EE2-5293-4461-8589-1B1E5CF01AD8}" srcOrd="0" destOrd="0" presId="urn:microsoft.com/office/officeart/2005/8/layout/hierarchy1"/>
    <dgm:cxn modelId="{5D9FAD41-3AE7-4B35-A977-F8E255B3327B}" type="presParOf" srcId="{337E5EE2-5293-4461-8589-1B1E5CF01AD8}" destId="{96D5E940-DFAD-4F40-8791-64D2F5107CB1}" srcOrd="0" destOrd="0" presId="urn:microsoft.com/office/officeart/2005/8/layout/hierarchy1"/>
    <dgm:cxn modelId="{56093047-1053-4C22-9107-4420A6B55C0A}" type="presParOf" srcId="{337E5EE2-5293-4461-8589-1B1E5CF01AD8}" destId="{5D38EE05-807F-45C7-948F-F079B64D55AB}" srcOrd="1" destOrd="0" presId="urn:microsoft.com/office/officeart/2005/8/layout/hierarchy1"/>
    <dgm:cxn modelId="{37D9B8C1-6273-4FB5-B6BC-5E33AF9209CC}" type="presParOf" srcId="{DC915598-ADA3-4E7F-84E7-CD96EB9A2B60}" destId="{B40005AF-9C14-4577-9296-3D25B5B2E6D4}" srcOrd="1" destOrd="0" presId="urn:microsoft.com/office/officeart/2005/8/layout/hierarchy1"/>
    <dgm:cxn modelId="{5436ECEE-5961-4DB2-995C-B756F4236DAD}" type="presParOf" srcId="{B40005AF-9C14-4577-9296-3D25B5B2E6D4}" destId="{1856649D-5D77-4DD4-859F-CD43742031AD}" srcOrd="0" destOrd="0" presId="urn:microsoft.com/office/officeart/2005/8/layout/hierarchy1"/>
    <dgm:cxn modelId="{58217586-BE23-4ED3-B9E6-EF339689B587}" type="presParOf" srcId="{B40005AF-9C14-4577-9296-3D25B5B2E6D4}" destId="{CE523272-2CCD-4E1F-966F-ABBC47DE8140}" srcOrd="1" destOrd="0" presId="urn:microsoft.com/office/officeart/2005/8/layout/hierarchy1"/>
    <dgm:cxn modelId="{D7911897-BE38-4C12-8E95-47AD167EDC33}" type="presParOf" srcId="{CE523272-2CCD-4E1F-966F-ABBC47DE8140}" destId="{33203FEE-BB42-49B8-847C-0D5B27882E74}" srcOrd="0" destOrd="0" presId="urn:microsoft.com/office/officeart/2005/8/layout/hierarchy1"/>
    <dgm:cxn modelId="{D4D53001-8BFC-4000-A671-42D69AEB45E0}" type="presParOf" srcId="{33203FEE-BB42-49B8-847C-0D5B27882E74}" destId="{7707794A-B87D-4BDD-BC46-7E0676291A46}" srcOrd="0" destOrd="0" presId="urn:microsoft.com/office/officeart/2005/8/layout/hierarchy1"/>
    <dgm:cxn modelId="{5EE4F441-5C33-409E-8407-9D8D69C9981A}" type="presParOf" srcId="{33203FEE-BB42-49B8-847C-0D5B27882E74}" destId="{ED832385-DDDA-4299-A319-7C47D5754D59}" srcOrd="1" destOrd="0" presId="urn:microsoft.com/office/officeart/2005/8/layout/hierarchy1"/>
    <dgm:cxn modelId="{8E6013A6-1C1B-4A80-8E1E-630AD6FC1C30}" type="presParOf" srcId="{CE523272-2CCD-4E1F-966F-ABBC47DE8140}" destId="{C02A1ECA-4E12-4B5A-BD06-233B0FC56854}" srcOrd="1" destOrd="0" presId="urn:microsoft.com/office/officeart/2005/8/layout/hierarchy1"/>
    <dgm:cxn modelId="{AA6DD9A5-BB65-4044-9679-200D2E63AF60}" type="presParOf" srcId="{B40005AF-9C14-4577-9296-3D25B5B2E6D4}" destId="{188CFFEB-F3B0-456E-8559-D87A5DF6F973}" srcOrd="2" destOrd="0" presId="urn:microsoft.com/office/officeart/2005/8/layout/hierarchy1"/>
    <dgm:cxn modelId="{05A9B545-22FF-4724-B339-C36C5B4CC791}" type="presParOf" srcId="{B40005AF-9C14-4577-9296-3D25B5B2E6D4}" destId="{41E20BE9-7979-4CCF-9459-A28CE5C7307A}" srcOrd="3" destOrd="0" presId="urn:microsoft.com/office/officeart/2005/8/layout/hierarchy1"/>
    <dgm:cxn modelId="{F4EAEF63-F136-43AF-86F3-2FE15012B122}" type="presParOf" srcId="{41E20BE9-7979-4CCF-9459-A28CE5C7307A}" destId="{5B6D2995-7F08-4D87-B12B-3ECC64879070}" srcOrd="0" destOrd="0" presId="urn:microsoft.com/office/officeart/2005/8/layout/hierarchy1"/>
    <dgm:cxn modelId="{FE1C420D-882E-4A4D-B124-DA51C076CDE2}" type="presParOf" srcId="{5B6D2995-7F08-4D87-B12B-3ECC64879070}" destId="{C7850452-01D1-4201-9A32-3C5C0416C8E2}" srcOrd="0" destOrd="0" presId="urn:microsoft.com/office/officeart/2005/8/layout/hierarchy1"/>
    <dgm:cxn modelId="{33688CC8-A88D-41E6-A856-9DBD2D26E003}" type="presParOf" srcId="{5B6D2995-7F08-4D87-B12B-3ECC64879070}" destId="{AB7C7C0A-7B47-41BF-918A-25DEAD376822}" srcOrd="1" destOrd="0" presId="urn:microsoft.com/office/officeart/2005/8/layout/hierarchy1"/>
    <dgm:cxn modelId="{11F655CC-ECF2-43FF-88D0-2157C2E15600}" type="presParOf" srcId="{41E20BE9-7979-4CCF-9459-A28CE5C7307A}" destId="{FCCF8C7B-602A-455A-B140-512B0A925F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AAF6F-C15F-44B0-A84C-EC99ABBCA339}">
      <dsp:nvSpPr>
        <dsp:cNvPr id="0" name=""/>
        <dsp:cNvSpPr/>
      </dsp:nvSpPr>
      <dsp:spPr>
        <a:xfrm>
          <a:off x="2324168" y="3240384"/>
          <a:ext cx="1760373" cy="85488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Член </a:t>
          </a:r>
          <a:r>
            <a:rPr lang="ru-RU" sz="1000" b="1" kern="1200" dirty="0" err="1" smtClean="0"/>
            <a:t>СРО</a:t>
          </a:r>
          <a:r>
            <a:rPr lang="ru-RU" sz="1000" b="1" kern="1200" dirty="0" smtClean="0"/>
            <a:t> </a:t>
          </a:r>
          <a:r>
            <a:rPr lang="ru-RU" sz="1000" kern="1200" dirty="0" smtClean="0"/>
            <a:t>(строитель, проектировщик, инженер-изыскатель)</a:t>
          </a:r>
          <a:endParaRPr lang="ru-RU" sz="1000" kern="1200" dirty="0"/>
        </a:p>
      </dsp:txBody>
      <dsp:txXfrm>
        <a:off x="2581969" y="3365578"/>
        <a:ext cx="1244771" cy="604493"/>
      </dsp:txXfrm>
    </dsp:sp>
    <dsp:sp modelId="{041427AE-3CE4-4A64-A327-4EFE33E54D4C}">
      <dsp:nvSpPr>
        <dsp:cNvPr id="0" name=""/>
        <dsp:cNvSpPr/>
      </dsp:nvSpPr>
      <dsp:spPr>
        <a:xfrm rot="13314424">
          <a:off x="1489682" y="2496732"/>
          <a:ext cx="1415502" cy="5348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BFBB6-E7B9-4B8A-B180-98FF8DD01C8A}">
      <dsp:nvSpPr>
        <dsp:cNvPr id="0" name=""/>
        <dsp:cNvSpPr/>
      </dsp:nvSpPr>
      <dsp:spPr>
        <a:xfrm>
          <a:off x="779342" y="2088222"/>
          <a:ext cx="1782723" cy="40638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Собственник здания, сооружения</a:t>
          </a:r>
          <a:endParaRPr lang="ru-RU" sz="1000" kern="1200" dirty="0"/>
        </a:p>
      </dsp:txBody>
      <dsp:txXfrm>
        <a:off x="791245" y="2100125"/>
        <a:ext cx="1758917" cy="382583"/>
      </dsp:txXfrm>
    </dsp:sp>
    <dsp:sp modelId="{26D58145-CE52-4EEA-A2C2-A3C3FC4C2545}">
      <dsp:nvSpPr>
        <dsp:cNvPr id="0" name=""/>
        <dsp:cNvSpPr/>
      </dsp:nvSpPr>
      <dsp:spPr>
        <a:xfrm rot="16200000">
          <a:off x="2753008" y="2469091"/>
          <a:ext cx="902693" cy="5348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54718"/>
            <a:satOff val="-20447"/>
            <a:lumOff val="16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D55A-1FF5-4E96-9538-7D1C51588DBD}">
      <dsp:nvSpPr>
        <dsp:cNvPr id="0" name=""/>
        <dsp:cNvSpPr/>
      </dsp:nvSpPr>
      <dsp:spPr>
        <a:xfrm>
          <a:off x="2644384" y="2088227"/>
          <a:ext cx="1119942" cy="39385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54823"/>
            <a:satOff val="-20707"/>
            <a:lumOff val="1770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Концессионер</a:t>
          </a:r>
          <a:endParaRPr lang="ru-RU" sz="1000" kern="1200" dirty="0"/>
        </a:p>
      </dsp:txBody>
      <dsp:txXfrm>
        <a:off x="2655920" y="2099763"/>
        <a:ext cx="1096870" cy="370781"/>
      </dsp:txXfrm>
    </dsp:sp>
    <dsp:sp modelId="{660B9C6C-DC33-4DD5-959F-76F2531CD157}">
      <dsp:nvSpPr>
        <dsp:cNvPr id="0" name=""/>
        <dsp:cNvSpPr/>
      </dsp:nvSpPr>
      <dsp:spPr>
        <a:xfrm rot="19056731">
          <a:off x="3495734" y="2499433"/>
          <a:ext cx="1391490" cy="5348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09435"/>
            <a:satOff val="-40895"/>
            <a:lumOff val="33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1032-3152-4E85-BDBC-1451268F6103}">
      <dsp:nvSpPr>
        <dsp:cNvPr id="0" name=""/>
        <dsp:cNvSpPr/>
      </dsp:nvSpPr>
      <dsp:spPr>
        <a:xfrm>
          <a:off x="3813994" y="2088231"/>
          <a:ext cx="1782723" cy="41915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09645"/>
            <a:satOff val="-41414"/>
            <a:lumOff val="354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Застройщик, технических заказчик</a:t>
          </a:r>
          <a:endParaRPr lang="ru-RU" sz="1000" kern="1200" dirty="0"/>
        </a:p>
      </dsp:txBody>
      <dsp:txXfrm>
        <a:off x="3826271" y="2100508"/>
        <a:ext cx="1758169" cy="394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5658-C9D1-4A37-9608-D3AF38402DD2}">
      <dsp:nvSpPr>
        <dsp:cNvPr id="0" name=""/>
        <dsp:cNvSpPr/>
      </dsp:nvSpPr>
      <dsp:spPr>
        <a:xfrm>
          <a:off x="3287" y="127977"/>
          <a:ext cx="1940125" cy="36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Собственник здания, сооружения</a:t>
          </a:r>
          <a:endParaRPr lang="ru-RU" sz="1100" kern="1200" dirty="0"/>
        </a:p>
      </dsp:txBody>
      <dsp:txXfrm>
        <a:off x="13911" y="138601"/>
        <a:ext cx="1918877" cy="341489"/>
      </dsp:txXfrm>
    </dsp:sp>
    <dsp:sp modelId="{983F0C10-8F0A-407D-BE52-A5F6E57A532C}">
      <dsp:nvSpPr>
        <dsp:cNvPr id="0" name=""/>
        <dsp:cNvSpPr/>
      </dsp:nvSpPr>
      <dsp:spPr>
        <a:xfrm>
          <a:off x="197300" y="490715"/>
          <a:ext cx="194012" cy="153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813"/>
              </a:lnTo>
              <a:lnTo>
                <a:pt x="194012" y="153881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13DF2-1931-4897-94DC-012F33B60D1F}">
      <dsp:nvSpPr>
        <dsp:cNvPr id="0" name=""/>
        <dsp:cNvSpPr/>
      </dsp:nvSpPr>
      <dsp:spPr>
        <a:xfrm>
          <a:off x="391312" y="645063"/>
          <a:ext cx="2460658" cy="2768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Страховым случаем должно являться возникновение обязанности Собственника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здания, сооружения либо части здания или сооружения, нарушения требований к обеспечению безопасной эксплуатации здания, сооружения.</a:t>
          </a:r>
          <a:endParaRPr lang="ru-RU" sz="1000" kern="1200" dirty="0"/>
        </a:p>
      </dsp:txBody>
      <dsp:txXfrm>
        <a:off x="463382" y="717133"/>
        <a:ext cx="2316518" cy="2624788"/>
      </dsp:txXfrm>
    </dsp:sp>
    <dsp:sp modelId="{E5ACBCEC-6D1C-4687-8DE5-8C449FE9D425}">
      <dsp:nvSpPr>
        <dsp:cNvPr id="0" name=""/>
        <dsp:cNvSpPr/>
      </dsp:nvSpPr>
      <dsp:spPr>
        <a:xfrm>
          <a:off x="2780227" y="127977"/>
          <a:ext cx="1902205" cy="359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Концессионер</a:t>
          </a:r>
          <a:endParaRPr lang="ru-RU" sz="1100" kern="1200" dirty="0"/>
        </a:p>
      </dsp:txBody>
      <dsp:txXfrm>
        <a:off x="2790753" y="138503"/>
        <a:ext cx="1881153" cy="338339"/>
      </dsp:txXfrm>
    </dsp:sp>
    <dsp:sp modelId="{5796ECB8-1160-4A7F-AC3B-C09DBC63F38E}">
      <dsp:nvSpPr>
        <dsp:cNvPr id="0" name=""/>
        <dsp:cNvSpPr/>
      </dsp:nvSpPr>
      <dsp:spPr>
        <a:xfrm>
          <a:off x="2970448" y="487368"/>
          <a:ext cx="190220" cy="152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449"/>
              </a:lnTo>
              <a:lnTo>
                <a:pt x="190220" y="152444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F7108-2C4C-4487-B04F-777A01D14FAD}">
      <dsp:nvSpPr>
        <dsp:cNvPr id="0" name=""/>
        <dsp:cNvSpPr/>
      </dsp:nvSpPr>
      <dsp:spPr>
        <a:xfrm>
          <a:off x="3160668" y="641717"/>
          <a:ext cx="2612162" cy="2740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Страховым случаем должно являться возникновение обязанности Концессионера лица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здания, сооружения либо части здания или сооружения, нарушения требований к обеспечению безопасной эксплуатации здания, сооружения в период действия концессионного соглашения, предметом которого является строительство или реконструкция и эксплуатация (использование) такого здания, сооружения.</a:t>
          </a:r>
          <a:endParaRPr lang="ru-RU" sz="1000" kern="1200" dirty="0"/>
        </a:p>
      </dsp:txBody>
      <dsp:txXfrm>
        <a:off x="3237176" y="718225"/>
        <a:ext cx="2459146" cy="2587185"/>
      </dsp:txXfrm>
    </dsp:sp>
    <dsp:sp modelId="{9A38FB2E-DFBC-444A-8B58-B0D11781E299}">
      <dsp:nvSpPr>
        <dsp:cNvPr id="0" name=""/>
        <dsp:cNvSpPr/>
      </dsp:nvSpPr>
      <dsp:spPr>
        <a:xfrm>
          <a:off x="5666488" y="127977"/>
          <a:ext cx="2075199" cy="356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Застройщик, технический заказчик</a:t>
          </a:r>
          <a:endParaRPr lang="ru-RU" sz="1100" kern="1200" dirty="0"/>
        </a:p>
      </dsp:txBody>
      <dsp:txXfrm>
        <a:off x="5676919" y="138408"/>
        <a:ext cx="2054337" cy="335294"/>
      </dsp:txXfrm>
    </dsp:sp>
    <dsp:sp modelId="{7BAD78D8-C257-42CE-8E40-0A60515AFD15}">
      <dsp:nvSpPr>
        <dsp:cNvPr id="0" name=""/>
        <dsp:cNvSpPr/>
      </dsp:nvSpPr>
      <dsp:spPr>
        <a:xfrm>
          <a:off x="5874008" y="484133"/>
          <a:ext cx="207519" cy="1540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862"/>
              </a:lnTo>
              <a:lnTo>
                <a:pt x="207519" y="154086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3BBD7-3488-441A-A619-A944825048C5}">
      <dsp:nvSpPr>
        <dsp:cNvPr id="0" name=""/>
        <dsp:cNvSpPr/>
      </dsp:nvSpPr>
      <dsp:spPr>
        <a:xfrm>
          <a:off x="6081528" y="638482"/>
          <a:ext cx="2546066" cy="2773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Страховым случаем должно являться возникновение обязанности Застройщика или Технического заказчика возместить вред личности или имуществу гражданина, имуществу юридического лица и (или) выплатить компенсацию сверх возмещения вреда вследствие разрушения, повреждения объекта незавершенного строительства, нарушения требований безопасности при строительстве такого объекта.</a:t>
          </a:r>
          <a:endParaRPr lang="ru-RU" sz="1000" kern="1200" dirty="0"/>
        </a:p>
      </dsp:txBody>
      <dsp:txXfrm>
        <a:off x="6156100" y="713054"/>
        <a:ext cx="2396922" cy="2623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5E767-5D68-4483-84B6-40A314A341E6}">
      <dsp:nvSpPr>
        <dsp:cNvPr id="0" name=""/>
        <dsp:cNvSpPr/>
      </dsp:nvSpPr>
      <dsp:spPr>
        <a:xfrm>
          <a:off x="0" y="735"/>
          <a:ext cx="8712966" cy="113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СОБСТВЕННИК ЗДАНИЯ, СООРУЖЕНИЯ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юридическое или физическое лицо, индивидуальный предприниматель являющийся собственником здания, сооружения</a:t>
          </a:r>
          <a:endParaRPr lang="ru-RU" sz="1000" b="1" kern="1200" dirty="0"/>
        </a:p>
      </dsp:txBody>
      <dsp:txXfrm>
        <a:off x="0" y="735"/>
        <a:ext cx="8712966" cy="1131651"/>
      </dsp:txXfrm>
    </dsp:sp>
    <dsp:sp modelId="{89A199AC-891C-4D38-AD08-0D8757465ED1}">
      <dsp:nvSpPr>
        <dsp:cNvPr id="0" name=""/>
        <dsp:cNvSpPr/>
      </dsp:nvSpPr>
      <dsp:spPr>
        <a:xfrm>
          <a:off x="0" y="1188969"/>
          <a:ext cx="8712968" cy="1130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КОНЦЕССИОНЕР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концессионер, выступающий стороной по концессионному соглашению, предметом которого является строительство или реконструкция и эксплуатация (использование) здания, сооружения и которое предусматривает возложение на концессионера обязанности по возмещению вреда и компенсации сверх причинения вреда, причиненного вследствие разрушения, повреждения здания, сооружения либо части здания, сооружения, нарушения требований к обеспечению безопасной эксплуатации здания, сооружения в период действия концессионного соглашения</a:t>
          </a:r>
          <a:endParaRPr lang="ru-RU" sz="1000" kern="1200" dirty="0"/>
        </a:p>
      </dsp:txBody>
      <dsp:txXfrm>
        <a:off x="0" y="1188969"/>
        <a:ext cx="8712968" cy="1130123"/>
      </dsp:txXfrm>
    </dsp:sp>
    <dsp:sp modelId="{392DC10F-5A8E-482B-A6CB-B168D6E07624}">
      <dsp:nvSpPr>
        <dsp:cNvPr id="0" name=""/>
        <dsp:cNvSpPr/>
      </dsp:nvSpPr>
      <dsp:spPr>
        <a:xfrm>
          <a:off x="1" y="2375675"/>
          <a:ext cx="8712965" cy="113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ЗАСТРОЙЩИК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физическое или юридическое лицо являющееся застройщиком</a:t>
          </a:r>
          <a:endParaRPr lang="ru-RU" sz="1100" kern="1200" dirty="0"/>
        </a:p>
      </dsp:txBody>
      <dsp:txXfrm>
        <a:off x="1" y="2375675"/>
        <a:ext cx="8712965" cy="1131651"/>
      </dsp:txXfrm>
    </dsp:sp>
    <dsp:sp modelId="{83C36FCD-BE00-443A-A9D9-0C09C6D52716}">
      <dsp:nvSpPr>
        <dsp:cNvPr id="0" name=""/>
        <dsp:cNvSpPr/>
      </dsp:nvSpPr>
      <dsp:spPr>
        <a:xfrm>
          <a:off x="28633" y="3563909"/>
          <a:ext cx="8655701" cy="113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ТЕХНИЧЕСКИЙ ЗАКАЗЧИК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физическое лицо, действующее на профессиональной основе, или юридическое лицо являющееся техническим заказчиком, при условии, что соответствующим договором на технического заказчика возложена обязанность возместить вред и выплатить компенсацию сверх возмещения вреда вследствие разрушения, повреждения объекта незавершенного (капитального) строительства, нарушения требований безопасности при строительстве такого объекта</a:t>
          </a:r>
          <a:endParaRPr lang="ru-RU" sz="1100" kern="1200" dirty="0"/>
        </a:p>
      </dsp:txBody>
      <dsp:txXfrm>
        <a:off x="28633" y="3563909"/>
        <a:ext cx="8655701" cy="1131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0254-6F60-42EA-818D-8D00F803793C}">
      <dsp:nvSpPr>
        <dsp:cNvPr id="0" name=""/>
        <dsp:cNvSpPr/>
      </dsp:nvSpPr>
      <dsp:spPr>
        <a:xfrm>
          <a:off x="1417493" y="707750"/>
          <a:ext cx="1814601" cy="548947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079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Возмещение причиненного вреда</a:t>
          </a:r>
          <a:endParaRPr lang="ru-RU" sz="12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1433571" y="723828"/>
        <a:ext cx="1782445" cy="516791"/>
      </dsp:txXfrm>
    </dsp:sp>
    <dsp:sp modelId="{EC6BF577-DBFD-4BB5-8FE9-2879EF8E5965}">
      <dsp:nvSpPr>
        <dsp:cNvPr id="0" name=""/>
        <dsp:cNvSpPr/>
      </dsp:nvSpPr>
      <dsp:spPr>
        <a:xfrm>
          <a:off x="3928456" y="707750"/>
          <a:ext cx="1814601" cy="548947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079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Возмещение причиненного вреда</a:t>
          </a:r>
          <a:endParaRPr lang="ru-RU" sz="12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944534" y="723828"/>
        <a:ext cx="1782445" cy="516791"/>
      </dsp:txXfrm>
    </dsp:sp>
    <dsp:sp modelId="{1D88E830-691D-44F9-B94D-822E32B23346}">
      <dsp:nvSpPr>
        <dsp:cNvPr id="0" name=""/>
        <dsp:cNvSpPr/>
      </dsp:nvSpPr>
      <dsp:spPr>
        <a:xfrm>
          <a:off x="2962007" y="4284475"/>
          <a:ext cx="756084" cy="756084"/>
        </a:xfrm>
        <a:prstGeom prst="triangle">
          <a:avLst/>
        </a:prstGeom>
        <a:solidFill>
          <a:schemeClr val="accent1">
            <a:alpha val="90000"/>
          </a:schemeClr>
        </a:solidFill>
        <a:ln w="1079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BE548-B5FA-40DE-9E8A-3F77EAB8B398}">
      <dsp:nvSpPr>
        <dsp:cNvPr id="0" name=""/>
        <dsp:cNvSpPr/>
      </dsp:nvSpPr>
      <dsp:spPr>
        <a:xfrm rot="240000">
          <a:off x="1071105" y="3960485"/>
          <a:ext cx="4537889" cy="317320"/>
        </a:xfrm>
        <a:prstGeom prst="rect">
          <a:avLst/>
        </a:prstGeom>
        <a:solidFill>
          <a:schemeClr val="accent1">
            <a:alpha val="90000"/>
          </a:schemeClr>
        </a:solidFill>
        <a:ln w="1079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04C58-0535-4CF7-B8A7-3C99AB51E79C}">
      <dsp:nvSpPr>
        <dsp:cNvPr id="0" name=""/>
        <dsp:cNvSpPr/>
      </dsp:nvSpPr>
      <dsp:spPr>
        <a:xfrm rot="240000">
          <a:off x="3795713" y="3167107"/>
          <a:ext cx="1810575" cy="8435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1"/>
              </a:solidFill>
            </a:rPr>
            <a:t>Компенсация сверх причинения вреда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accent1"/>
              </a:solidFill>
            </a:rPr>
            <a:t>1 млн. руб. – в случае причинения вреда здоровью средней тяжести</a:t>
          </a:r>
          <a:endParaRPr lang="ru-RU" sz="900" b="1" kern="1200" dirty="0">
            <a:solidFill>
              <a:schemeClr val="accent1"/>
            </a:solidFill>
          </a:endParaRPr>
        </a:p>
      </dsp:txBody>
      <dsp:txXfrm>
        <a:off x="3836891" y="3208285"/>
        <a:ext cx="1728219" cy="761187"/>
      </dsp:txXfrm>
    </dsp:sp>
    <dsp:sp modelId="{63803D7C-3C39-44EA-94CD-7BED3FE1B94E}">
      <dsp:nvSpPr>
        <dsp:cNvPr id="0" name=""/>
        <dsp:cNvSpPr/>
      </dsp:nvSpPr>
      <dsp:spPr>
        <a:xfrm rot="240000">
          <a:off x="3861240" y="2259806"/>
          <a:ext cx="1810575" cy="8435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accent1"/>
              </a:solidFill>
            </a:rPr>
            <a:t>Компенсация сверх возмещения вреда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solidFill>
                <a:schemeClr val="accent1"/>
              </a:solidFill>
            </a:rPr>
            <a:t>2 млн руб. – в случае причинения тяжкого вреда здоровью  </a:t>
          </a:r>
          <a:endParaRPr lang="ru-RU" sz="900" b="1" kern="1200" dirty="0">
            <a:solidFill>
              <a:schemeClr val="accent1"/>
            </a:solidFill>
          </a:endParaRPr>
        </a:p>
      </dsp:txBody>
      <dsp:txXfrm>
        <a:off x="3902418" y="2300984"/>
        <a:ext cx="1728219" cy="761187"/>
      </dsp:txXfrm>
    </dsp:sp>
    <dsp:sp modelId="{634DE151-6B04-4029-93A8-E2B8A1DC9258}">
      <dsp:nvSpPr>
        <dsp:cNvPr id="0" name=""/>
        <dsp:cNvSpPr/>
      </dsp:nvSpPr>
      <dsp:spPr>
        <a:xfrm rot="240000">
          <a:off x="3926768" y="1372667"/>
          <a:ext cx="1810575" cy="84354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solidFill>
                <a:schemeClr val="accent1"/>
              </a:solidFill>
            </a:rPr>
            <a:t>Компенсация сверх возмещения вреда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solidFill>
                <a:schemeClr val="accent1"/>
              </a:solidFill>
            </a:rPr>
            <a:t>3 млн. руб. – в случае смерти потерпевшего</a:t>
          </a:r>
          <a:endParaRPr lang="ru-RU" sz="900" b="1" kern="1200" dirty="0">
            <a:solidFill>
              <a:schemeClr val="accent1"/>
            </a:solidFill>
          </a:endParaRPr>
        </a:p>
      </dsp:txBody>
      <dsp:txXfrm>
        <a:off x="3967946" y="1413845"/>
        <a:ext cx="1728219" cy="761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7599-FC4C-47F0-A7F3-ED51FFF036B7}">
      <dsp:nvSpPr>
        <dsp:cNvPr id="0" name=""/>
        <dsp:cNvSpPr/>
      </dsp:nvSpPr>
      <dsp:spPr>
        <a:xfrm>
          <a:off x="2401" y="1941320"/>
          <a:ext cx="3598588" cy="1245703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/>
              </a:solidFill>
            </a:rPr>
            <a:t>Собственник,  концессионер, застройщик, технический заказчик</a:t>
          </a:r>
          <a:endParaRPr lang="ru-RU" sz="1400" b="1" kern="1200" dirty="0">
            <a:solidFill>
              <a:schemeClr val="accent5"/>
            </a:solidFill>
          </a:endParaRPr>
        </a:p>
      </dsp:txBody>
      <dsp:txXfrm>
        <a:off x="529402" y="2123749"/>
        <a:ext cx="2544586" cy="880845"/>
      </dsp:txXfrm>
    </dsp:sp>
    <dsp:sp modelId="{D384DE9A-32F2-49FD-811D-997B92EB35EE}">
      <dsp:nvSpPr>
        <dsp:cNvPr id="0" name=""/>
        <dsp:cNvSpPr/>
      </dsp:nvSpPr>
      <dsp:spPr>
        <a:xfrm rot="16200000">
          <a:off x="1618024" y="1393397"/>
          <a:ext cx="367342" cy="423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73126" y="1533207"/>
        <a:ext cx="257139" cy="254123"/>
      </dsp:txXfrm>
    </dsp:sp>
    <dsp:sp modelId="{3FE8ACF2-A164-4AE8-B45E-E41C98B5B828}">
      <dsp:nvSpPr>
        <dsp:cNvPr id="0" name=""/>
        <dsp:cNvSpPr/>
      </dsp:nvSpPr>
      <dsp:spPr>
        <a:xfrm>
          <a:off x="2993" y="2517"/>
          <a:ext cx="3597404" cy="124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Лица, к которым в соответствии с п.5 ст. 60 </a:t>
          </a:r>
          <a:r>
            <a:rPr lang="ru-RU" sz="1200" b="1" kern="1200" dirty="0" err="1" smtClean="0"/>
            <a:t>ГрК</a:t>
          </a:r>
          <a:r>
            <a:rPr lang="ru-RU" sz="1200" b="1" kern="1200" dirty="0" smtClean="0"/>
            <a:t> РФ, может быть предъявлено регрессное требование</a:t>
          </a:r>
          <a:endParaRPr lang="ru-RU" sz="1200" b="1" kern="1200" dirty="0"/>
        </a:p>
      </dsp:txBody>
      <dsp:txXfrm>
        <a:off x="529821" y="184946"/>
        <a:ext cx="2543748" cy="880845"/>
      </dsp:txXfrm>
    </dsp:sp>
    <dsp:sp modelId="{85CBB6E7-F5FA-4324-8FC9-D92B76B944EC}">
      <dsp:nvSpPr>
        <dsp:cNvPr id="0" name=""/>
        <dsp:cNvSpPr/>
      </dsp:nvSpPr>
      <dsp:spPr>
        <a:xfrm rot="5400000">
          <a:off x="1618024" y="3311407"/>
          <a:ext cx="367342" cy="423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73126" y="3341014"/>
        <a:ext cx="257139" cy="254123"/>
      </dsp:txXfrm>
    </dsp:sp>
    <dsp:sp modelId="{A0AE5F21-762F-4187-95D5-CFD4968D86BE}">
      <dsp:nvSpPr>
        <dsp:cNvPr id="0" name=""/>
        <dsp:cNvSpPr/>
      </dsp:nvSpPr>
      <dsp:spPr>
        <a:xfrm>
          <a:off x="2993" y="3880122"/>
          <a:ext cx="3597404" cy="1245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Потерпевшие третьи лица</a:t>
          </a:r>
          <a:endParaRPr lang="ru-RU" sz="1200" b="1" kern="1200" dirty="0"/>
        </a:p>
      </dsp:txBody>
      <dsp:txXfrm>
        <a:off x="529821" y="4062551"/>
        <a:ext cx="2543748" cy="880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FFEB-F3B0-456E-8559-D87A5DF6F973}">
      <dsp:nvSpPr>
        <dsp:cNvPr id="0" name=""/>
        <dsp:cNvSpPr/>
      </dsp:nvSpPr>
      <dsp:spPr>
        <a:xfrm>
          <a:off x="1714853" y="795750"/>
          <a:ext cx="765806" cy="36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5"/>
              </a:lnTo>
              <a:lnTo>
                <a:pt x="765806" y="248365"/>
              </a:lnTo>
              <a:lnTo>
                <a:pt x="765806" y="3644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649D-5D77-4DD4-859F-CD43742031AD}">
      <dsp:nvSpPr>
        <dsp:cNvPr id="0" name=""/>
        <dsp:cNvSpPr/>
      </dsp:nvSpPr>
      <dsp:spPr>
        <a:xfrm>
          <a:off x="949046" y="795750"/>
          <a:ext cx="765806" cy="364454"/>
        </a:xfrm>
        <a:custGeom>
          <a:avLst/>
          <a:gdLst/>
          <a:ahLst/>
          <a:cxnLst/>
          <a:rect l="0" t="0" r="0" b="0"/>
          <a:pathLst>
            <a:path>
              <a:moveTo>
                <a:pt x="765806" y="0"/>
              </a:moveTo>
              <a:lnTo>
                <a:pt x="765806" y="248365"/>
              </a:lnTo>
              <a:lnTo>
                <a:pt x="0" y="248365"/>
              </a:lnTo>
              <a:lnTo>
                <a:pt x="0" y="3644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E940-DFAD-4F40-8791-64D2F5107CB1}">
      <dsp:nvSpPr>
        <dsp:cNvPr id="0" name=""/>
        <dsp:cNvSpPr/>
      </dsp:nvSpPr>
      <dsp:spPr>
        <a:xfrm>
          <a:off x="1088283" y="7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EE05-807F-45C7-948F-F079B64D55AB}">
      <dsp:nvSpPr>
        <dsp:cNvPr id="0" name=""/>
        <dsp:cNvSpPr/>
      </dsp:nvSpPr>
      <dsp:spPr>
        <a:xfrm>
          <a:off x="1227521" y="132283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Пострадавшие на строительных площадках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(100% в 2012г.)</a:t>
          </a:r>
          <a:endParaRPr lang="ru-RU" sz="1000" b="1" kern="1200" dirty="0">
            <a:solidFill>
              <a:schemeClr val="accent1"/>
            </a:solidFill>
          </a:endParaRPr>
        </a:p>
      </dsp:txBody>
      <dsp:txXfrm>
        <a:off x="1250827" y="155589"/>
        <a:ext cx="1206526" cy="749130"/>
      </dsp:txXfrm>
    </dsp:sp>
    <dsp:sp modelId="{7707794A-B87D-4BDD-BC46-7E0676291A46}">
      <dsp:nvSpPr>
        <dsp:cNvPr id="0" name=""/>
        <dsp:cNvSpPr/>
      </dsp:nvSpPr>
      <dsp:spPr>
        <a:xfrm>
          <a:off x="322477" y="1160205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2385-DDDA-4299-A319-7C47D5754D59}">
      <dsp:nvSpPr>
        <dsp:cNvPr id="0" name=""/>
        <dsp:cNvSpPr/>
      </dsp:nvSpPr>
      <dsp:spPr>
        <a:xfrm>
          <a:off x="461714" y="1292481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Третьи лица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(8%)</a:t>
          </a:r>
          <a:endParaRPr lang="ru-RU" sz="1000" b="1" kern="1200" dirty="0">
            <a:solidFill>
              <a:schemeClr val="accent1"/>
            </a:solidFill>
          </a:endParaRPr>
        </a:p>
      </dsp:txBody>
      <dsp:txXfrm>
        <a:off x="485020" y="1315787"/>
        <a:ext cx="1206526" cy="749130"/>
      </dsp:txXfrm>
    </dsp:sp>
    <dsp:sp modelId="{C7850452-01D1-4201-9A32-3C5C0416C8E2}">
      <dsp:nvSpPr>
        <dsp:cNvPr id="0" name=""/>
        <dsp:cNvSpPr/>
      </dsp:nvSpPr>
      <dsp:spPr>
        <a:xfrm>
          <a:off x="1854090" y="1160205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C0A-7B47-41BF-918A-25DEAD376822}">
      <dsp:nvSpPr>
        <dsp:cNvPr id="0" name=""/>
        <dsp:cNvSpPr/>
      </dsp:nvSpPr>
      <dsp:spPr>
        <a:xfrm>
          <a:off x="1993328" y="1292481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Строители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(92%)</a:t>
          </a:r>
          <a:endParaRPr lang="ru-RU" sz="1000" b="1" kern="1200" dirty="0">
            <a:solidFill>
              <a:schemeClr val="accent1"/>
            </a:solidFill>
          </a:endParaRPr>
        </a:p>
      </dsp:txBody>
      <dsp:txXfrm>
        <a:off x="2016634" y="1315787"/>
        <a:ext cx="1206526" cy="749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FFEB-F3B0-456E-8559-D87A5DF6F973}">
      <dsp:nvSpPr>
        <dsp:cNvPr id="0" name=""/>
        <dsp:cNvSpPr/>
      </dsp:nvSpPr>
      <dsp:spPr>
        <a:xfrm>
          <a:off x="1714853" y="795750"/>
          <a:ext cx="765806" cy="36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65"/>
              </a:lnTo>
              <a:lnTo>
                <a:pt x="765806" y="248365"/>
              </a:lnTo>
              <a:lnTo>
                <a:pt x="765806" y="3644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649D-5D77-4DD4-859F-CD43742031AD}">
      <dsp:nvSpPr>
        <dsp:cNvPr id="0" name=""/>
        <dsp:cNvSpPr/>
      </dsp:nvSpPr>
      <dsp:spPr>
        <a:xfrm>
          <a:off x="949046" y="795750"/>
          <a:ext cx="765806" cy="364454"/>
        </a:xfrm>
        <a:custGeom>
          <a:avLst/>
          <a:gdLst/>
          <a:ahLst/>
          <a:cxnLst/>
          <a:rect l="0" t="0" r="0" b="0"/>
          <a:pathLst>
            <a:path>
              <a:moveTo>
                <a:pt x="765806" y="0"/>
              </a:moveTo>
              <a:lnTo>
                <a:pt x="765806" y="248365"/>
              </a:lnTo>
              <a:lnTo>
                <a:pt x="0" y="248365"/>
              </a:lnTo>
              <a:lnTo>
                <a:pt x="0" y="3644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E940-DFAD-4F40-8791-64D2F5107CB1}">
      <dsp:nvSpPr>
        <dsp:cNvPr id="0" name=""/>
        <dsp:cNvSpPr/>
      </dsp:nvSpPr>
      <dsp:spPr>
        <a:xfrm>
          <a:off x="1088283" y="7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EE05-807F-45C7-948F-F079B64D55AB}">
      <dsp:nvSpPr>
        <dsp:cNvPr id="0" name=""/>
        <dsp:cNvSpPr/>
      </dsp:nvSpPr>
      <dsp:spPr>
        <a:xfrm>
          <a:off x="1227521" y="132283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Пострадавшие строители на строительных площадках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(100% в 2012г.)</a:t>
          </a:r>
          <a:endParaRPr lang="ru-RU" sz="1000" b="1" kern="1200" dirty="0">
            <a:solidFill>
              <a:schemeClr val="accent1"/>
            </a:solidFill>
          </a:endParaRPr>
        </a:p>
      </dsp:txBody>
      <dsp:txXfrm>
        <a:off x="1250827" y="155589"/>
        <a:ext cx="1206526" cy="749130"/>
      </dsp:txXfrm>
    </dsp:sp>
    <dsp:sp modelId="{7707794A-B87D-4BDD-BC46-7E0676291A46}">
      <dsp:nvSpPr>
        <dsp:cNvPr id="0" name=""/>
        <dsp:cNvSpPr/>
      </dsp:nvSpPr>
      <dsp:spPr>
        <a:xfrm>
          <a:off x="322477" y="1160205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2385-DDDA-4299-A319-7C47D5754D59}">
      <dsp:nvSpPr>
        <dsp:cNvPr id="0" name=""/>
        <dsp:cNvSpPr/>
      </dsp:nvSpPr>
      <dsp:spPr>
        <a:xfrm>
          <a:off x="461714" y="1292481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/>
              </a:solidFill>
            </a:rPr>
            <a:t>Погибшие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/>
              </a:solidFill>
            </a:rPr>
            <a:t>(55 %)</a:t>
          </a:r>
          <a:endParaRPr lang="ru-RU" sz="1100" b="1" kern="1200" dirty="0">
            <a:solidFill>
              <a:schemeClr val="accent1"/>
            </a:solidFill>
          </a:endParaRPr>
        </a:p>
      </dsp:txBody>
      <dsp:txXfrm>
        <a:off x="485020" y="1315787"/>
        <a:ext cx="1206526" cy="749130"/>
      </dsp:txXfrm>
    </dsp:sp>
    <dsp:sp modelId="{C7850452-01D1-4201-9A32-3C5C0416C8E2}">
      <dsp:nvSpPr>
        <dsp:cNvPr id="0" name=""/>
        <dsp:cNvSpPr/>
      </dsp:nvSpPr>
      <dsp:spPr>
        <a:xfrm>
          <a:off x="1854090" y="1160205"/>
          <a:ext cx="1253138" cy="79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C0A-7B47-41BF-918A-25DEAD376822}">
      <dsp:nvSpPr>
        <dsp:cNvPr id="0" name=""/>
        <dsp:cNvSpPr/>
      </dsp:nvSpPr>
      <dsp:spPr>
        <a:xfrm>
          <a:off x="1993328" y="1292481"/>
          <a:ext cx="1253138" cy="79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/>
              </a:solidFill>
            </a:rPr>
            <a:t>Пострадавшие (45%)</a:t>
          </a:r>
        </a:p>
      </dsp:txBody>
      <dsp:txXfrm>
        <a:off x="2016634" y="1315787"/>
        <a:ext cx="1206526" cy="749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FFEB-F3B0-456E-8559-D87A5DF6F973}">
      <dsp:nvSpPr>
        <dsp:cNvPr id="0" name=""/>
        <dsp:cNvSpPr/>
      </dsp:nvSpPr>
      <dsp:spPr>
        <a:xfrm>
          <a:off x="1815529" y="812965"/>
          <a:ext cx="944769" cy="29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99"/>
              </a:lnTo>
              <a:lnTo>
                <a:pt x="944769" y="202199"/>
              </a:lnTo>
              <a:lnTo>
                <a:pt x="944769" y="2967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649D-5D77-4DD4-859F-CD43742031AD}">
      <dsp:nvSpPr>
        <dsp:cNvPr id="0" name=""/>
        <dsp:cNvSpPr/>
      </dsp:nvSpPr>
      <dsp:spPr>
        <a:xfrm>
          <a:off x="812930" y="812965"/>
          <a:ext cx="1002599" cy="252670"/>
        </a:xfrm>
        <a:custGeom>
          <a:avLst/>
          <a:gdLst/>
          <a:ahLst/>
          <a:cxnLst/>
          <a:rect l="0" t="0" r="0" b="0"/>
          <a:pathLst>
            <a:path>
              <a:moveTo>
                <a:pt x="1002599" y="0"/>
              </a:moveTo>
              <a:lnTo>
                <a:pt x="1002599" y="158159"/>
              </a:lnTo>
              <a:lnTo>
                <a:pt x="0" y="158159"/>
              </a:lnTo>
              <a:lnTo>
                <a:pt x="0" y="25267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E940-DFAD-4F40-8791-64D2F5107CB1}">
      <dsp:nvSpPr>
        <dsp:cNvPr id="0" name=""/>
        <dsp:cNvSpPr/>
      </dsp:nvSpPr>
      <dsp:spPr>
        <a:xfrm>
          <a:off x="1027506" y="109497"/>
          <a:ext cx="1576046" cy="70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EE05-807F-45C7-948F-F079B64D55AB}">
      <dsp:nvSpPr>
        <dsp:cNvPr id="0" name=""/>
        <dsp:cNvSpPr/>
      </dsp:nvSpPr>
      <dsp:spPr>
        <a:xfrm>
          <a:off x="1140862" y="217186"/>
          <a:ext cx="1576046" cy="703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Пострадавшие третьи лица в 2012г.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40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accent1"/>
            </a:solidFill>
          </a:endParaRPr>
        </a:p>
      </dsp:txBody>
      <dsp:txXfrm>
        <a:off x="1161466" y="237790"/>
        <a:ext cx="1534838" cy="662259"/>
      </dsp:txXfrm>
    </dsp:sp>
    <dsp:sp modelId="{7707794A-B87D-4BDD-BC46-7E0676291A46}">
      <dsp:nvSpPr>
        <dsp:cNvPr id="0" name=""/>
        <dsp:cNvSpPr/>
      </dsp:nvSpPr>
      <dsp:spPr>
        <a:xfrm>
          <a:off x="-18482" y="1065635"/>
          <a:ext cx="1662825" cy="126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2385-DDDA-4299-A319-7C47D5754D59}">
      <dsp:nvSpPr>
        <dsp:cNvPr id="0" name=""/>
        <dsp:cNvSpPr/>
      </dsp:nvSpPr>
      <dsp:spPr>
        <a:xfrm>
          <a:off x="94874" y="1173324"/>
          <a:ext cx="1662825" cy="126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Погибших </a:t>
          </a:r>
          <a:r>
            <a:rPr lang="ru-RU" sz="1000" b="1" i="1" kern="1200" dirty="0" smtClean="0">
              <a:solidFill>
                <a:schemeClr val="accent1"/>
              </a:solidFill>
            </a:rPr>
            <a:t>12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36 млн. руб.</a:t>
          </a:r>
          <a:endParaRPr lang="ru-RU" sz="1400" b="1" u="sng" kern="1200" dirty="0">
            <a:solidFill>
              <a:schemeClr val="accent1"/>
            </a:solidFill>
          </a:endParaRPr>
        </a:p>
      </dsp:txBody>
      <dsp:txXfrm>
        <a:off x="131971" y="1210421"/>
        <a:ext cx="1588631" cy="1192394"/>
      </dsp:txXfrm>
    </dsp:sp>
    <dsp:sp modelId="{C7850452-01D1-4201-9A32-3C5C0416C8E2}">
      <dsp:nvSpPr>
        <dsp:cNvPr id="0" name=""/>
        <dsp:cNvSpPr/>
      </dsp:nvSpPr>
      <dsp:spPr>
        <a:xfrm>
          <a:off x="1892163" y="1109675"/>
          <a:ext cx="1736270" cy="126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C0A-7B47-41BF-918A-25DEAD376822}">
      <dsp:nvSpPr>
        <dsp:cNvPr id="0" name=""/>
        <dsp:cNvSpPr/>
      </dsp:nvSpPr>
      <dsp:spPr>
        <a:xfrm>
          <a:off x="2005520" y="1217363"/>
          <a:ext cx="1736270" cy="126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Пострадавших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accent1"/>
              </a:solidFill>
            </a:rPr>
            <a:t> 28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от 28 млн. руб. до 56 млн.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kern="1200" dirty="0" smtClean="0">
            <a:solidFill>
              <a:schemeClr val="accent1"/>
            </a:solidFill>
          </a:endParaRPr>
        </a:p>
      </dsp:txBody>
      <dsp:txXfrm>
        <a:off x="2042617" y="1254460"/>
        <a:ext cx="1662076" cy="1192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FFEB-F3B0-456E-8559-D87A5DF6F973}">
      <dsp:nvSpPr>
        <dsp:cNvPr id="0" name=""/>
        <dsp:cNvSpPr/>
      </dsp:nvSpPr>
      <dsp:spPr>
        <a:xfrm>
          <a:off x="1825868" y="842100"/>
          <a:ext cx="950148" cy="29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50"/>
              </a:lnTo>
              <a:lnTo>
                <a:pt x="950148" y="203350"/>
              </a:lnTo>
              <a:lnTo>
                <a:pt x="950148" y="29839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649D-5D77-4DD4-859F-CD43742031AD}">
      <dsp:nvSpPr>
        <dsp:cNvPr id="0" name=""/>
        <dsp:cNvSpPr/>
      </dsp:nvSpPr>
      <dsp:spPr>
        <a:xfrm>
          <a:off x="817559" y="842100"/>
          <a:ext cx="1008308" cy="254109"/>
        </a:xfrm>
        <a:custGeom>
          <a:avLst/>
          <a:gdLst/>
          <a:ahLst/>
          <a:cxnLst/>
          <a:rect l="0" t="0" r="0" b="0"/>
          <a:pathLst>
            <a:path>
              <a:moveTo>
                <a:pt x="1008308" y="0"/>
              </a:moveTo>
              <a:lnTo>
                <a:pt x="1008308" y="159060"/>
              </a:lnTo>
              <a:lnTo>
                <a:pt x="0" y="159060"/>
              </a:lnTo>
              <a:lnTo>
                <a:pt x="0" y="25410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E940-DFAD-4F40-8791-64D2F5107CB1}">
      <dsp:nvSpPr>
        <dsp:cNvPr id="0" name=""/>
        <dsp:cNvSpPr/>
      </dsp:nvSpPr>
      <dsp:spPr>
        <a:xfrm>
          <a:off x="992778" y="179731"/>
          <a:ext cx="1666178" cy="662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EE05-807F-45C7-948F-F079B64D55AB}">
      <dsp:nvSpPr>
        <dsp:cNvPr id="0" name=""/>
        <dsp:cNvSpPr/>
      </dsp:nvSpPr>
      <dsp:spPr>
        <a:xfrm>
          <a:off x="1106780" y="288033"/>
          <a:ext cx="1666178" cy="662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Пострадавшие строители в 2012г.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469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accent1"/>
            </a:solidFill>
          </a:endParaRPr>
        </a:p>
      </dsp:txBody>
      <dsp:txXfrm>
        <a:off x="1126180" y="307433"/>
        <a:ext cx="1627378" cy="623568"/>
      </dsp:txXfrm>
    </dsp:sp>
    <dsp:sp modelId="{7707794A-B87D-4BDD-BC46-7E0676291A46}">
      <dsp:nvSpPr>
        <dsp:cNvPr id="0" name=""/>
        <dsp:cNvSpPr/>
      </dsp:nvSpPr>
      <dsp:spPr>
        <a:xfrm>
          <a:off x="-18587" y="1096209"/>
          <a:ext cx="1672294" cy="123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2385-DDDA-4299-A319-7C47D5754D59}">
      <dsp:nvSpPr>
        <dsp:cNvPr id="0" name=""/>
        <dsp:cNvSpPr/>
      </dsp:nvSpPr>
      <dsp:spPr>
        <a:xfrm>
          <a:off x="95414" y="1204511"/>
          <a:ext cx="1672294" cy="1236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Погибших </a:t>
          </a:r>
          <a:r>
            <a:rPr lang="ru-RU" sz="1000" b="1" i="1" kern="1200" dirty="0" smtClean="0">
              <a:solidFill>
                <a:schemeClr val="accent1"/>
              </a:solidFill>
            </a:rPr>
            <a:t>251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753 млн. руб.</a:t>
          </a:r>
          <a:endParaRPr lang="ru-RU" sz="1400" b="1" u="sng" kern="1200" dirty="0">
            <a:solidFill>
              <a:schemeClr val="accent1"/>
            </a:solidFill>
          </a:endParaRPr>
        </a:p>
      </dsp:txBody>
      <dsp:txXfrm>
        <a:off x="131642" y="1240739"/>
        <a:ext cx="1599838" cy="1164468"/>
      </dsp:txXfrm>
    </dsp:sp>
    <dsp:sp modelId="{C7850452-01D1-4201-9A32-3C5C0416C8E2}">
      <dsp:nvSpPr>
        <dsp:cNvPr id="0" name=""/>
        <dsp:cNvSpPr/>
      </dsp:nvSpPr>
      <dsp:spPr>
        <a:xfrm>
          <a:off x="1902938" y="1140499"/>
          <a:ext cx="1746156" cy="121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C0A-7B47-41BF-918A-25DEAD376822}">
      <dsp:nvSpPr>
        <dsp:cNvPr id="0" name=""/>
        <dsp:cNvSpPr/>
      </dsp:nvSpPr>
      <dsp:spPr>
        <a:xfrm>
          <a:off x="2016940" y="1248801"/>
          <a:ext cx="1746156" cy="121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accent1"/>
              </a:solidFill>
            </a:rPr>
            <a:t>218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от 218 млн. руб. до 436 млн.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kern="1200" dirty="0" smtClean="0">
            <a:solidFill>
              <a:schemeClr val="accent1"/>
            </a:solidFill>
          </a:endParaRPr>
        </a:p>
      </dsp:txBody>
      <dsp:txXfrm>
        <a:off x="2052445" y="1284306"/>
        <a:ext cx="1675146" cy="11412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FFEB-F3B0-456E-8559-D87A5DF6F973}">
      <dsp:nvSpPr>
        <dsp:cNvPr id="0" name=""/>
        <dsp:cNvSpPr/>
      </dsp:nvSpPr>
      <dsp:spPr>
        <a:xfrm>
          <a:off x="1825868" y="842100"/>
          <a:ext cx="950148" cy="29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50"/>
              </a:lnTo>
              <a:lnTo>
                <a:pt x="950148" y="203350"/>
              </a:lnTo>
              <a:lnTo>
                <a:pt x="950148" y="29839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6649D-5D77-4DD4-859F-CD43742031AD}">
      <dsp:nvSpPr>
        <dsp:cNvPr id="0" name=""/>
        <dsp:cNvSpPr/>
      </dsp:nvSpPr>
      <dsp:spPr>
        <a:xfrm>
          <a:off x="817559" y="842100"/>
          <a:ext cx="1008308" cy="254109"/>
        </a:xfrm>
        <a:custGeom>
          <a:avLst/>
          <a:gdLst/>
          <a:ahLst/>
          <a:cxnLst/>
          <a:rect l="0" t="0" r="0" b="0"/>
          <a:pathLst>
            <a:path>
              <a:moveTo>
                <a:pt x="1008308" y="0"/>
              </a:moveTo>
              <a:lnTo>
                <a:pt x="1008308" y="159060"/>
              </a:lnTo>
              <a:lnTo>
                <a:pt x="0" y="159060"/>
              </a:lnTo>
              <a:lnTo>
                <a:pt x="0" y="25410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E940-DFAD-4F40-8791-64D2F5107CB1}">
      <dsp:nvSpPr>
        <dsp:cNvPr id="0" name=""/>
        <dsp:cNvSpPr/>
      </dsp:nvSpPr>
      <dsp:spPr>
        <a:xfrm>
          <a:off x="922255" y="179731"/>
          <a:ext cx="1807225" cy="662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8EE05-807F-45C7-948F-F079B64D55AB}">
      <dsp:nvSpPr>
        <dsp:cNvPr id="0" name=""/>
        <dsp:cNvSpPr/>
      </dsp:nvSpPr>
      <dsp:spPr>
        <a:xfrm>
          <a:off x="1036257" y="288033"/>
          <a:ext cx="1807225" cy="662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Пострадавшие строители за 2 мес. 2013г.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111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accent1"/>
            </a:solidFill>
          </a:endParaRPr>
        </a:p>
      </dsp:txBody>
      <dsp:txXfrm>
        <a:off x="1055657" y="307433"/>
        <a:ext cx="1768425" cy="623568"/>
      </dsp:txXfrm>
    </dsp:sp>
    <dsp:sp modelId="{7707794A-B87D-4BDD-BC46-7E0676291A46}">
      <dsp:nvSpPr>
        <dsp:cNvPr id="0" name=""/>
        <dsp:cNvSpPr/>
      </dsp:nvSpPr>
      <dsp:spPr>
        <a:xfrm>
          <a:off x="-18587" y="1096209"/>
          <a:ext cx="1672294" cy="123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32385-DDDA-4299-A319-7C47D5754D59}">
      <dsp:nvSpPr>
        <dsp:cNvPr id="0" name=""/>
        <dsp:cNvSpPr/>
      </dsp:nvSpPr>
      <dsp:spPr>
        <a:xfrm>
          <a:off x="95414" y="1204511"/>
          <a:ext cx="1672294" cy="1236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Погибших </a:t>
          </a:r>
          <a:r>
            <a:rPr lang="ru-RU" sz="1000" b="1" kern="1200" dirty="0" smtClean="0">
              <a:solidFill>
                <a:schemeClr val="accent1"/>
              </a:solidFill>
            </a:rPr>
            <a:t>63</a:t>
          </a:r>
          <a:r>
            <a:rPr lang="ru-RU" sz="1000" b="1" i="1" kern="1200" dirty="0" smtClean="0">
              <a:solidFill>
                <a:schemeClr val="accent1"/>
              </a:solidFill>
            </a:rPr>
            <a:t>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189 млн. руб</a:t>
          </a:r>
          <a:r>
            <a:rPr lang="ru-RU" sz="1400" b="1" kern="1200" dirty="0" smtClean="0">
              <a:solidFill>
                <a:schemeClr val="accent1"/>
              </a:solidFill>
            </a:rPr>
            <a:t>.</a:t>
          </a:r>
          <a:endParaRPr lang="ru-RU" sz="1400" b="1" kern="1200" dirty="0">
            <a:solidFill>
              <a:schemeClr val="accent1"/>
            </a:solidFill>
          </a:endParaRPr>
        </a:p>
      </dsp:txBody>
      <dsp:txXfrm>
        <a:off x="131642" y="1240739"/>
        <a:ext cx="1599838" cy="1164468"/>
      </dsp:txXfrm>
    </dsp:sp>
    <dsp:sp modelId="{C7850452-01D1-4201-9A32-3C5C0416C8E2}">
      <dsp:nvSpPr>
        <dsp:cNvPr id="0" name=""/>
        <dsp:cNvSpPr/>
      </dsp:nvSpPr>
      <dsp:spPr>
        <a:xfrm>
          <a:off x="1902938" y="1140499"/>
          <a:ext cx="1746156" cy="1212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C0A-7B47-41BF-918A-25DEAD376822}">
      <dsp:nvSpPr>
        <dsp:cNvPr id="0" name=""/>
        <dsp:cNvSpPr/>
      </dsp:nvSpPr>
      <dsp:spPr>
        <a:xfrm>
          <a:off x="2016940" y="1248801"/>
          <a:ext cx="1746156" cy="121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accent1"/>
              </a:solidFill>
            </a:rPr>
            <a:t>Пострадавших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accent1"/>
              </a:solidFill>
            </a:rPr>
            <a:t>48 человек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1"/>
              </a:solidFill>
            </a:rPr>
            <a:t>от 48 млн. руб. до 96 млн. руб.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accent1"/>
              </a:solidFill>
            </a:rPr>
            <a:t>(в зависимости от тяжести причиненного вреда)</a:t>
          </a:r>
          <a:endParaRPr lang="ru-RU" sz="800" b="1" kern="1200" dirty="0" smtClean="0">
            <a:solidFill>
              <a:schemeClr val="accent1"/>
            </a:solidFill>
          </a:endParaRPr>
        </a:p>
      </dsp:txBody>
      <dsp:txXfrm>
        <a:off x="2052445" y="1284306"/>
        <a:ext cx="1675146" cy="1141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03E-0E88-4E47-A205-56D2E1398C9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BFFB-1F54-413B-9489-17A4F41E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4BFFB-1F54-413B-9489-17A4F41E5EE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4BFFB-1F54-413B-9489-17A4F41E5E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9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784C-DB81-42AB-9AEE-2D7C3A671EB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2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F4066D-E18E-46CA-ADDB-DC7D9F287FCD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83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3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694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0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205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39F948-767F-407F-A020-A5EC9CBC2988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Wednesday, April 24, 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9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F1D4-6A75-4EDA-9843-BAB479B1C6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EA80-CE5B-423E-B9E1-9DDFBD863B21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52659" y="152724"/>
            <a:ext cx="7576615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 </a:t>
            </a:r>
            <a:fld id="{087E2FC8-35F1-4B5A-BEF4-65ED82153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50312A-24E8-463D-B1CD-E1A47063A7C0}" type="datetimeFigureOut">
              <a:rPr lang="ru-RU" smtClean="0">
                <a:solidFill>
                  <a:srgbClr val="ECE9C6"/>
                </a:solidFill>
              </a:rPr>
              <a:pPr/>
              <a:t>24.04.2013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EFAB84-320B-4CAC-B33C-E65D13351D94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683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microsoft.com/office/2007/relationships/hdphoto" Target="../media/hdphoto1.wdp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chart" Target="../charts/chart2.xml"/><Relationship Id="rId2" Type="http://schemas.openxmlformats.org/officeDocument/2006/relationships/image" Target="../media/image3.pn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microsoft.com/office/2007/relationships/diagramDrawing" Target="../diagrams/drawing5.xml"/><Relationship Id="rId5" Type="http://schemas.microsoft.com/office/2007/relationships/hdphoto" Target="../media/hdphoto4.wdp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5.gif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gif"/><Relationship Id="rId9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5.gif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gi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microsoft.com/office/2007/relationships/hdphoto" Target="../media/hdphoto1.wdp"/><Relationship Id="rId7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microsoft.com/office/2007/relationships/diagramDrawing" Target="../diagrams/drawing3.xml"/><Relationship Id="rId5" Type="http://schemas.microsoft.com/office/2007/relationships/hdphoto" Target="../media/hdphoto2.wdp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gif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14908" y="4437112"/>
            <a:ext cx="8458200" cy="1499252"/>
          </a:xfrm>
        </p:spPr>
        <p:txBody>
          <a:bodyPr>
            <a:noAutofit/>
          </a:bodyPr>
          <a:lstStyle/>
          <a:p>
            <a:r>
              <a:rPr lang="ru-RU" sz="2400" noProof="0" dirty="0" smtClean="0">
                <a:solidFill>
                  <a:srgbClr val="990033"/>
                </a:solidFill>
              </a:rPr>
              <a:t>Ответственность собственников, концессионеров, застройщиков и технических заказчиков за причинение вреда с 1 июля 2013г.</a:t>
            </a:r>
            <a:br>
              <a:rPr lang="ru-RU" sz="2400" noProof="0" dirty="0" smtClean="0">
                <a:solidFill>
                  <a:srgbClr val="990033"/>
                </a:solidFill>
              </a:rPr>
            </a:br>
            <a:endParaRPr lang="ru-RU" sz="2400" noProof="0" dirty="0">
              <a:solidFill>
                <a:srgbClr val="990033"/>
              </a:solidFill>
            </a:endParaRPr>
          </a:p>
        </p:txBody>
      </p:sp>
      <p:pic>
        <p:nvPicPr>
          <p:cNvPr id="5126" name="Picture 6" descr="http://czcenter.ru/uploads/posts/2012-11/1354022951_614-london-img_b_jpg_1339868157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417"/>
            <a:ext cx="4752528" cy="3024337"/>
          </a:xfrm>
          <a:prstGeom prst="rect">
            <a:avLst/>
          </a:prstGeom>
          <a:noFill/>
          <a:effectLst>
            <a:reflection blurRad="635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>
          <a:xfrm>
            <a:off x="567308" y="2614128"/>
            <a:ext cx="8458200" cy="149925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990033"/>
                </a:solidFill>
              </a:rPr>
              <a:t>БРИТАНСКИЙ СТРАХОВОЙ ДОМ</a:t>
            </a:r>
            <a:br>
              <a:rPr lang="ru-RU" sz="3200" dirty="0" smtClean="0">
                <a:solidFill>
                  <a:srgbClr val="990033"/>
                </a:solidFill>
              </a:rPr>
            </a:br>
            <a:endParaRPr lang="ru-RU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storage\Docs\Поколодняя А.А\реклама\400_F_8421281_adsPijlDUJXnFATfjrUlRRHFMBv2cMC3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69" y="3645024"/>
            <a:ext cx="4326649" cy="2888038"/>
          </a:xfrm>
          <a:prstGeom prst="rect">
            <a:avLst/>
          </a:prstGeom>
          <a:noFill/>
          <a:effectLst>
            <a:reflection stA="98000" endPos="650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743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0691" y="287743"/>
            <a:ext cx="5754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rgbClr val="920000"/>
                </a:solidFill>
              </a:rPr>
              <a:t>Статистика происшествий на строительных площадках</a:t>
            </a:r>
            <a:endParaRPr lang="ru-RU" sz="1600" b="1" spc="100" dirty="0">
              <a:solidFill>
                <a:srgbClr val="92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10562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200" u="sng" dirty="0">
                <a:solidFill>
                  <a:schemeClr val="accent5"/>
                </a:solidFill>
              </a:rPr>
              <a:t>По </a:t>
            </a:r>
            <a:r>
              <a:rPr lang="ru-RU" sz="1200" u="sng" dirty="0" smtClean="0">
                <a:solidFill>
                  <a:schemeClr val="accent5"/>
                </a:solidFill>
              </a:rPr>
              <a:t>статистике </a:t>
            </a:r>
            <a:r>
              <a:rPr lang="ru-RU" sz="1200" u="sng" dirty="0" err="1">
                <a:solidFill>
                  <a:schemeClr val="accent5"/>
                </a:solidFill>
              </a:rPr>
              <a:t>НОСТРОЙ</a:t>
            </a:r>
            <a:r>
              <a:rPr lang="ru-RU" sz="1200" u="sng" dirty="0">
                <a:solidFill>
                  <a:schemeClr val="accent5"/>
                </a:solidFill>
              </a:rPr>
              <a:t> в 2012г. </a:t>
            </a:r>
            <a:r>
              <a:rPr lang="ru-RU" sz="1200" u="sng" dirty="0" smtClean="0">
                <a:solidFill>
                  <a:schemeClr val="accent5"/>
                </a:solidFill>
              </a:rPr>
              <a:t>произошло </a:t>
            </a:r>
            <a:r>
              <a:rPr lang="ru-RU" sz="1200" b="1" u="sng" dirty="0" smtClean="0">
                <a:solidFill>
                  <a:schemeClr val="accent5"/>
                </a:solidFill>
              </a:rPr>
              <a:t>380 происшествий, </a:t>
            </a:r>
            <a:r>
              <a:rPr lang="ru-RU" sz="1200" u="sng" dirty="0" smtClean="0">
                <a:solidFill>
                  <a:schemeClr val="accent5"/>
                </a:solidFill>
              </a:rPr>
              <a:t>в том числе:  </a:t>
            </a:r>
            <a:endParaRPr lang="ru-RU" sz="1200" u="sng" dirty="0">
              <a:solidFill>
                <a:schemeClr val="accent5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3937224"/>
              </p:ext>
            </p:extLst>
          </p:nvPr>
        </p:nvGraphicFramePr>
        <p:xfrm>
          <a:off x="555010" y="4365104"/>
          <a:ext cx="35689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2" y="3861048"/>
            <a:ext cx="3743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200" b="1" dirty="0" smtClean="0">
                <a:solidFill>
                  <a:schemeClr val="accent5"/>
                </a:solidFill>
              </a:rPr>
              <a:t>Категории пострадавших на строительных площадках</a:t>
            </a:r>
            <a:endParaRPr lang="ru-RU" sz="1200" b="1" dirty="0">
              <a:solidFill>
                <a:schemeClr val="accent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8521" y="3861048"/>
            <a:ext cx="3743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200" b="1" dirty="0" smtClean="0">
                <a:solidFill>
                  <a:schemeClr val="accent5"/>
                </a:solidFill>
              </a:rPr>
              <a:t>Распределение пострадавших строителей</a:t>
            </a:r>
            <a:endParaRPr lang="ru-RU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08184827"/>
              </p:ext>
            </p:extLst>
          </p:nvPr>
        </p:nvGraphicFramePr>
        <p:xfrm>
          <a:off x="5020781" y="4335746"/>
          <a:ext cx="35689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58158070"/>
              </p:ext>
            </p:extLst>
          </p:nvPr>
        </p:nvGraphicFramePr>
        <p:xfrm>
          <a:off x="492602" y="1373620"/>
          <a:ext cx="4389472" cy="246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6" name="Объект 1"/>
          <p:cNvSpPr txBox="1">
            <a:spLocks/>
          </p:cNvSpPr>
          <p:nvPr/>
        </p:nvSpPr>
        <p:spPr>
          <a:xfrm>
            <a:off x="4991903" y="1916832"/>
            <a:ext cx="3677935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D6862D"/>
              </a:buClr>
              <a:buNone/>
            </a:pPr>
            <a:r>
              <a:rPr lang="ru-RU" sz="1200" dirty="0">
                <a:solidFill>
                  <a:srgbClr val="873624"/>
                </a:solidFill>
              </a:rPr>
              <a:t>По статистике </a:t>
            </a:r>
            <a:r>
              <a:rPr lang="ru-RU" sz="1200" dirty="0" err="1">
                <a:solidFill>
                  <a:srgbClr val="873624"/>
                </a:solidFill>
              </a:rPr>
              <a:t>НОСТРОЙ</a:t>
            </a:r>
            <a:r>
              <a:rPr lang="ru-RU" sz="1200" dirty="0">
                <a:solidFill>
                  <a:srgbClr val="873624"/>
                </a:solidFill>
              </a:rPr>
              <a:t> происшествия на строительных площадках </a:t>
            </a:r>
            <a:r>
              <a:rPr lang="ru-RU" sz="1200" b="1" dirty="0">
                <a:solidFill>
                  <a:srgbClr val="873624"/>
                </a:solidFill>
              </a:rPr>
              <a:t>в 30% случаях приводят к гибели или травматизму людей</a:t>
            </a:r>
            <a:r>
              <a:rPr lang="ru-RU" sz="1200" dirty="0">
                <a:solidFill>
                  <a:srgbClr val="873624"/>
                </a:solidFill>
              </a:rPr>
              <a:t>. </a:t>
            </a:r>
            <a:r>
              <a:rPr lang="ru-RU" sz="1200" dirty="0" smtClean="0">
                <a:solidFill>
                  <a:srgbClr val="873624"/>
                </a:solidFill>
              </a:rPr>
              <a:t>При этом </a:t>
            </a:r>
            <a:r>
              <a:rPr lang="ru-RU" sz="1200" dirty="0" smtClean="0">
                <a:solidFill>
                  <a:schemeClr val="accent1"/>
                </a:solidFill>
              </a:rPr>
              <a:t>среднее число пострадавших  на 1 происшествие, приведшее к гибели или травматизму - </a:t>
            </a:r>
            <a:r>
              <a:rPr lang="ru-RU" sz="1200" b="1" u="sng" dirty="0" smtClean="0">
                <a:solidFill>
                  <a:schemeClr val="accent1"/>
                </a:solidFill>
              </a:rPr>
              <a:t>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211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4" y="190637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0691" y="222456"/>
            <a:ext cx="5754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chemeClr val="accent5"/>
                </a:solidFill>
              </a:rPr>
              <a:t>Статистика происшествий на строительных площадках в цифрах</a:t>
            </a:r>
            <a:endParaRPr lang="ru-RU" sz="1600" b="1" spc="1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487" y="962162"/>
            <a:ext cx="8523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D6862D"/>
              </a:buClr>
            </a:pPr>
            <a:r>
              <a:rPr lang="ru-RU" sz="1100" dirty="0" smtClean="0">
                <a:solidFill>
                  <a:schemeClr val="accent5"/>
                </a:solidFill>
              </a:rPr>
              <a:t>Если бы в 2012г. помимо возмещения вреда, причиненного третьим лицам и строителям, было бы необходимо выплачивать компенсаций сверх возмещения вреда, то суммарные выплаты составили бы: </a:t>
            </a:r>
            <a:endParaRPr lang="ru-RU" sz="1100" dirty="0">
              <a:solidFill>
                <a:schemeClr val="accent5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49514600"/>
              </p:ext>
            </p:extLst>
          </p:nvPr>
        </p:nvGraphicFramePr>
        <p:xfrm>
          <a:off x="417487" y="1268760"/>
          <a:ext cx="3744416" cy="259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11628162"/>
              </p:ext>
            </p:extLst>
          </p:nvPr>
        </p:nvGraphicFramePr>
        <p:xfrm>
          <a:off x="4679361" y="1267598"/>
          <a:ext cx="3765738" cy="266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7487" y="3802251"/>
            <a:ext cx="8523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D6862D"/>
              </a:buClr>
            </a:pPr>
            <a:r>
              <a:rPr lang="ru-RU" sz="1100" dirty="0" smtClean="0">
                <a:solidFill>
                  <a:srgbClr val="873624"/>
                </a:solidFill>
              </a:rPr>
              <a:t>Кроме того, наметилась тенденция роста количества происшествий на строительных площадках, приведших к гибели или травматизму строителей. Только за  2 месяца 2013г.  пострадали 111 строителей: </a:t>
            </a:r>
            <a:endParaRPr lang="ru-RU" sz="1100" dirty="0">
              <a:solidFill>
                <a:srgbClr val="873624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93585046"/>
              </p:ext>
            </p:extLst>
          </p:nvPr>
        </p:nvGraphicFramePr>
        <p:xfrm>
          <a:off x="2483768" y="4017694"/>
          <a:ext cx="3765738" cy="266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574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2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8370" y="188640"/>
            <a:ext cx="7207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rgbClr val="920000"/>
                </a:solidFill>
              </a:rPr>
              <a:t>Страхование как один из способов защиты имущественных интересов собственников, концессионеров, застройщиков и технических заказчиков от непредвиденных финансовых затрат</a:t>
            </a:r>
            <a:endParaRPr lang="ru-RU" sz="1600" b="1" spc="100" dirty="0">
              <a:solidFill>
                <a:srgbClr val="920000"/>
              </a:solidFill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31634" y="1265858"/>
            <a:ext cx="8856983" cy="17310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r>
              <a:rPr lang="ru-RU" sz="1100" dirty="0" smtClean="0">
                <a:solidFill>
                  <a:srgbClr val="972109"/>
                </a:solidFill>
              </a:rPr>
              <a:t>Нововведения законодательства, а также статистика происшествий неизбежно приведут к тому, что собственники, концессионеры, застройщики и технические заказчики, задумаются </a:t>
            </a:r>
            <a:r>
              <a:rPr lang="ru-RU" sz="1100" b="1" dirty="0" smtClean="0">
                <a:solidFill>
                  <a:srgbClr val="972109"/>
                </a:solidFill>
              </a:rPr>
              <a:t>о необходимости заключения договора страхования гражданской ответственности. </a:t>
            </a:r>
            <a:r>
              <a:rPr lang="ru-RU" sz="1100" dirty="0" smtClean="0">
                <a:solidFill>
                  <a:srgbClr val="972109"/>
                </a:solidFill>
              </a:rPr>
              <a:t>Далеко не у каждой компании есть свободные денежные средства, которые могут потребоваться для возмещения причиненного вреда, а также для выплат компенсаций сверх возмещения вреда.</a:t>
            </a:r>
          </a:p>
          <a:p>
            <a:pPr marL="0" indent="0" algn="just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r>
              <a:rPr lang="ru-RU" sz="1100" b="1" dirty="0" smtClean="0">
                <a:solidFill>
                  <a:srgbClr val="972109"/>
                </a:solidFill>
              </a:rPr>
              <a:t>Обязанность по возмещению вреда, по выплате компенсаций сверх возмещения вреда, а также все проблемы, связанные с реализацией права регрессного требования, могут быть переложены на плечи страховой компании.</a:t>
            </a:r>
            <a:endParaRPr lang="ru-RU" sz="1100" b="1" dirty="0">
              <a:solidFill>
                <a:srgbClr val="972109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endParaRPr lang="ru-RU" sz="1100" b="1" dirty="0" smtClean="0">
              <a:solidFill>
                <a:srgbClr val="972109"/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r>
              <a:rPr lang="ru-RU" sz="1100" b="1" u="sng" dirty="0" smtClean="0">
                <a:solidFill>
                  <a:srgbClr val="972109"/>
                </a:solidFill>
              </a:rPr>
              <a:t>Условия страхования, защищающие имущественные интересы собственника, концессионера, застройщика или технического заказчика, должны быть следующие:</a:t>
            </a:r>
            <a:endParaRPr lang="ru-RU" sz="1100" b="1" u="sng" dirty="0">
              <a:solidFill>
                <a:srgbClr val="972109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4490568"/>
              </p:ext>
            </p:extLst>
          </p:nvPr>
        </p:nvGraphicFramePr>
        <p:xfrm>
          <a:off x="295104" y="3068960"/>
          <a:ext cx="8630883" cy="354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5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930131"/>
            <a:ext cx="8229600" cy="11849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4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90033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6" name="Picture 2" descr="http://bihouse.ru/images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743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torage\Docs\Поколодняя А.А\реклама\сайт\перо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79" y="1484784"/>
            <a:ext cx="3283565" cy="3456384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312790"/>
            <a:ext cx="7056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</a:pPr>
            <a:r>
              <a:rPr lang="ru-RU" sz="1600" b="1" spc="100" dirty="0" smtClean="0">
                <a:solidFill>
                  <a:srgbClr val="990033"/>
                </a:solidFill>
              </a:rPr>
              <a:t>Правовые основания для возложения обязанности по возмещению вреда на собственников, концессионеров, застройщиков и технических заказчиков </a:t>
            </a:r>
            <a:endParaRPr lang="ru-RU" sz="1600" b="1" spc="100" dirty="0">
              <a:solidFill>
                <a:srgbClr val="99003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16758"/>
              </p:ext>
            </p:extLst>
          </p:nvPr>
        </p:nvGraphicFramePr>
        <p:xfrm>
          <a:off x="3217105" y="1628800"/>
          <a:ext cx="640871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009193" y="2204864"/>
            <a:ext cx="4824536" cy="477056"/>
            <a:chOff x="-603332" y="1800200"/>
            <a:chExt cx="2674085" cy="4770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603332" y="1800200"/>
              <a:ext cx="2674085" cy="4770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603332" y="1814172"/>
              <a:ext cx="2660113" cy="44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</a:rPr>
                <a:t>Потерпевшие третьи лица</a:t>
              </a: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Стрелка вниз 18"/>
          <p:cNvSpPr/>
          <p:nvPr/>
        </p:nvSpPr>
        <p:spPr>
          <a:xfrm>
            <a:off x="7542040" y="2681920"/>
            <a:ext cx="720080" cy="9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92601" y="2119356"/>
            <a:ext cx="3677159" cy="15346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6862D"/>
              </a:buClr>
              <a:buFont typeface="Wingdings 2"/>
              <a:buNone/>
            </a:pPr>
            <a:r>
              <a:rPr lang="ru-RU" sz="1100" b="1" spc="100" dirty="0" smtClean="0">
                <a:solidFill>
                  <a:srgbClr val="972109"/>
                </a:solidFill>
              </a:rPr>
              <a:t>Ответственной </a:t>
            </a:r>
            <a:r>
              <a:rPr lang="ru-RU" sz="1100" b="1" spc="100" dirty="0">
                <a:solidFill>
                  <a:srgbClr val="972109"/>
                </a:solidFill>
              </a:rPr>
              <a:t>стороной за объект капитального строительства будет являться собственник здания, концессионер, застройщик или технический заказчик</a:t>
            </a:r>
            <a:r>
              <a:rPr lang="ru-RU" sz="1100" spc="100" dirty="0">
                <a:solidFill>
                  <a:srgbClr val="972109"/>
                </a:solidFill>
              </a:rPr>
              <a:t>. Именно к ним и будут с 1 июля 2013 года предъявлять иск потерпевшие в случае причинения вреда их жизни, здоровью или имуществу</a:t>
            </a:r>
            <a:r>
              <a:rPr lang="ru-RU" sz="1100" spc="100" dirty="0">
                <a:solidFill>
                  <a:srgbClr val="990033"/>
                </a:solidFill>
              </a:rPr>
              <a:t>. 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92601" y="3429000"/>
            <a:ext cx="3749964" cy="2713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6862D"/>
              </a:buClr>
              <a:buFont typeface="Wingdings 2"/>
              <a:buNone/>
            </a:pPr>
            <a:r>
              <a:rPr lang="ru-RU" sz="1100" b="1" spc="100" dirty="0" smtClean="0">
                <a:solidFill>
                  <a:srgbClr val="972109"/>
                </a:solidFill>
              </a:rPr>
              <a:t>Собственник </a:t>
            </a:r>
            <a:r>
              <a:rPr lang="ru-RU" sz="1100" b="1" spc="100" dirty="0">
                <a:solidFill>
                  <a:srgbClr val="972109"/>
                </a:solidFill>
              </a:rPr>
              <a:t>здания, концессионер, застройщик или технический заказчик</a:t>
            </a:r>
            <a:r>
              <a:rPr lang="ru-RU" sz="1100" spc="100" dirty="0">
                <a:solidFill>
                  <a:srgbClr val="972109"/>
                </a:solidFill>
              </a:rPr>
              <a:t> должен возместить причиненный вред за счет собственных средств. Затем он </a:t>
            </a:r>
            <a:r>
              <a:rPr lang="ru-RU" sz="1100" b="1" spc="100" dirty="0">
                <a:solidFill>
                  <a:srgbClr val="972109"/>
                </a:solidFill>
              </a:rPr>
              <a:t>может воспользоваться правом обратного требования (регресса) в размере произведенной </a:t>
            </a:r>
            <a:r>
              <a:rPr lang="ru-RU" sz="1100" b="1" spc="100" dirty="0" smtClean="0">
                <a:solidFill>
                  <a:srgbClr val="972109"/>
                </a:solidFill>
              </a:rPr>
              <a:t>им </a:t>
            </a:r>
            <a:r>
              <a:rPr lang="ru-RU" sz="1100" b="1" spc="100" dirty="0">
                <a:solidFill>
                  <a:srgbClr val="972109"/>
                </a:solidFill>
              </a:rPr>
              <a:t>выплаты к лицу, </a:t>
            </a:r>
            <a:r>
              <a:rPr lang="ru-RU" sz="1100" b="1" spc="100" dirty="0" smtClean="0">
                <a:solidFill>
                  <a:srgbClr val="972109"/>
                </a:solidFill>
              </a:rPr>
              <a:t>допустившему недостаток при выполнении соответствующих работ </a:t>
            </a:r>
            <a:r>
              <a:rPr lang="ru-RU" sz="1100" b="1" spc="100" dirty="0">
                <a:solidFill>
                  <a:srgbClr val="972109"/>
                </a:solidFill>
              </a:rPr>
              <a:t>по инженерным изысканиям, подготовке проектной документации, по строительству, реконструкции, капитальному ремонту объекта капитального </a:t>
            </a:r>
            <a:r>
              <a:rPr lang="ru-RU" sz="1100" b="1" spc="100" dirty="0" smtClean="0">
                <a:solidFill>
                  <a:srgbClr val="972109"/>
                </a:solidFill>
              </a:rPr>
              <a:t>строительства,</a:t>
            </a:r>
            <a:r>
              <a:rPr lang="ru-RU" sz="1100" spc="100" dirty="0" smtClean="0">
                <a:solidFill>
                  <a:srgbClr val="972109"/>
                </a:solidFill>
              </a:rPr>
              <a:t> вследствие  которых был причинен вред.</a:t>
            </a:r>
            <a:endParaRPr lang="ru-RU" sz="1100" spc="100" dirty="0">
              <a:solidFill>
                <a:srgbClr val="972109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048817" y="2681920"/>
            <a:ext cx="720080" cy="9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499992" y="2681920"/>
            <a:ext cx="720080" cy="972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43204" y="1390328"/>
            <a:ext cx="8616678" cy="81453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6862D"/>
              </a:buClr>
              <a:buFont typeface="Wingdings 2"/>
              <a:buNone/>
            </a:pPr>
            <a:r>
              <a:rPr lang="ru-RU" sz="1100" b="1" spc="100" dirty="0" smtClean="0">
                <a:solidFill>
                  <a:srgbClr val="972109"/>
                </a:solidFill>
              </a:rPr>
              <a:t>С 1 июля 2013 года, в связи с принятием новой редакции статьи 60 Градостроительного кодекса РФ, изменится система ответственности за вред, </a:t>
            </a:r>
            <a:r>
              <a:rPr lang="ru-RU" sz="1100" spc="100" dirty="0" smtClean="0">
                <a:solidFill>
                  <a:srgbClr val="972109"/>
                </a:solidFill>
              </a:rPr>
              <a:t>причиненный вследствие разрушения или повреждения объекта капитального строительства, а также нарушения требований безопасности при строительстве объекта капитального строительства</a:t>
            </a:r>
            <a:r>
              <a:rPr lang="ru-RU" sz="1100" spc="100" dirty="0" smtClean="0">
                <a:solidFill>
                  <a:srgbClr val="990033"/>
                </a:solidFill>
              </a:rPr>
              <a:t>.</a:t>
            </a:r>
            <a:endParaRPr lang="ru-RU" sz="1100" spc="100" dirty="0">
              <a:solidFill>
                <a:srgbClr val="990033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38311" y="5990207"/>
            <a:ext cx="8626180" cy="72601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6862D"/>
              </a:buClr>
              <a:buFont typeface="Wingdings 2"/>
              <a:buNone/>
            </a:pPr>
            <a:endParaRPr lang="ru-RU" sz="1100" b="1" spc="100" dirty="0">
              <a:solidFill>
                <a:srgbClr val="97210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601" y="5990207"/>
            <a:ext cx="87178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100" dirty="0">
                <a:solidFill>
                  <a:srgbClr val="972109"/>
                </a:solidFill>
              </a:rPr>
              <a:t>Основной идеей этих нововведений явилось стремление законодателя повысить безопасность процесса строительства на всех его этапах, улучшить качество построек и максимально упростить для потерпевших процедуру получения возмещения вреда. </a:t>
            </a:r>
          </a:p>
        </p:txBody>
      </p:sp>
    </p:spTree>
    <p:extLst>
      <p:ext uri="{BB962C8B-B14F-4D97-AF65-F5344CB8AC3E}">
        <p14:creationId xmlns:p14="http://schemas.microsoft.com/office/powerpoint/2010/main" val="32243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</a:pPr>
            <a:r>
              <a:rPr lang="ru-RU" sz="1600" b="1" spc="100" dirty="0" smtClean="0">
                <a:solidFill>
                  <a:srgbClr val="990033"/>
                </a:solidFill>
              </a:rPr>
              <a:t>Субъектный состав участников правоотношений, возникающих в результате причинения вреда третьим лицам в соответствии с новой редакцией ст. 60 </a:t>
            </a:r>
            <a:r>
              <a:rPr lang="ru-RU" sz="1600" b="1" spc="100" dirty="0" err="1" smtClean="0">
                <a:solidFill>
                  <a:srgbClr val="990033"/>
                </a:solidFill>
              </a:rPr>
              <a:t>ГрК</a:t>
            </a:r>
            <a:r>
              <a:rPr lang="ru-RU" sz="1600" b="1" spc="100" dirty="0" smtClean="0">
                <a:solidFill>
                  <a:srgbClr val="990033"/>
                </a:solidFill>
              </a:rPr>
              <a:t> РФ  </a:t>
            </a:r>
            <a:endParaRPr lang="ru-RU" sz="1600" b="1" spc="100" dirty="0">
              <a:solidFill>
                <a:srgbClr val="990033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7025160"/>
              </p:ext>
            </p:extLst>
          </p:nvPr>
        </p:nvGraphicFramePr>
        <p:xfrm>
          <a:off x="251520" y="1397000"/>
          <a:ext cx="871296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89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3619"/>
            <a:ext cx="4424694" cy="302433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D6862D"/>
              </a:buClr>
              <a:buSzTx/>
              <a:buNone/>
            </a:pPr>
            <a:r>
              <a:rPr lang="ru-RU" sz="1100" spc="100" dirty="0" smtClean="0">
                <a:solidFill>
                  <a:srgbClr val="972109"/>
                </a:solidFill>
              </a:rPr>
              <a:t>Нововведения законодательства </a:t>
            </a:r>
            <a:r>
              <a:rPr lang="ru-RU" sz="1100" b="1" spc="100" dirty="0">
                <a:solidFill>
                  <a:srgbClr val="972109"/>
                </a:solidFill>
              </a:rPr>
              <a:t>не распространяются на случаи причинения вреда вследствие повреждения или разрушения многоквартирного дома.</a:t>
            </a:r>
            <a:r>
              <a:rPr lang="ru-RU" sz="1100" spc="100" dirty="0">
                <a:solidFill>
                  <a:srgbClr val="972109"/>
                </a:solidFill>
              </a:rPr>
              <a:t> В этом случае необходимо руководствоваться общими положениями гл. 59 ГК РФ и, соответственно, ныне действующим </a:t>
            </a:r>
            <a:r>
              <a:rPr lang="ru-RU" sz="1100" spc="100" dirty="0" smtClean="0">
                <a:solidFill>
                  <a:srgbClr val="972109"/>
                </a:solidFill>
              </a:rPr>
              <a:t>порядком.</a:t>
            </a:r>
          </a:p>
          <a:p>
            <a:pPr marL="0" lvl="0" indent="0" algn="just">
              <a:spcBef>
                <a:spcPts val="0"/>
              </a:spcBef>
              <a:buClr>
                <a:srgbClr val="D6862D"/>
              </a:buClr>
              <a:buSzTx/>
              <a:buNone/>
            </a:pPr>
            <a:endParaRPr lang="ru-RU" sz="1100" b="1" spc="100" dirty="0">
              <a:solidFill>
                <a:srgbClr val="972109"/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rgbClr val="D6862D"/>
              </a:buClr>
              <a:buSzTx/>
              <a:buNone/>
            </a:pPr>
            <a:r>
              <a:rPr lang="ru-RU" sz="1100" spc="100" dirty="0" smtClean="0">
                <a:solidFill>
                  <a:srgbClr val="972109"/>
                </a:solidFill>
              </a:rPr>
              <a:t>Не </a:t>
            </a:r>
            <a:r>
              <a:rPr lang="ru-RU" sz="1100" spc="100" dirty="0">
                <a:solidFill>
                  <a:srgbClr val="972109"/>
                </a:solidFill>
              </a:rPr>
              <a:t>коснулись изменения ст. 60 </a:t>
            </a:r>
            <a:r>
              <a:rPr lang="ru-RU" sz="1100" spc="100" dirty="0" err="1">
                <a:solidFill>
                  <a:srgbClr val="972109"/>
                </a:solidFill>
              </a:rPr>
              <a:t>ГрК</a:t>
            </a:r>
            <a:r>
              <a:rPr lang="ru-RU" sz="1100" spc="100" dirty="0">
                <a:solidFill>
                  <a:srgbClr val="972109"/>
                </a:solidFill>
              </a:rPr>
              <a:t> РФ и порядка возмещения вреда, причиненного</a:t>
            </a:r>
            <a:r>
              <a:rPr lang="ru-RU" sz="1100" b="1" spc="100" dirty="0">
                <a:solidFill>
                  <a:srgbClr val="972109"/>
                </a:solidFill>
              </a:rPr>
              <a:t> окружающей природной среде, жизни и здоровью животных и растений, объектам культурного наследия (памятникам истории и культуры) народов РФ, и порядка возмещения вреда в случае, когда собственником здания является государство.</a:t>
            </a:r>
          </a:p>
        </p:txBody>
      </p:sp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8" y="312790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480052" y="2128672"/>
            <a:ext cx="3344453" cy="2751067"/>
            <a:chOff x="2963828" y="1397000"/>
            <a:chExt cx="3253442" cy="2751067"/>
          </a:xfrm>
        </p:grpSpPr>
        <p:sp>
          <p:nvSpPr>
            <p:cNvPr id="7" name="Полилиния 6"/>
            <p:cNvSpPr/>
            <p:nvPr/>
          </p:nvSpPr>
          <p:spPr>
            <a:xfrm>
              <a:off x="2963828" y="2122829"/>
              <a:ext cx="1571921" cy="1292258"/>
            </a:xfrm>
            <a:custGeom>
              <a:avLst/>
              <a:gdLst>
                <a:gd name="connsiteX0" fmla="*/ 266164 w 2612745"/>
                <a:gd name="connsiteY0" fmla="*/ 0 h 1596664"/>
                <a:gd name="connsiteX1" fmla="*/ 2346581 w 2612745"/>
                <a:gd name="connsiteY1" fmla="*/ 0 h 1596664"/>
                <a:gd name="connsiteX2" fmla="*/ 2612745 w 2612745"/>
                <a:gd name="connsiteY2" fmla="*/ 266164 h 1596664"/>
                <a:gd name="connsiteX3" fmla="*/ 2612745 w 2612745"/>
                <a:gd name="connsiteY3" fmla="*/ 1596664 h 1596664"/>
                <a:gd name="connsiteX4" fmla="*/ 2612745 w 2612745"/>
                <a:gd name="connsiteY4" fmla="*/ 1596664 h 1596664"/>
                <a:gd name="connsiteX5" fmla="*/ 0 w 2612745"/>
                <a:gd name="connsiteY5" fmla="*/ 1596664 h 1596664"/>
                <a:gd name="connsiteX6" fmla="*/ 0 w 2612745"/>
                <a:gd name="connsiteY6" fmla="*/ 1596664 h 1596664"/>
                <a:gd name="connsiteX7" fmla="*/ 0 w 2612745"/>
                <a:gd name="connsiteY7" fmla="*/ 266164 h 1596664"/>
                <a:gd name="connsiteX8" fmla="*/ 266164 w 2612745"/>
                <a:gd name="connsiteY8" fmla="*/ 0 h 159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745" h="1596664">
                  <a:moveTo>
                    <a:pt x="1" y="1434009"/>
                  </a:moveTo>
                  <a:lnTo>
                    <a:pt x="1" y="162655"/>
                  </a:lnTo>
                  <a:cubicBezTo>
                    <a:pt x="1" y="72823"/>
                    <a:pt x="195001" y="0"/>
                    <a:pt x="435545" y="0"/>
                  </a:cubicBezTo>
                  <a:lnTo>
                    <a:pt x="2612744" y="0"/>
                  </a:lnTo>
                  <a:lnTo>
                    <a:pt x="2612744" y="0"/>
                  </a:lnTo>
                  <a:lnTo>
                    <a:pt x="2612744" y="1596664"/>
                  </a:lnTo>
                  <a:lnTo>
                    <a:pt x="2612744" y="1596664"/>
                  </a:lnTo>
                  <a:lnTo>
                    <a:pt x="435545" y="1596664"/>
                  </a:lnTo>
                  <a:cubicBezTo>
                    <a:pt x="195001" y="1596664"/>
                    <a:pt x="1" y="1523841"/>
                    <a:pt x="1" y="143400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8448" tIns="262108" rIns="165735" bIns="262107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/>
                  </a:solidFill>
                </a:rPr>
                <a:t>Член </a:t>
              </a:r>
              <a:r>
                <a:rPr lang="ru-RU" sz="1400" b="1" kern="1200" dirty="0" err="1" smtClean="0">
                  <a:solidFill>
                    <a:schemeClr val="accent1"/>
                  </a:solidFill>
                </a:rPr>
                <a:t>СРО</a:t>
              </a:r>
              <a:endParaRPr lang="ru-RU" sz="1400" b="1" kern="1200" dirty="0" smtClean="0">
                <a:solidFill>
                  <a:schemeClr val="accent1"/>
                </a:solidFill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1"/>
                  </a:solidFill>
                </a:rPr>
                <a:t>(строитель, проектировщик, инженер-изыскатель)</a:t>
              </a:r>
              <a:endParaRPr lang="ru-RU" sz="1200" kern="1200" dirty="0" smtClean="0">
                <a:solidFill>
                  <a:schemeClr val="accent1"/>
                </a:solidFill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20604" y="2122829"/>
              <a:ext cx="1596666" cy="1292258"/>
            </a:xfrm>
            <a:custGeom>
              <a:avLst/>
              <a:gdLst>
                <a:gd name="connsiteX0" fmla="*/ 266164 w 2612745"/>
                <a:gd name="connsiteY0" fmla="*/ 0 h 1596664"/>
                <a:gd name="connsiteX1" fmla="*/ 2346581 w 2612745"/>
                <a:gd name="connsiteY1" fmla="*/ 0 h 1596664"/>
                <a:gd name="connsiteX2" fmla="*/ 2612745 w 2612745"/>
                <a:gd name="connsiteY2" fmla="*/ 266164 h 1596664"/>
                <a:gd name="connsiteX3" fmla="*/ 2612745 w 2612745"/>
                <a:gd name="connsiteY3" fmla="*/ 1596664 h 1596664"/>
                <a:gd name="connsiteX4" fmla="*/ 2612745 w 2612745"/>
                <a:gd name="connsiteY4" fmla="*/ 1596664 h 1596664"/>
                <a:gd name="connsiteX5" fmla="*/ 0 w 2612745"/>
                <a:gd name="connsiteY5" fmla="*/ 1596664 h 1596664"/>
                <a:gd name="connsiteX6" fmla="*/ 0 w 2612745"/>
                <a:gd name="connsiteY6" fmla="*/ 1596664 h 1596664"/>
                <a:gd name="connsiteX7" fmla="*/ 0 w 2612745"/>
                <a:gd name="connsiteY7" fmla="*/ 266164 h 1596664"/>
                <a:gd name="connsiteX8" fmla="*/ 266164 w 2612745"/>
                <a:gd name="connsiteY8" fmla="*/ 0 h 159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745" h="1596664">
                  <a:moveTo>
                    <a:pt x="2612744" y="162655"/>
                  </a:moveTo>
                  <a:lnTo>
                    <a:pt x="2612744" y="1434009"/>
                  </a:lnTo>
                  <a:cubicBezTo>
                    <a:pt x="2612744" y="1523841"/>
                    <a:pt x="2417744" y="1596664"/>
                    <a:pt x="2177200" y="1596664"/>
                  </a:cubicBezTo>
                  <a:lnTo>
                    <a:pt x="1" y="1596664"/>
                  </a:lnTo>
                  <a:lnTo>
                    <a:pt x="1" y="1596664"/>
                  </a:lnTo>
                  <a:lnTo>
                    <a:pt x="1" y="0"/>
                  </a:lnTo>
                  <a:lnTo>
                    <a:pt x="1" y="0"/>
                  </a:lnTo>
                  <a:lnTo>
                    <a:pt x="2177200" y="0"/>
                  </a:lnTo>
                  <a:cubicBezTo>
                    <a:pt x="2417744" y="0"/>
                    <a:pt x="2612744" y="72823"/>
                    <a:pt x="2612744" y="16265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736" tIns="262108" rIns="188447" bIns="262107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/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/>
                  </a:solidFill>
                </a:rPr>
                <a:t>Потерпевшие третьи лица</a:t>
              </a:r>
              <a:endParaRPr lang="ru-RU" sz="14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Круговая стрелка 8"/>
            <p:cNvSpPr/>
            <p:nvPr/>
          </p:nvSpPr>
          <p:spPr>
            <a:xfrm>
              <a:off x="3737253" y="1397000"/>
              <a:ext cx="1669165" cy="166908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Круговая стрелка 9"/>
            <p:cNvSpPr/>
            <p:nvPr/>
          </p:nvSpPr>
          <p:spPr>
            <a:xfrm rot="10800000">
              <a:off x="3802193" y="2478983"/>
              <a:ext cx="1669165" cy="166908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683568" y="5229200"/>
            <a:ext cx="8064896" cy="6625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6862D"/>
              </a:buClr>
              <a:buFont typeface="Wingdings 2"/>
              <a:buNone/>
            </a:pPr>
            <a:r>
              <a:rPr lang="ru-RU" sz="1100" b="1" spc="100" dirty="0" smtClean="0">
                <a:solidFill>
                  <a:schemeClr val="accent5"/>
                </a:solidFill>
              </a:rPr>
              <a:t>В указанных случаях член </a:t>
            </a:r>
            <a:r>
              <a:rPr lang="ru-RU" sz="1100" b="1" spc="100" dirty="0" err="1" smtClean="0">
                <a:solidFill>
                  <a:schemeClr val="accent5"/>
                </a:solidFill>
              </a:rPr>
              <a:t>СРО</a:t>
            </a:r>
            <a:r>
              <a:rPr lang="ru-RU" sz="1100" b="1" spc="100" dirty="0" smtClean="0">
                <a:solidFill>
                  <a:schemeClr val="accent5"/>
                </a:solidFill>
              </a:rPr>
              <a:t> (строитель, проектировщик, инженер-изыскатель) должен возместить вред, причиненный вследствие недостатков работ, которые оказывают влияние на безопасность объектов капитального строительства</a:t>
            </a:r>
            <a:r>
              <a:rPr lang="ru-RU" sz="1100" b="1" spc="100" dirty="0">
                <a:solidFill>
                  <a:schemeClr val="accent5"/>
                </a:solidFill>
              </a:rPr>
              <a:t>.</a:t>
            </a:r>
            <a:endParaRPr lang="ru-RU" sz="1100" b="1" spc="100" dirty="0" smtClean="0">
              <a:solidFill>
                <a:schemeClr val="accent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312790"/>
            <a:ext cx="6984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</a:pPr>
            <a:r>
              <a:rPr lang="ru-RU" sz="1600" b="1" spc="100" dirty="0" smtClean="0">
                <a:solidFill>
                  <a:srgbClr val="990033"/>
                </a:solidFill>
              </a:rPr>
              <a:t>Случаи, когда причиненный вред должен быть возмещен </a:t>
            </a:r>
            <a:r>
              <a:rPr lang="ru-RU" sz="1600" b="1" dirty="0" smtClean="0">
                <a:solidFill>
                  <a:schemeClr val="accent5"/>
                </a:solidFill>
              </a:rPr>
              <a:t>лицом, выполнившим </a:t>
            </a:r>
            <a:r>
              <a:rPr lang="ru-RU" sz="1600" b="1" dirty="0">
                <a:solidFill>
                  <a:schemeClr val="accent5"/>
                </a:solidFill>
              </a:rPr>
              <a:t>соответствующие работы по инженерным изысканиям, подготовке проектной документации, по строительству, реконструкции, капитальному ремонту объекта капитального строительства, вследствие недостатков которых причинен </a:t>
            </a:r>
            <a:r>
              <a:rPr lang="ru-RU" sz="1600" b="1" dirty="0" smtClean="0">
                <a:solidFill>
                  <a:schemeClr val="accent5"/>
                </a:solidFill>
              </a:rPr>
              <a:t>вред</a:t>
            </a:r>
            <a:endParaRPr lang="ru-RU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\\storage\Docs\Поколодняя А.А\реклама\монеьта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8" y="3101910"/>
            <a:ext cx="5854453" cy="36724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4393" y="188638"/>
            <a:ext cx="6887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rgbClr val="920000"/>
                </a:solidFill>
              </a:rPr>
              <a:t>Размер финансовых затрат, которые должен будет понести собственник, концессионер, застройщик или технический заказчик в связи с его обязанностью возместить причиненный вред </a:t>
            </a:r>
            <a:endParaRPr lang="ru-RU" sz="1600" b="1" spc="100" dirty="0">
              <a:solidFill>
                <a:srgbClr val="920000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55987326"/>
              </p:ext>
            </p:extLst>
          </p:nvPr>
        </p:nvGraphicFramePr>
        <p:xfrm>
          <a:off x="-108520" y="1268760"/>
          <a:ext cx="6680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5897511" y="1432480"/>
            <a:ext cx="3025513" cy="3004632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D6862D"/>
              </a:buClr>
              <a:buNone/>
            </a:pPr>
            <a:r>
              <a:rPr lang="ru-RU" sz="1100" spc="100" dirty="0">
                <a:solidFill>
                  <a:schemeClr val="accent5"/>
                </a:solidFill>
              </a:rPr>
              <a:t>Законодатель обязал </a:t>
            </a:r>
            <a:r>
              <a:rPr lang="ru-RU" sz="1100" spc="100" dirty="0" smtClean="0">
                <a:solidFill>
                  <a:schemeClr val="accent5"/>
                </a:solidFill>
              </a:rPr>
              <a:t>собственников, концессионеров, застройщиков и технических заказчиков </a:t>
            </a:r>
            <a:r>
              <a:rPr lang="ru-RU" sz="1100" spc="100" dirty="0">
                <a:solidFill>
                  <a:schemeClr val="accent5"/>
                </a:solidFill>
              </a:rPr>
              <a:t>возмещать </a:t>
            </a:r>
            <a:r>
              <a:rPr lang="ru-RU" sz="1100" spc="100" dirty="0" smtClean="0">
                <a:solidFill>
                  <a:schemeClr val="accent5"/>
                </a:solidFill>
              </a:rPr>
              <a:t>причиненный вред </a:t>
            </a:r>
            <a:r>
              <a:rPr lang="ru-RU" sz="1100" spc="100" dirty="0">
                <a:solidFill>
                  <a:schemeClr val="accent5"/>
                </a:solidFill>
              </a:rPr>
              <a:t>в соответствии с гражданским законодательством и определил </a:t>
            </a:r>
            <a:r>
              <a:rPr lang="ru-RU" sz="1100" b="1" spc="100" dirty="0">
                <a:solidFill>
                  <a:schemeClr val="accent5"/>
                </a:solidFill>
              </a:rPr>
              <a:t>суммы дополнительных компенсаций потерпевшим от одного до трех миллионов  рублей в зависимости от тяжести причиненного </a:t>
            </a:r>
            <a:r>
              <a:rPr lang="ru-RU" sz="1100" b="1" spc="100" dirty="0" smtClean="0">
                <a:solidFill>
                  <a:schemeClr val="accent5"/>
                </a:solidFill>
              </a:rPr>
              <a:t>вреда.</a:t>
            </a:r>
            <a:endParaRPr lang="ru-RU" sz="1100" b="1" spc="100" dirty="0">
              <a:solidFill>
                <a:schemeClr val="accent5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897511" y="3789040"/>
            <a:ext cx="2953505" cy="19843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D6862D"/>
              </a:buClr>
              <a:buSzTx/>
              <a:buNone/>
            </a:pPr>
            <a:r>
              <a:rPr lang="ru-RU" sz="1100" spc="100" dirty="0" smtClean="0">
                <a:solidFill>
                  <a:schemeClr val="accent5"/>
                </a:solidFill>
              </a:rPr>
              <a:t>Требование о возмещении причиненного вреда, а также о компенсации сверх возмещения вреда может быть предъявлено собственнику, концессионеру, застройщику или  техническому заказчику, </a:t>
            </a:r>
            <a:r>
              <a:rPr lang="ru-RU" sz="1100" b="1" spc="100" dirty="0" smtClean="0">
                <a:solidFill>
                  <a:schemeClr val="accent5"/>
                </a:solidFill>
              </a:rPr>
              <a:t>как третьими лицами, так и работниками, занятыми </a:t>
            </a:r>
            <a:r>
              <a:rPr lang="ru-RU" sz="1100" b="1" spc="100" dirty="0">
                <a:solidFill>
                  <a:schemeClr val="accent5"/>
                </a:solidFill>
              </a:rPr>
              <a:t>на строительной площадке</a:t>
            </a:r>
            <a:r>
              <a:rPr lang="ru-RU" sz="1100" spc="100" dirty="0">
                <a:solidFill>
                  <a:schemeClr val="accent5"/>
                </a:solidFill>
              </a:rPr>
              <a:t>, а </a:t>
            </a:r>
            <a:r>
              <a:rPr lang="ru-RU" sz="1100" b="1" spc="100" dirty="0" smtClean="0">
                <a:solidFill>
                  <a:schemeClr val="accent5"/>
                </a:solidFill>
              </a:rPr>
              <a:t>(несчастные случаи на строительной площадке).</a:t>
            </a:r>
            <a:endParaRPr lang="ru-RU" sz="1100" spc="100" dirty="0">
              <a:solidFill>
                <a:schemeClr val="accent5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00967" y="1407208"/>
            <a:ext cx="1851153" cy="389073"/>
            <a:chOff x="1785855" y="707750"/>
            <a:chExt cx="1814601" cy="5489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85855" y="707750"/>
              <a:ext cx="1814601" cy="5489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801933" y="723828"/>
              <a:ext cx="1782445" cy="516791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u="sng" dirty="0" smtClean="0">
                  <a:solidFill>
                    <a:schemeClr val="accent1"/>
                  </a:solidFill>
                </a:rPr>
                <a:t>с 01.07.2013г</a:t>
              </a:r>
              <a:r>
                <a:rPr lang="ru-RU" sz="1200" dirty="0" smtClean="0">
                  <a:solidFill>
                    <a:schemeClr val="accent1"/>
                  </a:solidFill>
                </a:rPr>
                <a:t>.</a:t>
              </a:r>
              <a:endParaRPr lang="ru-RU" sz="1200" kern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47220" y="1395813"/>
            <a:ext cx="1758455" cy="389073"/>
            <a:chOff x="1785855" y="707750"/>
            <a:chExt cx="1814601" cy="5489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85855" y="707750"/>
              <a:ext cx="1814601" cy="5489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801933" y="723828"/>
              <a:ext cx="1782445" cy="516791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u="sng" dirty="0" smtClean="0">
                  <a:solidFill>
                    <a:schemeClr val="accent1"/>
                  </a:solidFill>
                </a:rPr>
                <a:t>до 30.06.2013г</a:t>
              </a:r>
              <a:r>
                <a:rPr lang="ru-RU" sz="1200" dirty="0" smtClean="0">
                  <a:solidFill>
                    <a:schemeClr val="accent1"/>
                  </a:solidFill>
                </a:rPr>
                <a:t>.</a:t>
              </a:r>
              <a:endParaRPr lang="ru-RU" sz="1200" kern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1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3456384" cy="403244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D6862D"/>
              </a:buClr>
              <a:buSzTx/>
              <a:buNone/>
            </a:pPr>
            <a:r>
              <a:rPr lang="ru-RU" sz="1100" b="1" u="sng" spc="100" dirty="0">
                <a:solidFill>
                  <a:srgbClr val="972109"/>
                </a:solidFill>
              </a:rPr>
              <a:t>Регрессное  требование </a:t>
            </a:r>
            <a:r>
              <a:rPr lang="ru-RU" sz="1100" spc="100" dirty="0">
                <a:solidFill>
                  <a:srgbClr val="972109"/>
                </a:solidFill>
              </a:rPr>
              <a:t>– </a:t>
            </a:r>
            <a:r>
              <a:rPr lang="ru-RU" sz="1100" b="1" spc="100" dirty="0">
                <a:solidFill>
                  <a:srgbClr val="972109"/>
                </a:solidFill>
              </a:rPr>
              <a:t>требование</a:t>
            </a:r>
            <a:r>
              <a:rPr lang="ru-RU" sz="1100" spc="100" dirty="0">
                <a:solidFill>
                  <a:srgbClr val="972109"/>
                </a:solidFill>
              </a:rPr>
              <a:t>, которое возникло у собственника, концессионера, застройщика и технического заказчика к лицам, указанным в п.5 ст. 60 Градостроительного кодекса </a:t>
            </a:r>
            <a:r>
              <a:rPr lang="ru-RU" sz="1100" spc="100" dirty="0" smtClean="0">
                <a:solidFill>
                  <a:srgbClr val="972109"/>
                </a:solidFill>
              </a:rPr>
              <a:t>РФ, </a:t>
            </a:r>
            <a:r>
              <a:rPr lang="ru-RU" sz="1100" b="1" spc="100" dirty="0">
                <a:solidFill>
                  <a:srgbClr val="972109"/>
                </a:solidFill>
              </a:rPr>
              <a:t>после возмещения вреда и осуществления компенсационных выплат сверх возмещения вреда </a:t>
            </a:r>
            <a:r>
              <a:rPr lang="ru-RU" sz="1100" spc="100" dirty="0">
                <a:solidFill>
                  <a:srgbClr val="972109"/>
                </a:solidFill>
              </a:rPr>
              <a:t>в установленном законом размере в случае причинения вреда жизни и/или здоровью физических лиц, имуществу юридических или физических лиц вследствие разрушения, повреждения здания, сооружения либо части здания или сооружения, нарушения требований к обеспечению безопасной эксплуатации здания, сооружения, либо вследствие разрушения, повреждения объекта незавершенного строительства, нарушения требований безопасности при строительстве такого объекта.</a:t>
            </a:r>
            <a:endParaRPr lang="ru-RU" sz="1100" b="1" spc="100" dirty="0">
              <a:solidFill>
                <a:srgbClr val="972109"/>
              </a:solidFill>
            </a:endParaRPr>
          </a:p>
        </p:txBody>
      </p:sp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1" y="31279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</a:pPr>
            <a:r>
              <a:rPr lang="ru-RU" sz="1600" b="1" spc="100" dirty="0" smtClean="0">
                <a:solidFill>
                  <a:srgbClr val="990033"/>
                </a:solidFill>
              </a:rPr>
              <a:t>Право собственников, концессионеров, застройщиков и технических заказчиков на возмещение понесенных расходов путем предъявления регрессных требований</a:t>
            </a:r>
            <a:endParaRPr lang="ru-RU" sz="1600" b="1" spc="100" dirty="0">
              <a:solidFill>
                <a:srgbClr val="99003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4937433"/>
              </p:ext>
            </p:extLst>
          </p:nvPr>
        </p:nvGraphicFramePr>
        <p:xfrm>
          <a:off x="5076056" y="1268760"/>
          <a:ext cx="3603391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91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1" y="31279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D6862D"/>
              </a:buClr>
            </a:pPr>
            <a:r>
              <a:rPr lang="ru-RU" sz="1600" b="1" spc="100" dirty="0" smtClean="0">
                <a:solidFill>
                  <a:srgbClr val="990033"/>
                </a:solidFill>
              </a:rPr>
              <a:t>Круг лиц, которым могут быть предъявлены регрессные требования</a:t>
            </a:r>
            <a:endParaRPr lang="ru-RU" sz="1600" b="1" spc="100" dirty="0">
              <a:solidFill>
                <a:srgbClr val="99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95548"/>
            <a:ext cx="856895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accent5"/>
                </a:solidFill>
              </a:rPr>
              <a:t>Собственник здания, сооружения, концессионер, застройщик, технический заказчик, </a:t>
            </a:r>
            <a:r>
              <a:rPr lang="ru-RU" sz="1100" b="1" dirty="0">
                <a:solidFill>
                  <a:schemeClr val="accent5"/>
                </a:solidFill>
              </a:rPr>
              <a:t>которые возместили в соответствии с гражданским законодательством вред,</a:t>
            </a:r>
            <a:r>
              <a:rPr lang="ru-RU" sz="1100" dirty="0">
                <a:solidFill>
                  <a:schemeClr val="accent5"/>
                </a:solidFill>
              </a:rPr>
              <a:t> причиненный вследствие разрушения, повреждения здания, сооружения либо части здания или сооружения, объекта незавершенного строительства, нарушения требований безопасности при строительстве объекта капитального строительства, требований к обеспечению безопасной эксплуатации здания, сооружения, и выплатили компенсацию сверх возмещения </a:t>
            </a:r>
            <a:r>
              <a:rPr lang="ru-RU" sz="1100" dirty="0" smtClean="0">
                <a:solidFill>
                  <a:schemeClr val="accent5"/>
                </a:solidFill>
              </a:rPr>
              <a:t>вреда </a:t>
            </a:r>
            <a:r>
              <a:rPr lang="ru-RU" sz="1100" b="1" dirty="0">
                <a:solidFill>
                  <a:schemeClr val="accent5"/>
                </a:solidFill>
              </a:rPr>
              <a:t>имеют право обратного требования (регресса) в размере возмещения вреда и выплаты компенсации сверх возмещения вреда к</a:t>
            </a:r>
            <a:r>
              <a:rPr lang="ru-RU" sz="1100" b="1" dirty="0" smtClean="0">
                <a:solidFill>
                  <a:schemeClr val="accent5"/>
                </a:solidFill>
              </a:rPr>
              <a:t>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 smtClean="0">
                <a:solidFill>
                  <a:schemeClr val="accent5"/>
                </a:solidFill>
              </a:rPr>
              <a:t>Лицу</a:t>
            </a:r>
            <a:r>
              <a:rPr lang="ru-RU" sz="1100" b="1" dirty="0">
                <a:solidFill>
                  <a:schemeClr val="accent5"/>
                </a:solidFill>
              </a:rPr>
              <a:t>, выполнившему соответствующие работы по инженерным изысканиям, подготовке проектной документации, по строительству, реконструкции, капитальному ремонту объекта капитального строительства</a:t>
            </a:r>
            <a:r>
              <a:rPr lang="ru-RU" sz="1100" dirty="0">
                <a:solidFill>
                  <a:schemeClr val="accent5"/>
                </a:solidFill>
              </a:rPr>
              <a:t>, вследствие недостатков которых причинен </a:t>
            </a:r>
            <a:r>
              <a:rPr lang="ru-RU" sz="1100" dirty="0" smtClean="0">
                <a:solidFill>
                  <a:schemeClr val="accent5"/>
                </a:solidFill>
              </a:rPr>
              <a:t>вред</a:t>
            </a:r>
            <a:endParaRPr lang="ru-RU" sz="1100" dirty="0">
              <a:solidFill>
                <a:schemeClr val="accent5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>
                <a:solidFill>
                  <a:schemeClr val="accent5"/>
                </a:solidFill>
              </a:rPr>
              <a:t>С</a:t>
            </a:r>
            <a:r>
              <a:rPr lang="ru-RU" sz="1100" b="1" dirty="0" smtClean="0">
                <a:solidFill>
                  <a:schemeClr val="accent5"/>
                </a:solidFill>
              </a:rPr>
              <a:t>аморегулируемой </a:t>
            </a:r>
            <a:r>
              <a:rPr lang="ru-RU" sz="1100" b="1" dirty="0">
                <a:solidFill>
                  <a:schemeClr val="accent5"/>
                </a:solidFill>
              </a:rPr>
              <a:t>организации</a:t>
            </a:r>
            <a:r>
              <a:rPr lang="ru-RU" sz="1100" dirty="0">
                <a:solidFill>
                  <a:schemeClr val="accent5"/>
                </a:solidFill>
              </a:rPr>
              <a:t> в пределах средств компенсационного фонда саморегулируемой организации в случае, если лицо, выполнившее работы по инженерным изысканиям, подготовке проектной документации, по строительству, реконструкции, капитальному ремонту объекта капитального строительства, вследствие недостатков которых причинен вред, на момент их выполнения имело свидетельство о допуске к таким работам, выданное этой саморегулируемой организацией (Национальному объединению саморегулируемых организаций соответствующего вида в случае исключения сведений об этой саморегулируемой организации из государственного реестра саморегулируемых организаций в пределах средств компенсационного фонда этой саморегулируемой организации, зачисленных на счет такого Национального объединения</a:t>
            </a:r>
            <a:r>
              <a:rPr lang="ru-RU" sz="1100" dirty="0" smtClean="0">
                <a:solidFill>
                  <a:schemeClr val="accent5"/>
                </a:solidFill>
              </a:rPr>
              <a:t>)</a:t>
            </a:r>
            <a:endParaRPr lang="ru-RU" sz="1100" dirty="0">
              <a:solidFill>
                <a:schemeClr val="accent5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>
                <a:solidFill>
                  <a:schemeClr val="accent5"/>
                </a:solidFill>
              </a:rPr>
              <a:t>О</a:t>
            </a:r>
            <a:r>
              <a:rPr lang="ru-RU" sz="1100" b="1" dirty="0" smtClean="0">
                <a:solidFill>
                  <a:schemeClr val="accent5"/>
                </a:solidFill>
              </a:rPr>
              <a:t>рганизации</a:t>
            </a:r>
            <a:r>
              <a:rPr lang="ru-RU" sz="1100" b="1" dirty="0">
                <a:solidFill>
                  <a:schemeClr val="accent5"/>
                </a:solidFill>
              </a:rPr>
              <a:t>, которая провела государственную экспертизу результатов инженерных изысканий или негосударственную экспертизу результатов инженерных изысканий</a:t>
            </a:r>
            <a:r>
              <a:rPr lang="ru-RU" sz="1100" dirty="0">
                <a:solidFill>
                  <a:schemeClr val="accent5"/>
                </a:solidFill>
              </a:rPr>
              <a:t>, если вред причинен в результате несоответствия результатов инженерных изысканий требованиям технических регламентов и имеется положительное заключение государственной экспертизы результатов инженерных изысканий или положительное заключение негосударственной экспертизы результатов инженерных изысканий</a:t>
            </a:r>
            <a:r>
              <a:rPr lang="ru-RU" sz="1100" dirty="0" smtClean="0">
                <a:solidFill>
                  <a:schemeClr val="accent5"/>
                </a:solidFill>
              </a:rPr>
              <a:t>;</a:t>
            </a:r>
            <a:endParaRPr lang="ru-RU" sz="1100" dirty="0">
              <a:solidFill>
                <a:schemeClr val="accent5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>
                <a:solidFill>
                  <a:schemeClr val="accent5"/>
                </a:solidFill>
              </a:rPr>
              <a:t>О</a:t>
            </a:r>
            <a:r>
              <a:rPr lang="ru-RU" sz="1100" b="1" dirty="0" smtClean="0">
                <a:solidFill>
                  <a:schemeClr val="accent5"/>
                </a:solidFill>
              </a:rPr>
              <a:t>рганизации</a:t>
            </a:r>
            <a:r>
              <a:rPr lang="ru-RU" sz="1100" b="1" dirty="0">
                <a:solidFill>
                  <a:schemeClr val="accent5"/>
                </a:solidFill>
              </a:rPr>
              <a:t>, которая провела государственную экспертизу проектной документации или негосударственную экспертизу проектной документации</a:t>
            </a:r>
            <a:r>
              <a:rPr lang="ru-RU" sz="1100" dirty="0">
                <a:solidFill>
                  <a:schemeClr val="accent5"/>
                </a:solidFill>
              </a:rPr>
              <a:t>, если вред причинен в результате несоответствия проектной документации требованиям технических регламентов и (или) результатам инженерных изысканий и имеется положительное заключение государственной экспертизы проектной документации или положительное заключение негосударственной экспертизы проектной документации;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b="1" dirty="0" smtClean="0">
                <a:solidFill>
                  <a:schemeClr val="accent5"/>
                </a:solidFill>
              </a:rPr>
              <a:t>Российской </a:t>
            </a:r>
            <a:r>
              <a:rPr lang="ru-RU" sz="1100" b="1" dirty="0">
                <a:solidFill>
                  <a:schemeClr val="accent5"/>
                </a:solidFill>
              </a:rPr>
              <a:t>Федерации или субъекту Российской Федерации,</a:t>
            </a:r>
            <a:r>
              <a:rPr lang="ru-RU" sz="1100" dirty="0">
                <a:solidFill>
                  <a:schemeClr val="accent5"/>
                </a:solidFill>
              </a:rPr>
              <a:t> если вред причинен в результате несоответствия построенного, реконструированного объекта капитального строительства и (или) работ, выполненных в процессе строительства, реконструкции объекта капитального строительства, требованиям технических регламентов и (или) проектной документации и имеется положительное заключение органа государственного строительного надзора</a:t>
            </a:r>
            <a:r>
              <a:rPr lang="ru-RU" sz="1100" dirty="0" smtClean="0">
                <a:solidFill>
                  <a:schemeClr val="accent5"/>
                </a:solidFill>
              </a:rPr>
              <a:t>.</a:t>
            </a:r>
            <a:endParaRPr lang="ru-RU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torage\Docs\Поколодняя А.А\реклама\склад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39" y="4508525"/>
            <a:ext cx="3865806" cy="2161429"/>
          </a:xfrm>
          <a:prstGeom prst="rect">
            <a:avLst/>
          </a:prstGeom>
          <a:noFill/>
          <a:effectLst>
            <a:reflection blurRad="1270000" stA="0" endPos="65000" dist="50800" dir="5400000" sy="-100000" algn="bl" rotWithShape="0"/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66" y="1700808"/>
            <a:ext cx="4536504" cy="5863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100" b="1" spc="100" dirty="0">
                <a:solidFill>
                  <a:schemeClr val="accent5"/>
                </a:solidFill>
              </a:rPr>
              <a:t>П</a:t>
            </a:r>
            <a:r>
              <a:rPr lang="ru-RU" sz="1100" b="1" spc="100" dirty="0" smtClean="0">
                <a:solidFill>
                  <a:schemeClr val="accent5"/>
                </a:solidFill>
              </a:rPr>
              <a:t>роисшествия на строительных площадках за 2012г.и 2 месяца 2013г.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" spc="100" dirty="0" smtClean="0">
                <a:solidFill>
                  <a:schemeClr val="accent5"/>
                </a:solidFill>
              </a:rPr>
              <a:t>(общее количество происшествий)</a:t>
            </a:r>
            <a:r>
              <a:rPr lang="ru-RU" sz="1100" b="1" spc="100" dirty="0" smtClean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9" y="188640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88640"/>
            <a:ext cx="660840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chemeClr val="accent5"/>
                </a:solidFill>
              </a:rPr>
              <a:t>Происшествия на строительных площадках</a:t>
            </a:r>
          </a:p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spc="100" dirty="0" smtClean="0">
                <a:solidFill>
                  <a:schemeClr val="accent5"/>
                </a:solidFill>
              </a:rPr>
              <a:t>(по статистике </a:t>
            </a:r>
            <a:r>
              <a:rPr lang="ru-RU" sz="1600" spc="100" dirty="0" err="1" smtClean="0">
                <a:solidFill>
                  <a:schemeClr val="accent5"/>
                </a:solidFill>
              </a:rPr>
              <a:t>НОСТРОЙ</a:t>
            </a:r>
            <a:r>
              <a:rPr lang="ru-RU" sz="1400" spc="100" dirty="0" smtClean="0">
                <a:solidFill>
                  <a:schemeClr val="accent5"/>
                </a:solidFill>
              </a:rPr>
              <a:t>)</a:t>
            </a:r>
            <a:endParaRPr lang="ru-RU" sz="1400" spc="100" dirty="0">
              <a:solidFill>
                <a:schemeClr val="accent5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5589240"/>
            <a:ext cx="8385013" cy="32677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endParaRPr lang="ru-RU" sz="1200" spc="100" dirty="0" smtClean="0">
              <a:solidFill>
                <a:srgbClr val="990033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71495"/>
              </p:ext>
            </p:extLst>
          </p:nvPr>
        </p:nvGraphicFramePr>
        <p:xfrm>
          <a:off x="375266" y="2348880"/>
          <a:ext cx="5112569" cy="3831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143"/>
                <a:gridCol w="826032"/>
                <a:gridCol w="923394"/>
              </a:tblGrid>
              <a:tr h="5108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Виды происшествий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Количество происшествий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Обрушение ограждений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Обрушение конструкции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Пожар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Аварии с кранами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Обвал грунта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Несчастные случаи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Нарушения ТБ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Обрушение строительных лесов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Обрушение кровли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Взрыв оборудования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380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93532398"/>
              </p:ext>
            </p:extLst>
          </p:nvPr>
        </p:nvGraphicFramePr>
        <p:xfrm>
          <a:off x="5614922" y="3284984"/>
          <a:ext cx="33298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07119" y="1876973"/>
            <a:ext cx="3145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6862D"/>
              </a:buClr>
              <a:buSzPct val="85000"/>
            </a:pPr>
            <a:r>
              <a:rPr lang="ru-RU" sz="1000" spc="100" dirty="0" smtClean="0">
                <a:solidFill>
                  <a:schemeClr val="accent5"/>
                </a:solidFill>
              </a:rPr>
              <a:t>Из 100 % происшествий на строительных площадках</a:t>
            </a:r>
          </a:p>
          <a:p>
            <a:pPr lvl="0" algn="ctr">
              <a:buClr>
                <a:srgbClr val="D6862D"/>
              </a:buClr>
              <a:buSzPct val="85000"/>
            </a:pPr>
            <a:r>
              <a:rPr lang="ru-RU" sz="1000" b="1" spc="100" dirty="0" smtClean="0">
                <a:solidFill>
                  <a:schemeClr val="accent5"/>
                </a:solidFill>
              </a:rPr>
              <a:t>30 % приводят к гибели или травматизму людей</a:t>
            </a:r>
            <a:endParaRPr lang="ru-RU" sz="1000" spc="100" dirty="0">
              <a:solidFill>
                <a:schemeClr val="accent5"/>
              </a:solidFill>
            </a:endParaRPr>
          </a:p>
          <a:p>
            <a:pPr lvl="0" algn="ctr">
              <a:buClr>
                <a:srgbClr val="D6862D"/>
              </a:buClr>
              <a:buSzPct val="85000"/>
            </a:pPr>
            <a:r>
              <a:rPr lang="ru-RU" sz="1000" spc="100" dirty="0" smtClean="0">
                <a:solidFill>
                  <a:schemeClr val="accent5"/>
                </a:solidFill>
              </a:rPr>
              <a:t>(работников строительной площадки или третьих лиц)</a:t>
            </a:r>
            <a:endParaRPr lang="ru-RU" sz="1000" spc="100" dirty="0">
              <a:solidFill>
                <a:schemeClr val="accent5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1052736"/>
            <a:ext cx="8529029" cy="7925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ru-RU" sz="1100" spc="100" dirty="0" smtClean="0">
                <a:solidFill>
                  <a:schemeClr val="accent5"/>
                </a:solidFill>
              </a:rPr>
              <a:t>С требованием в возмещении причиненного вреда, а также о выплате компенсаций сверх возмещения вреда к концессионеру, застройщику и техническому заказчику могут обратиться </a:t>
            </a:r>
            <a:r>
              <a:rPr lang="ru-RU" sz="1100" b="1" spc="100" dirty="0" smtClean="0">
                <a:solidFill>
                  <a:schemeClr val="accent5"/>
                </a:solidFill>
              </a:rPr>
              <a:t>не только пострадавшие третьи лица, но и работники, занятые на строительной площадке.</a:t>
            </a:r>
          </a:p>
        </p:txBody>
      </p:sp>
    </p:spTree>
    <p:extLst>
      <p:ext uri="{BB962C8B-B14F-4D97-AF65-F5344CB8AC3E}">
        <p14:creationId xmlns:p14="http://schemas.microsoft.com/office/powerpoint/2010/main" val="18416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house.ru/image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9" y="188640"/>
            <a:ext cx="14668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88640"/>
            <a:ext cx="660840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b="1" spc="100" dirty="0" smtClean="0">
                <a:solidFill>
                  <a:schemeClr val="accent5"/>
                </a:solidFill>
              </a:rPr>
              <a:t>Происшествия на строительных площадках</a:t>
            </a:r>
          </a:p>
          <a:p>
            <a:pPr algn="r">
              <a:spcBef>
                <a:spcPts val="600"/>
              </a:spcBef>
              <a:buClr>
                <a:srgbClr val="D6862D"/>
              </a:buClr>
              <a:buSzPct val="85000"/>
            </a:pPr>
            <a:r>
              <a:rPr lang="ru-RU" sz="1600" spc="100" dirty="0" smtClean="0">
                <a:solidFill>
                  <a:schemeClr val="accent5"/>
                </a:solidFill>
              </a:rPr>
              <a:t>(по статистике </a:t>
            </a:r>
            <a:r>
              <a:rPr lang="ru-RU" sz="1600" spc="100" dirty="0" err="1" smtClean="0">
                <a:solidFill>
                  <a:schemeClr val="accent5"/>
                </a:solidFill>
              </a:rPr>
              <a:t>НОСТРОЙ</a:t>
            </a:r>
            <a:r>
              <a:rPr lang="ru-RU" sz="1600" spc="100" dirty="0" smtClean="0">
                <a:solidFill>
                  <a:srgbClr val="920000"/>
                </a:solidFill>
              </a:rPr>
              <a:t>)</a:t>
            </a:r>
            <a:endParaRPr lang="ru-RU" sz="1600" spc="100" dirty="0">
              <a:solidFill>
                <a:srgbClr val="92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5589240"/>
            <a:ext cx="8385013" cy="32677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endParaRPr lang="ru-RU" sz="1200" spc="100" dirty="0" smtClean="0">
              <a:solidFill>
                <a:srgbClr val="990033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91680" y="1196752"/>
            <a:ext cx="6156684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D6862D"/>
              </a:buClr>
              <a:buFont typeface="Wingdings 2"/>
              <a:buNone/>
            </a:pPr>
            <a:r>
              <a:rPr lang="ru-RU" sz="1100" b="1" spc="100" dirty="0" smtClean="0">
                <a:solidFill>
                  <a:schemeClr val="accent5"/>
                </a:solidFill>
              </a:rPr>
              <a:t>Происшествия на строительных площадках за 2012г. и 2 месяца 2013г. </a:t>
            </a:r>
            <a:r>
              <a:rPr lang="ru-RU" sz="1100" spc="100" dirty="0" smtClean="0">
                <a:solidFill>
                  <a:schemeClr val="accent5"/>
                </a:solidFill>
              </a:rPr>
              <a:t>(приведшие к гибели или травматизму строителей или третьих лиц 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49805"/>
              </p:ext>
            </p:extLst>
          </p:nvPr>
        </p:nvGraphicFramePr>
        <p:xfrm>
          <a:off x="488232" y="1844824"/>
          <a:ext cx="4069527" cy="3397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440"/>
                <a:gridCol w="392429"/>
                <a:gridCol w="470914"/>
                <a:gridCol w="372217"/>
                <a:gridCol w="313943"/>
                <a:gridCol w="334155"/>
                <a:gridCol w="392429"/>
              </a:tblGrid>
              <a:tr h="3308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Виды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происшествий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Пострадавшие строители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погибло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травмир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погибло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травмир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Обрушение ограждений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Обрушение конструкции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Пожар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Аварии с кранами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Обвал грунта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Несчастные случаи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Нарушения ТБ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Обрушение строительных лесов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Обрушение кровли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Взрыв оборудования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251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469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05739"/>
              </p:ext>
            </p:extLst>
          </p:nvPr>
        </p:nvGraphicFramePr>
        <p:xfrm>
          <a:off x="4690348" y="1844824"/>
          <a:ext cx="4000080" cy="3430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876"/>
                <a:gridCol w="360040"/>
                <a:gridCol w="353529"/>
                <a:gridCol w="365865"/>
                <a:gridCol w="308585"/>
                <a:gridCol w="328453"/>
                <a:gridCol w="385732"/>
              </a:tblGrid>
              <a:tr h="34809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Виды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происшествий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Пострадавшие </a:t>
                      </a:r>
                      <a:r>
                        <a:rPr lang="ru-RU" sz="1000" dirty="0" smtClean="0">
                          <a:effectLst/>
                        </a:rPr>
                        <a:t>третьи</a:t>
                      </a:r>
                      <a:r>
                        <a:rPr lang="ru-RU" sz="1000" baseline="0" dirty="0" smtClean="0">
                          <a:effectLst/>
                        </a:rPr>
                        <a:t> лица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погибло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травмир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погибло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травмир.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b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Обрушение ограждений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Обрушение конструкции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Пожар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Аварии с кранами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Обвал грунта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Несчастные случаи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Нарушения ТБ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339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Обрушение строительных лесов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Обрушение кровли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Взрыв оборудования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69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9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2228</Words>
  <Application>Microsoft Office PowerPoint</Application>
  <PresentationFormat>Экран (4:3)</PresentationFormat>
  <Paragraphs>354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Бумажная</vt:lpstr>
      <vt:lpstr>Ответственность собственников, концессионеров, застройщиков и технических заказчиков за причинение вреда с 1 июля 2013г.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БРИТАНСКИЙ СТРАХОВОЙ ДОМ</dc:title>
  <dc:creator>Елена Булатникова</dc:creator>
  <cp:lastModifiedBy>Елена Г. Булатникова</cp:lastModifiedBy>
  <cp:revision>161</cp:revision>
  <cp:lastPrinted>2013-04-01T07:06:43Z</cp:lastPrinted>
  <dcterms:created xsi:type="dcterms:W3CDTF">2012-12-19T16:16:48Z</dcterms:created>
  <dcterms:modified xsi:type="dcterms:W3CDTF">2013-04-24T13:02:34Z</dcterms:modified>
</cp:coreProperties>
</file>