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jpeg" ContentType="image/jpeg"/>
  <Override PartName="/ppt/diagrams/quickStyle1.xml" ContentType="application/vnd.openxmlformats-officedocument.drawingml.diagramStyle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ppt/tags/tag9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tags/tag5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78" r:id="rId3"/>
    <p:sldId id="276" r:id="rId4"/>
    <p:sldId id="280" r:id="rId5"/>
    <p:sldId id="281" r:id="rId6"/>
    <p:sldId id="268" r:id="rId7"/>
    <p:sldId id="269" r:id="rId8"/>
    <p:sldId id="272" r:id="rId9"/>
    <p:sldId id="261" r:id="rId10"/>
    <p:sldId id="271" r:id="rId11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srgbClr val="FF0000"/>
    </p:penClr>
  </p:showPr>
  <p:clrMru>
    <a:srgbClr val="66FF66"/>
    <a:srgbClr val="009900"/>
    <a:srgbClr val="33CC33"/>
    <a:srgbClr val="00CC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722" autoAdjust="0"/>
    <p:restoredTop sz="94624" autoAdjust="0"/>
  </p:normalViewPr>
  <p:slideViewPr>
    <p:cSldViewPr snapToGrid="0">
      <p:cViewPr>
        <p:scale>
          <a:sx n="93" d="100"/>
          <a:sy n="93" d="100"/>
        </p:scale>
        <p:origin x="-414" y="-384"/>
      </p:cViewPr>
      <p:guideLst>
        <p:guide orient="horz" pos="1890"/>
        <p:guide pos="305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-2676" y="-90"/>
      </p:cViewPr>
      <p:guideLst>
        <p:guide orient="horz" pos="3127"/>
        <p:guide pos="2141"/>
      </p:guideLst>
    </p:cSldViewPr>
  </p:notesViewPr>
  <p:gridSpacing cx="46085125" cy="460851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0"/>
            <c:spPr>
              <a:solidFill>
                <a:srgbClr val="00B050"/>
              </a:solidFill>
            </c:spPr>
          </c:dPt>
          <c:dPt>
            <c:idx val="1"/>
            <c:spPr>
              <a:solidFill>
                <a:srgbClr val="FF0000"/>
              </a:solidFill>
            </c:spPr>
          </c:dPt>
          <c:dPt>
            <c:idx val="2"/>
            <c:spPr>
              <a:solidFill>
                <a:srgbClr val="00B0F0"/>
              </a:solidFill>
            </c:spPr>
          </c:dPt>
          <c:dLbls>
            <c:dLbl>
              <c:idx val="0"/>
              <c:layout>
                <c:manualLayout>
                  <c:x val="-0.1082846073666632"/>
                  <c:y val="1.7923094185717543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bestFit"/>
              <c:showVal val="1"/>
              <c:showPercent val="1"/>
            </c:dLbl>
            <c:dLbl>
              <c:idx val="1"/>
              <c:layout/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Val val="1"/>
              <c:showPercent val="1"/>
            </c:dLbl>
            <c:dLbl>
              <c:idx val="2"/>
              <c:layout>
                <c:manualLayout>
                  <c:x val="4.1613922063569786E-2"/>
                  <c:y val="3.2743806652421346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bestFit"/>
              <c:showVal val="1"/>
              <c:showPercent val="1"/>
            </c:dLbl>
            <c:showPercent val="1"/>
            <c:showLeaderLines val="1"/>
          </c:dLbls>
          <c:cat>
            <c:strRef>
              <c:f>Лист1!$A$2:$A$4</c:f>
              <c:strCache>
                <c:ptCount val="3"/>
                <c:pt idx="0">
                  <c:v>Объекты, на которых используются ГПМ</c:v>
                </c:pt>
                <c:pt idx="1">
                  <c:v>Объекты, на которых используются, хранятся, транспортируются ОВ</c:v>
                </c:pt>
                <c:pt idx="2">
                  <c:v>Объекты, на которых используется оборудование, работающее под давлением или при температуре нагрева ваоды более 115 С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4187</c:v>
                </c:pt>
                <c:pt idx="1">
                  <c:v>3014</c:v>
                </c:pt>
                <c:pt idx="2">
                  <c:v>2697</c:v>
                </c:pt>
              </c:numCache>
            </c:numRef>
          </c:val>
        </c:ser>
      </c:pie3DChart>
      <c:spPr>
        <a:noFill/>
        <a:ln w="25356">
          <a:noFill/>
        </a:ln>
      </c:spPr>
    </c:plotArea>
    <c:legend>
      <c:legendPos val="r"/>
      <c:layout>
        <c:manualLayout>
          <c:xMode val="edge"/>
          <c:yMode val="edge"/>
          <c:x val="0.6465274191291519"/>
          <c:y val="6.4084124968249973E-2"/>
          <c:w val="0.34377952755905533"/>
          <c:h val="0.70667005334010724"/>
        </c:manualLayout>
      </c:layout>
      <c:txPr>
        <a:bodyPr/>
        <a:lstStyle/>
        <a:p>
          <a:pPr>
            <a:defRPr sz="799" baseline="0"/>
          </a:pPr>
          <a:endParaRPr lang="ru-RU"/>
        </a:p>
      </c:txPr>
    </c:legend>
    <c:plotVisOnly val="1"/>
    <c:dispBlanksAs val="zero"/>
  </c:chart>
  <c:txPr>
    <a:bodyPr/>
    <a:lstStyle/>
    <a:p>
      <a:pPr>
        <a:defRPr sz="1797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EB0F110-ECF7-4CE2-9AC9-9F200EE4977A}" type="doc">
      <dgm:prSet loTypeId="urn:microsoft.com/office/officeart/2005/8/layout/radial4" loCatId="relationship" qsTypeId="urn:microsoft.com/office/officeart/2005/8/quickstyle/simple3" qsCatId="simple" csTypeId="urn:microsoft.com/office/officeart/2005/8/colors/accent1_2#1" csCatId="accent1" phldr="1"/>
      <dgm:spPr/>
      <dgm:t>
        <a:bodyPr/>
        <a:lstStyle/>
        <a:p>
          <a:endParaRPr lang="ru-RU"/>
        </a:p>
      </dgm:t>
    </dgm:pt>
    <dgm:pt modelId="{D7E8192E-B0C6-4463-82EE-9D3AAAC19303}">
      <dgm:prSet phldrT="[Текст]"/>
      <dgm:spPr/>
      <dgm:t>
        <a:bodyPr/>
        <a:lstStyle/>
        <a:p>
          <a:r>
            <a: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ОПО</a:t>
          </a:r>
        </a:p>
        <a:p>
          <a:r>
            <a: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ОАО «РЖД»</a:t>
          </a:r>
          <a:endParaRPr lang="ru-RU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09913E1-DD71-4546-9F9A-D813CEBE8E7C}" type="parTrans" cxnId="{10FE5B6F-B3A5-40C8-B841-4CDAE79E307E}">
      <dgm:prSet/>
      <dgm:spPr/>
      <dgm:t>
        <a:bodyPr/>
        <a:lstStyle/>
        <a:p>
          <a:endParaRPr lang="ru-RU"/>
        </a:p>
      </dgm:t>
    </dgm:pt>
    <dgm:pt modelId="{E4B0BE00-79FD-4C99-BD63-39844B0FBDB3}" type="sibTrans" cxnId="{10FE5B6F-B3A5-40C8-B841-4CDAE79E307E}">
      <dgm:prSet/>
      <dgm:spPr/>
      <dgm:t>
        <a:bodyPr/>
        <a:lstStyle/>
        <a:p>
          <a:endParaRPr lang="ru-RU"/>
        </a:p>
      </dgm:t>
    </dgm:pt>
    <dgm:pt modelId="{99A9323B-A481-493A-AEAC-516E3EFC25E3}">
      <dgm:prSet phldrT="[Текст]" custT="1"/>
      <dgm:spPr/>
      <dgm:t>
        <a:bodyPr/>
        <a:lstStyle/>
        <a:p>
          <a:r>
            <a:rPr lang="ru-RU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Идентификация ОПО</a:t>
          </a:r>
          <a:endParaRPr lang="ru-RU" sz="16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18AB268-5161-4A00-9BB4-11ED46FB3449}" type="parTrans" cxnId="{3F320D0B-726F-4642-AEFA-0F576AC9B121}">
      <dgm:prSet/>
      <dgm:spPr/>
      <dgm:t>
        <a:bodyPr/>
        <a:lstStyle/>
        <a:p>
          <a:endParaRPr lang="ru-RU"/>
        </a:p>
      </dgm:t>
    </dgm:pt>
    <dgm:pt modelId="{A1616AEF-4CD6-46AA-B456-A219081EE99E}" type="sibTrans" cxnId="{3F320D0B-726F-4642-AEFA-0F576AC9B121}">
      <dgm:prSet/>
      <dgm:spPr/>
      <dgm:t>
        <a:bodyPr/>
        <a:lstStyle/>
        <a:p>
          <a:endParaRPr lang="ru-RU"/>
        </a:p>
      </dgm:t>
    </dgm:pt>
    <dgm:pt modelId="{A4B34486-ABFB-4AB5-AB5C-782F8BB8313F}">
      <dgm:prSet phldrT="[Текст]" custT="1"/>
      <dgm:spPr/>
      <dgm:t>
        <a:bodyPr/>
        <a:lstStyle/>
        <a:p>
          <a:pPr algn="ctr"/>
          <a:r>
            <a:rPr lang="ru-RU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Регистрация ОПО в государственном реестре</a:t>
          </a:r>
          <a:endParaRPr lang="ru-RU" sz="16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7269B8C-CE31-477B-8AB9-CE12F3E6E49C}" type="parTrans" cxnId="{DB8ED354-DCC6-4D19-802A-B9798C1D3109}">
      <dgm:prSet/>
      <dgm:spPr/>
      <dgm:t>
        <a:bodyPr/>
        <a:lstStyle/>
        <a:p>
          <a:endParaRPr lang="ru-RU"/>
        </a:p>
      </dgm:t>
    </dgm:pt>
    <dgm:pt modelId="{D0D6FA3A-C583-4633-AFEA-A4DB8B5F29FA}" type="sibTrans" cxnId="{DB8ED354-DCC6-4D19-802A-B9798C1D3109}">
      <dgm:prSet/>
      <dgm:spPr/>
      <dgm:t>
        <a:bodyPr/>
        <a:lstStyle/>
        <a:p>
          <a:endParaRPr lang="ru-RU"/>
        </a:p>
      </dgm:t>
    </dgm:pt>
    <dgm:pt modelId="{0703070D-29F9-4D1A-AB4D-41490F30B392}">
      <dgm:prSet phldrT="[Текст]" custT="1"/>
      <dgm:spPr/>
      <dgm:t>
        <a:bodyPr/>
        <a:lstStyle/>
        <a:p>
          <a:r>
            <a:rPr lang="en-US" sz="1600" dirty="0" smtClean="0"/>
            <a:t> </a:t>
          </a:r>
          <a:r>
            <a:rPr lang="ru-RU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Лицензирование видов деятельности</a:t>
          </a:r>
          <a:endParaRPr lang="ru-RU" sz="16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765F249-945E-401A-B73F-2A3205EF4F0A}" type="parTrans" cxnId="{1861EE07-4702-4570-B5FE-F7979EFC3DB9}">
      <dgm:prSet/>
      <dgm:spPr/>
      <dgm:t>
        <a:bodyPr/>
        <a:lstStyle/>
        <a:p>
          <a:endParaRPr lang="ru-RU"/>
        </a:p>
      </dgm:t>
    </dgm:pt>
    <dgm:pt modelId="{99EC0D97-75CB-4DC2-97AE-1A84651660A8}" type="sibTrans" cxnId="{1861EE07-4702-4570-B5FE-F7979EFC3DB9}">
      <dgm:prSet/>
      <dgm:spPr/>
      <dgm:t>
        <a:bodyPr/>
        <a:lstStyle/>
        <a:p>
          <a:endParaRPr lang="ru-RU"/>
        </a:p>
      </dgm:t>
    </dgm:pt>
    <dgm:pt modelId="{88CDB1BA-D40C-441B-90C4-447381A09C04}">
      <dgm:prSet phldrT="[Текст]" custT="1"/>
      <dgm:spPr/>
      <dgm:t>
        <a:bodyPr/>
        <a:lstStyle/>
        <a:p>
          <a:r>
            <a:rPr lang="ru-RU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Расследование аварий и инцидентов</a:t>
          </a:r>
          <a:endParaRPr lang="ru-RU" sz="16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44082C7-7A91-4728-BADB-12F8C09CD340}" type="parTrans" cxnId="{7F400628-D576-400F-B167-4B757A65764F}">
      <dgm:prSet/>
      <dgm:spPr/>
      <dgm:t>
        <a:bodyPr/>
        <a:lstStyle/>
        <a:p>
          <a:endParaRPr lang="ru-RU"/>
        </a:p>
      </dgm:t>
    </dgm:pt>
    <dgm:pt modelId="{AC506D38-A095-428C-A33E-8D758E79CA05}" type="sibTrans" cxnId="{7F400628-D576-400F-B167-4B757A65764F}">
      <dgm:prSet/>
      <dgm:spPr/>
      <dgm:t>
        <a:bodyPr/>
        <a:lstStyle/>
        <a:p>
          <a:endParaRPr lang="ru-RU"/>
        </a:p>
      </dgm:t>
    </dgm:pt>
    <dgm:pt modelId="{BA37D894-19D3-4852-BE8C-46BC732894E1}">
      <dgm:prSet custT="1"/>
      <dgm:spPr/>
      <dgm:t>
        <a:bodyPr/>
        <a:lstStyle/>
        <a:p>
          <a:r>
            <a:rPr lang="ru-RU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Выполнение предписаний органа исполнительной власти</a:t>
          </a:r>
          <a:r>
            <a:rPr lang="en-US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endParaRPr lang="ru-RU" sz="16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51B1F65-7F96-430B-A600-4524D45774F6}" type="parTrans" cxnId="{C1E1D06A-1031-4B6E-8625-14DB557EAC2C}">
      <dgm:prSet/>
      <dgm:spPr/>
      <dgm:t>
        <a:bodyPr/>
        <a:lstStyle/>
        <a:p>
          <a:endParaRPr lang="ru-RU"/>
        </a:p>
      </dgm:t>
    </dgm:pt>
    <dgm:pt modelId="{FD94FB04-A05C-4470-8BE3-36CB1CCF94A4}" type="sibTrans" cxnId="{C1E1D06A-1031-4B6E-8625-14DB557EAC2C}">
      <dgm:prSet/>
      <dgm:spPr/>
      <dgm:t>
        <a:bodyPr/>
        <a:lstStyle/>
        <a:p>
          <a:endParaRPr lang="ru-RU"/>
        </a:p>
      </dgm:t>
    </dgm:pt>
    <dgm:pt modelId="{BD06F0B4-44FC-4FD6-9030-0DB3F3E17749}">
      <dgm:prSet custT="1"/>
      <dgm:spPr/>
      <dgm:t>
        <a:bodyPr/>
        <a:lstStyle/>
        <a:p>
          <a:r>
            <a:rPr lang="ru-RU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Страхование</a:t>
          </a:r>
          <a:endParaRPr lang="ru-RU" sz="16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193158B-6207-4A32-9D33-44BE19B5F359}" type="parTrans" cxnId="{7D407FB3-6C03-41CF-B99F-108396C5375F}">
      <dgm:prSet/>
      <dgm:spPr/>
      <dgm:t>
        <a:bodyPr/>
        <a:lstStyle/>
        <a:p>
          <a:endParaRPr lang="ru-RU"/>
        </a:p>
      </dgm:t>
    </dgm:pt>
    <dgm:pt modelId="{28D3AB4D-252F-413C-A405-83F6375C0AAA}" type="sibTrans" cxnId="{7D407FB3-6C03-41CF-B99F-108396C5375F}">
      <dgm:prSet/>
      <dgm:spPr/>
      <dgm:t>
        <a:bodyPr/>
        <a:lstStyle/>
        <a:p>
          <a:endParaRPr lang="ru-RU"/>
        </a:p>
      </dgm:t>
    </dgm:pt>
    <dgm:pt modelId="{57D4A4F3-6FEA-4C70-9D8A-A23ABB806FD2}">
      <dgm:prSet custT="1"/>
      <dgm:spPr/>
      <dgm:t>
        <a:bodyPr/>
        <a:lstStyle/>
        <a:p>
          <a:r>
            <a:rPr lang="ru-RU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Производственный контроль</a:t>
          </a:r>
          <a:endParaRPr lang="ru-RU" sz="16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3D8C2BC-4DCE-4E31-BCC4-4AA630602374}" type="parTrans" cxnId="{7ABE733F-791E-4FC1-ABDA-3D7AD9B7A8ED}">
      <dgm:prSet/>
      <dgm:spPr/>
      <dgm:t>
        <a:bodyPr/>
        <a:lstStyle/>
        <a:p>
          <a:endParaRPr lang="ru-RU"/>
        </a:p>
      </dgm:t>
    </dgm:pt>
    <dgm:pt modelId="{E90E8BFA-CBB6-4800-B882-1A986232C567}" type="sibTrans" cxnId="{7ABE733F-791E-4FC1-ABDA-3D7AD9B7A8ED}">
      <dgm:prSet/>
      <dgm:spPr/>
      <dgm:t>
        <a:bodyPr/>
        <a:lstStyle/>
        <a:p>
          <a:endParaRPr lang="ru-RU"/>
        </a:p>
      </dgm:t>
    </dgm:pt>
    <dgm:pt modelId="{0B030C3A-64BF-473F-8838-51DC479E6B1E}">
      <dgm:prSet custT="1"/>
      <dgm:spPr/>
      <dgm:t>
        <a:bodyPr/>
        <a:lstStyle/>
        <a:p>
          <a:r>
            <a:rPr lang="ru-RU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Подготовка и аттестация персонала</a:t>
          </a:r>
          <a:endParaRPr lang="ru-RU" sz="16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1409FC0-2D3C-4E8D-B5A6-ED88AA2623A6}" type="parTrans" cxnId="{D67FA455-AA5E-4E4B-891B-4A5BF09836A4}">
      <dgm:prSet/>
      <dgm:spPr/>
      <dgm:t>
        <a:bodyPr/>
        <a:lstStyle/>
        <a:p>
          <a:endParaRPr lang="ru-RU"/>
        </a:p>
      </dgm:t>
    </dgm:pt>
    <dgm:pt modelId="{50836992-0086-401E-8F87-106C4CE3963B}" type="sibTrans" cxnId="{D67FA455-AA5E-4E4B-891B-4A5BF09836A4}">
      <dgm:prSet/>
      <dgm:spPr/>
      <dgm:t>
        <a:bodyPr/>
        <a:lstStyle/>
        <a:p>
          <a:endParaRPr lang="ru-RU"/>
        </a:p>
      </dgm:t>
    </dgm:pt>
    <dgm:pt modelId="{01C9ED42-12F9-4077-BFA2-45A1521DAD5F}">
      <dgm:prSet phldrT="[Текст]" custT="1"/>
      <dgm:spPr/>
      <dgm:t>
        <a:bodyPr/>
        <a:lstStyle/>
        <a:p>
          <a:r>
            <a:rPr lang="ru-RU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Анализ и отчетность</a:t>
          </a:r>
          <a:endParaRPr lang="ru-RU" sz="16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FB13576-2492-4F91-8AFE-69D63733CBDB}" type="parTrans" cxnId="{8C9F20F4-63A2-4FA0-8E7E-A2A85369C849}">
      <dgm:prSet/>
      <dgm:spPr/>
      <dgm:t>
        <a:bodyPr/>
        <a:lstStyle/>
        <a:p>
          <a:endParaRPr lang="ru-RU"/>
        </a:p>
      </dgm:t>
    </dgm:pt>
    <dgm:pt modelId="{AB07D817-7443-4C5B-BACA-FB6295ECD28F}" type="sibTrans" cxnId="{8C9F20F4-63A2-4FA0-8E7E-A2A85369C849}">
      <dgm:prSet/>
      <dgm:spPr/>
      <dgm:t>
        <a:bodyPr/>
        <a:lstStyle/>
        <a:p>
          <a:endParaRPr lang="ru-RU"/>
        </a:p>
      </dgm:t>
    </dgm:pt>
    <dgm:pt modelId="{FB4E6489-208D-403B-A385-802AB20C8E85}">
      <dgm:prSet phldrT="[Текст]" custT="1"/>
      <dgm:spPr/>
      <dgm:t>
        <a:bodyPr/>
        <a:lstStyle/>
        <a:p>
          <a:r>
            <a:rPr lang="ru-RU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Экспертиза ПБ</a:t>
          </a:r>
          <a:endParaRPr lang="ru-RU" sz="16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AEF6CA4-EB75-4846-BEB2-783FB70E669B}" type="parTrans" cxnId="{557B9AEF-DE3D-46D2-9BF7-72460FC0BF28}">
      <dgm:prSet/>
      <dgm:spPr/>
      <dgm:t>
        <a:bodyPr/>
        <a:lstStyle/>
        <a:p>
          <a:endParaRPr lang="ru-RU"/>
        </a:p>
      </dgm:t>
    </dgm:pt>
    <dgm:pt modelId="{EABF2B0A-A94C-4A3F-AF36-7E69B15ABF2D}" type="sibTrans" cxnId="{557B9AEF-DE3D-46D2-9BF7-72460FC0BF28}">
      <dgm:prSet/>
      <dgm:spPr/>
      <dgm:t>
        <a:bodyPr/>
        <a:lstStyle/>
        <a:p>
          <a:endParaRPr lang="ru-RU"/>
        </a:p>
      </dgm:t>
    </dgm:pt>
    <dgm:pt modelId="{FA7006B3-E9E7-41DE-AC20-740E547C7DCF}" type="pres">
      <dgm:prSet presAssocID="{0EB0F110-ECF7-4CE2-9AC9-9F200EE4977A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16E4D16-97C7-439F-B07D-4B61A88FE058}" type="pres">
      <dgm:prSet presAssocID="{D7E8192E-B0C6-4463-82EE-9D3AAAC19303}" presName="centerShape" presStyleLbl="node0" presStyleIdx="0" presStyleCnt="1" custScaleX="121329" custScaleY="123486" custLinFactNeighborX="1469" custLinFactNeighborY="-8634"/>
      <dgm:spPr/>
      <dgm:t>
        <a:bodyPr/>
        <a:lstStyle/>
        <a:p>
          <a:endParaRPr lang="ru-RU"/>
        </a:p>
      </dgm:t>
    </dgm:pt>
    <dgm:pt modelId="{E920CE0B-9DB0-44B8-B17C-6A00E8F7BB48}" type="pres">
      <dgm:prSet presAssocID="{618AB268-5161-4A00-9BB4-11ED46FB3449}" presName="parTrans" presStyleLbl="bgSibTrans2D1" presStyleIdx="0" presStyleCnt="10" custAng="11457417" custScaleX="58249" custScaleY="110041" custLinFactNeighborX="26331" custLinFactNeighborY="28934"/>
      <dgm:spPr/>
      <dgm:t>
        <a:bodyPr/>
        <a:lstStyle/>
        <a:p>
          <a:endParaRPr lang="ru-RU"/>
        </a:p>
      </dgm:t>
    </dgm:pt>
    <dgm:pt modelId="{2A281A6F-1D8A-4C8B-833B-B25CA7050F36}" type="pres">
      <dgm:prSet presAssocID="{99A9323B-A481-493A-AEAC-516E3EFC25E3}" presName="node" presStyleLbl="node1" presStyleIdx="0" presStyleCnt="10" custScaleX="181375" custScaleY="63399" custRadScaleRad="83526" custRadScaleInc="-3108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F327F1-01A2-41ED-B306-518714206982}" type="pres">
      <dgm:prSet presAssocID="{47269B8C-CE31-477B-8AB9-CE12F3E6E49C}" presName="parTrans" presStyleLbl="bgSibTrans2D1" presStyleIdx="1" presStyleCnt="10" custAng="11255973" custScaleX="58602" custLinFactNeighborX="22650" custLinFactNeighborY="19314"/>
      <dgm:spPr/>
      <dgm:t>
        <a:bodyPr/>
        <a:lstStyle/>
        <a:p>
          <a:endParaRPr lang="ru-RU"/>
        </a:p>
      </dgm:t>
    </dgm:pt>
    <dgm:pt modelId="{83A29E26-94CA-4FC3-A836-F60729FADA00}" type="pres">
      <dgm:prSet presAssocID="{A4B34486-ABFB-4AB5-AB5C-782F8BB8313F}" presName="node" presStyleLbl="node1" presStyleIdx="1" presStyleCnt="10" custScaleX="179528" custScaleY="108427" custRadScaleRad="85041" custRadScaleInc="-480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C2870A-B491-469D-80B3-444B03DA2E68}" type="pres">
      <dgm:prSet presAssocID="{D765F249-945E-401A-B73F-2A3205EF4F0A}" presName="parTrans" presStyleLbl="bgSibTrans2D1" presStyleIdx="2" presStyleCnt="10" custAng="11131650" custScaleX="63715" custScaleY="106283" custLinFactNeighborX="21494" custLinFactNeighborY="-11655"/>
      <dgm:spPr/>
      <dgm:t>
        <a:bodyPr/>
        <a:lstStyle/>
        <a:p>
          <a:endParaRPr lang="ru-RU"/>
        </a:p>
      </dgm:t>
    </dgm:pt>
    <dgm:pt modelId="{A1F58CCB-AC55-451A-A0DC-6E7BFB37231C}" type="pres">
      <dgm:prSet presAssocID="{0703070D-29F9-4D1A-AB4D-41490F30B392}" presName="node" presStyleLbl="node1" presStyleIdx="2" presStyleCnt="10" custScaleX="182022" custScaleY="80779" custRadScaleRad="93522" custRadScaleInc="-684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58376D-E040-4E84-B9ED-58051250A0E2}" type="pres">
      <dgm:prSet presAssocID="{41409FC0-2D3C-4E8D-B5A6-ED88AA2623A6}" presName="parTrans" presStyleLbl="bgSibTrans2D1" presStyleIdx="3" presStyleCnt="10" custAng="10812187" custScaleX="70004" custScaleY="100113" custLinFactNeighborX="21876" custLinFactNeighborY="-28122"/>
      <dgm:spPr/>
      <dgm:t>
        <a:bodyPr/>
        <a:lstStyle/>
        <a:p>
          <a:endParaRPr lang="ru-RU"/>
        </a:p>
      </dgm:t>
    </dgm:pt>
    <dgm:pt modelId="{049CAF5C-9141-4734-8842-9960492CE3CF}" type="pres">
      <dgm:prSet presAssocID="{0B030C3A-64BF-473F-8838-51DC479E6B1E}" presName="node" presStyleLbl="node1" presStyleIdx="3" presStyleCnt="10" custScaleX="179716" custScaleY="91392" custRadScaleRad="109532" custRadScaleInc="-1063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A7A09C-5FAC-408C-89D5-DF7328F7F2A3}" type="pres">
      <dgm:prSet presAssocID="{03D8C2BC-4DCE-4E31-BCC4-4AA630602374}" presName="parTrans" presStyleLbl="bgSibTrans2D1" presStyleIdx="4" presStyleCnt="10" custAng="11228242" custScaleX="58137" custLinFactNeighborX="20152" custLinFactNeighborY="27261"/>
      <dgm:spPr/>
      <dgm:t>
        <a:bodyPr/>
        <a:lstStyle/>
        <a:p>
          <a:endParaRPr lang="ru-RU"/>
        </a:p>
      </dgm:t>
    </dgm:pt>
    <dgm:pt modelId="{1E61A23E-1F38-42D3-97DC-56F23FFE7EBD}" type="pres">
      <dgm:prSet presAssocID="{57D4A4F3-6FEA-4C70-9D8A-A23ABB806FD2}" presName="node" presStyleLbl="node1" presStyleIdx="4" presStyleCnt="10" custScaleX="178815" custScaleY="76837" custRadScaleRad="75913" custRadScaleInc="-2642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ED85A3-EB9F-4F15-BDAB-D49EFA05A5EC}" type="pres">
      <dgm:prSet presAssocID="{7193158B-6207-4A32-9D33-44BE19B5F359}" presName="parTrans" presStyleLbl="bgSibTrans2D1" presStyleIdx="5" presStyleCnt="10" custAng="10551494" custScaleX="56263" custLinFactNeighborX="-10814" custLinFactNeighborY="28546"/>
      <dgm:spPr/>
      <dgm:t>
        <a:bodyPr/>
        <a:lstStyle/>
        <a:p>
          <a:endParaRPr lang="ru-RU"/>
        </a:p>
      </dgm:t>
    </dgm:pt>
    <dgm:pt modelId="{53C27AB9-DA75-4B7C-A4BC-6386103D8660}" type="pres">
      <dgm:prSet presAssocID="{BD06F0B4-44FC-4FD6-9030-0DB3F3E17749}" presName="node" presStyleLbl="node1" presStyleIdx="5" presStyleCnt="10" custScaleX="162800" custScaleY="77217" custRadScaleRad="78710" custRadScaleInc="632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B812DA-46A8-4DB5-A426-6C4CF865480F}" type="pres">
      <dgm:prSet presAssocID="{151B1F65-7F96-430B-A600-4524D45774F6}" presName="parTrans" presStyleLbl="bgSibTrans2D1" presStyleIdx="6" presStyleCnt="10" custAng="11135738" custScaleX="57355" custLinFactNeighborX="-23556" custLinFactNeighborY="37906"/>
      <dgm:spPr/>
      <dgm:t>
        <a:bodyPr/>
        <a:lstStyle/>
        <a:p>
          <a:endParaRPr lang="ru-RU"/>
        </a:p>
      </dgm:t>
    </dgm:pt>
    <dgm:pt modelId="{0963E3B3-0B47-4255-9CBE-625E1DEE02F2}" type="pres">
      <dgm:prSet presAssocID="{BA37D894-19D3-4852-BE8C-46BC732894E1}" presName="node" presStyleLbl="node1" presStyleIdx="6" presStyleCnt="10" custScaleX="205060" custScaleY="124067" custRadScaleRad="105044" custRadScaleInc="1028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C13DB6-618E-4C84-A3F0-4FF82E65252D}" type="pres">
      <dgm:prSet presAssocID="{044082C7-7A91-4728-BADB-12F8C09CD340}" presName="parTrans" presStyleLbl="bgSibTrans2D1" presStyleIdx="7" presStyleCnt="10" custAng="10810133" custScaleX="45242" custScaleY="108892" custLinFactNeighborX="-27070" custLinFactNeighborY="15959"/>
      <dgm:spPr/>
      <dgm:t>
        <a:bodyPr/>
        <a:lstStyle/>
        <a:p>
          <a:endParaRPr lang="ru-RU"/>
        </a:p>
      </dgm:t>
    </dgm:pt>
    <dgm:pt modelId="{4284594D-6AAE-4FEF-BB24-E3273C8CBAEC}" type="pres">
      <dgm:prSet presAssocID="{88CDB1BA-D40C-441B-90C4-447381A09C04}" presName="node" presStyleLbl="node1" presStyleIdx="7" presStyleCnt="10" custScaleX="193512" custScaleY="76483" custRadScaleRad="90612" custRadScaleInc="6313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BF229D-CDE0-4319-B5ED-A8770E45A763}" type="pres">
      <dgm:prSet presAssocID="{CFB13576-2492-4F91-8AFE-69D63733CBDB}" presName="parTrans" presStyleLbl="bgSibTrans2D1" presStyleIdx="8" presStyleCnt="10" custAng="10954014" custScaleX="49550" custScaleY="93114" custLinFactNeighborX="-25664" custLinFactNeighborY="-4345"/>
      <dgm:spPr/>
      <dgm:t>
        <a:bodyPr/>
        <a:lstStyle/>
        <a:p>
          <a:endParaRPr lang="ru-RU"/>
        </a:p>
      </dgm:t>
    </dgm:pt>
    <dgm:pt modelId="{35AA232C-423A-4C5B-8D63-B6ECE792F159}" type="pres">
      <dgm:prSet presAssocID="{01C9ED42-12F9-4077-BFA2-45A1521DAD5F}" presName="node" presStyleLbl="node1" presStyleIdx="8" presStyleCnt="10" custScaleX="184235" custScaleY="68999" custRadScaleRad="82361" custRadScaleInc="443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65B742-F03F-4B6C-B137-09938BB26DB4}" type="pres">
      <dgm:prSet presAssocID="{9AEF6CA4-EB75-4846-BEB2-783FB70E669B}" presName="parTrans" presStyleLbl="bgSibTrans2D1" presStyleIdx="9" presStyleCnt="10" custAng="10954014" custScaleX="49550" custScaleY="93114" custLinFactNeighborX="-25664" custLinFactNeighborY="-4345"/>
      <dgm:spPr/>
      <dgm:t>
        <a:bodyPr/>
        <a:lstStyle/>
        <a:p>
          <a:endParaRPr lang="ru-RU"/>
        </a:p>
      </dgm:t>
    </dgm:pt>
    <dgm:pt modelId="{436D95D7-E576-4ABA-A912-6B138A6B11D1}" type="pres">
      <dgm:prSet presAssocID="{FB4E6489-208D-403B-A385-802AB20C8E85}" presName="node" presStyleLbl="node1" presStyleIdx="9" presStyleCnt="10" custScaleX="184235" custScaleY="68999" custRadScaleRad="81518" custRadScaleInc="3164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42DF628-FFF6-4C51-ADFA-F35256887109}" type="presOf" srcId="{01C9ED42-12F9-4077-BFA2-45A1521DAD5F}" destId="{35AA232C-423A-4C5B-8D63-B6ECE792F159}" srcOrd="0" destOrd="0" presId="urn:microsoft.com/office/officeart/2005/8/layout/radial4"/>
    <dgm:cxn modelId="{D67FA455-AA5E-4E4B-891B-4A5BF09836A4}" srcId="{D7E8192E-B0C6-4463-82EE-9D3AAAC19303}" destId="{0B030C3A-64BF-473F-8838-51DC479E6B1E}" srcOrd="3" destOrd="0" parTransId="{41409FC0-2D3C-4E8D-B5A6-ED88AA2623A6}" sibTransId="{50836992-0086-401E-8F87-106C4CE3963B}"/>
    <dgm:cxn modelId="{8C9F20F4-63A2-4FA0-8E7E-A2A85369C849}" srcId="{D7E8192E-B0C6-4463-82EE-9D3AAAC19303}" destId="{01C9ED42-12F9-4077-BFA2-45A1521DAD5F}" srcOrd="8" destOrd="0" parTransId="{CFB13576-2492-4F91-8AFE-69D63733CBDB}" sibTransId="{AB07D817-7443-4C5B-BACA-FB6295ECD28F}"/>
    <dgm:cxn modelId="{F85FB608-1654-4BB0-8DF0-25BF0920279B}" type="presOf" srcId="{CFB13576-2492-4F91-8AFE-69D63733CBDB}" destId="{7EBF229D-CDE0-4319-B5ED-A8770E45A763}" srcOrd="0" destOrd="0" presId="urn:microsoft.com/office/officeart/2005/8/layout/radial4"/>
    <dgm:cxn modelId="{C10A97D3-3A24-4D48-BAF9-1500516F5321}" type="presOf" srcId="{618AB268-5161-4A00-9BB4-11ED46FB3449}" destId="{E920CE0B-9DB0-44B8-B17C-6A00E8F7BB48}" srcOrd="0" destOrd="0" presId="urn:microsoft.com/office/officeart/2005/8/layout/radial4"/>
    <dgm:cxn modelId="{79C0A43A-DB8F-4C0F-8B64-C82DAC744D33}" type="presOf" srcId="{044082C7-7A91-4728-BADB-12F8C09CD340}" destId="{F3C13DB6-618E-4C84-A3F0-4FF82E65252D}" srcOrd="0" destOrd="0" presId="urn:microsoft.com/office/officeart/2005/8/layout/radial4"/>
    <dgm:cxn modelId="{E2D53A12-066B-47DE-A43A-122AE46C5EB0}" type="presOf" srcId="{99A9323B-A481-493A-AEAC-516E3EFC25E3}" destId="{2A281A6F-1D8A-4C8B-833B-B25CA7050F36}" srcOrd="0" destOrd="0" presId="urn:microsoft.com/office/officeart/2005/8/layout/radial4"/>
    <dgm:cxn modelId="{7D407FB3-6C03-41CF-B99F-108396C5375F}" srcId="{D7E8192E-B0C6-4463-82EE-9D3AAAC19303}" destId="{BD06F0B4-44FC-4FD6-9030-0DB3F3E17749}" srcOrd="5" destOrd="0" parTransId="{7193158B-6207-4A32-9D33-44BE19B5F359}" sibTransId="{28D3AB4D-252F-413C-A405-83F6375C0AAA}"/>
    <dgm:cxn modelId="{1A4FB2A4-5657-4778-B125-A7B14D571AB7}" type="presOf" srcId="{9AEF6CA4-EB75-4846-BEB2-783FB70E669B}" destId="{5165B742-F03F-4B6C-B137-09938BB26DB4}" srcOrd="0" destOrd="0" presId="urn:microsoft.com/office/officeart/2005/8/layout/radial4"/>
    <dgm:cxn modelId="{CC3EBA68-C027-4528-AAC2-0ED1B3F7952C}" type="presOf" srcId="{D765F249-945E-401A-B73F-2A3205EF4F0A}" destId="{68C2870A-B491-469D-80B3-444B03DA2E68}" srcOrd="0" destOrd="0" presId="urn:microsoft.com/office/officeart/2005/8/layout/radial4"/>
    <dgm:cxn modelId="{8931540E-3541-4403-B5F6-659033F4497B}" type="presOf" srcId="{0B030C3A-64BF-473F-8838-51DC479E6B1E}" destId="{049CAF5C-9141-4734-8842-9960492CE3CF}" srcOrd="0" destOrd="0" presId="urn:microsoft.com/office/officeart/2005/8/layout/radial4"/>
    <dgm:cxn modelId="{C1E1D06A-1031-4B6E-8625-14DB557EAC2C}" srcId="{D7E8192E-B0C6-4463-82EE-9D3AAAC19303}" destId="{BA37D894-19D3-4852-BE8C-46BC732894E1}" srcOrd="6" destOrd="0" parTransId="{151B1F65-7F96-430B-A600-4524D45774F6}" sibTransId="{FD94FB04-A05C-4470-8BE3-36CB1CCF94A4}"/>
    <dgm:cxn modelId="{C19B03AB-89E8-4C66-8AB1-1690F00ECC0A}" type="presOf" srcId="{03D8C2BC-4DCE-4E31-BCC4-4AA630602374}" destId="{F1A7A09C-5FAC-408C-89D5-DF7328F7F2A3}" srcOrd="0" destOrd="0" presId="urn:microsoft.com/office/officeart/2005/8/layout/radial4"/>
    <dgm:cxn modelId="{10FE5B6F-B3A5-40C8-B841-4CDAE79E307E}" srcId="{0EB0F110-ECF7-4CE2-9AC9-9F200EE4977A}" destId="{D7E8192E-B0C6-4463-82EE-9D3AAAC19303}" srcOrd="0" destOrd="0" parTransId="{909913E1-DD71-4546-9F9A-D813CEBE8E7C}" sibTransId="{E4B0BE00-79FD-4C99-BD63-39844B0FBDB3}"/>
    <dgm:cxn modelId="{D852EAE5-BFC5-4734-A67A-283FD6175765}" type="presOf" srcId="{151B1F65-7F96-430B-A600-4524D45774F6}" destId="{64B812DA-46A8-4DB5-A426-6C4CF865480F}" srcOrd="0" destOrd="0" presId="urn:microsoft.com/office/officeart/2005/8/layout/radial4"/>
    <dgm:cxn modelId="{27DFC8CE-43D1-4777-A48D-03023E949025}" type="presOf" srcId="{A4B34486-ABFB-4AB5-AB5C-782F8BB8313F}" destId="{83A29E26-94CA-4FC3-A836-F60729FADA00}" srcOrd="0" destOrd="0" presId="urn:microsoft.com/office/officeart/2005/8/layout/radial4"/>
    <dgm:cxn modelId="{A29D70E1-A43A-4C3C-B2F7-346A77720346}" type="presOf" srcId="{0703070D-29F9-4D1A-AB4D-41490F30B392}" destId="{A1F58CCB-AC55-451A-A0DC-6E7BFB37231C}" srcOrd="0" destOrd="0" presId="urn:microsoft.com/office/officeart/2005/8/layout/radial4"/>
    <dgm:cxn modelId="{CD3412F0-1995-4507-A3BE-3DE0ECF2BE4C}" type="presOf" srcId="{7193158B-6207-4A32-9D33-44BE19B5F359}" destId="{26ED85A3-EB9F-4F15-BDAB-D49EFA05A5EC}" srcOrd="0" destOrd="0" presId="urn:microsoft.com/office/officeart/2005/8/layout/radial4"/>
    <dgm:cxn modelId="{9C9D8BFE-657D-485B-AAA7-A5C0823AB238}" type="presOf" srcId="{D7E8192E-B0C6-4463-82EE-9D3AAAC19303}" destId="{716E4D16-97C7-439F-B07D-4B61A88FE058}" srcOrd="0" destOrd="0" presId="urn:microsoft.com/office/officeart/2005/8/layout/radial4"/>
    <dgm:cxn modelId="{0B0E6F1A-0FF7-4F37-A644-B7626E005716}" type="presOf" srcId="{BA37D894-19D3-4852-BE8C-46BC732894E1}" destId="{0963E3B3-0B47-4255-9CBE-625E1DEE02F2}" srcOrd="0" destOrd="0" presId="urn:microsoft.com/office/officeart/2005/8/layout/radial4"/>
    <dgm:cxn modelId="{7ABE733F-791E-4FC1-ABDA-3D7AD9B7A8ED}" srcId="{D7E8192E-B0C6-4463-82EE-9D3AAAC19303}" destId="{57D4A4F3-6FEA-4C70-9D8A-A23ABB806FD2}" srcOrd="4" destOrd="0" parTransId="{03D8C2BC-4DCE-4E31-BCC4-4AA630602374}" sibTransId="{E90E8BFA-CBB6-4800-B882-1A986232C567}"/>
    <dgm:cxn modelId="{DB8ED354-DCC6-4D19-802A-B9798C1D3109}" srcId="{D7E8192E-B0C6-4463-82EE-9D3AAAC19303}" destId="{A4B34486-ABFB-4AB5-AB5C-782F8BB8313F}" srcOrd="1" destOrd="0" parTransId="{47269B8C-CE31-477B-8AB9-CE12F3E6E49C}" sibTransId="{D0D6FA3A-C583-4633-AFEA-A4DB8B5F29FA}"/>
    <dgm:cxn modelId="{557B9AEF-DE3D-46D2-9BF7-72460FC0BF28}" srcId="{D7E8192E-B0C6-4463-82EE-9D3AAAC19303}" destId="{FB4E6489-208D-403B-A385-802AB20C8E85}" srcOrd="9" destOrd="0" parTransId="{9AEF6CA4-EB75-4846-BEB2-783FB70E669B}" sibTransId="{EABF2B0A-A94C-4A3F-AF36-7E69B15ABF2D}"/>
    <dgm:cxn modelId="{C69705A0-92CB-4217-838B-D4E7ED1C9CA7}" type="presOf" srcId="{0EB0F110-ECF7-4CE2-9AC9-9F200EE4977A}" destId="{FA7006B3-E9E7-41DE-AC20-740E547C7DCF}" srcOrd="0" destOrd="0" presId="urn:microsoft.com/office/officeart/2005/8/layout/radial4"/>
    <dgm:cxn modelId="{F89D3B40-4D56-4C99-BFC1-949992B392C8}" type="presOf" srcId="{41409FC0-2D3C-4E8D-B5A6-ED88AA2623A6}" destId="{9058376D-E040-4E84-B9ED-58051250A0E2}" srcOrd="0" destOrd="0" presId="urn:microsoft.com/office/officeart/2005/8/layout/radial4"/>
    <dgm:cxn modelId="{FD42874F-A48F-4B4F-991B-C28CF1D26CEC}" type="presOf" srcId="{BD06F0B4-44FC-4FD6-9030-0DB3F3E17749}" destId="{53C27AB9-DA75-4B7C-A4BC-6386103D8660}" srcOrd="0" destOrd="0" presId="urn:microsoft.com/office/officeart/2005/8/layout/radial4"/>
    <dgm:cxn modelId="{1861EE07-4702-4570-B5FE-F7979EFC3DB9}" srcId="{D7E8192E-B0C6-4463-82EE-9D3AAAC19303}" destId="{0703070D-29F9-4D1A-AB4D-41490F30B392}" srcOrd="2" destOrd="0" parTransId="{D765F249-945E-401A-B73F-2A3205EF4F0A}" sibTransId="{99EC0D97-75CB-4DC2-97AE-1A84651660A8}"/>
    <dgm:cxn modelId="{0357ECB4-5992-400E-8FC6-6D6F2DE4FA87}" type="presOf" srcId="{47269B8C-CE31-477B-8AB9-CE12F3E6E49C}" destId="{8CF327F1-01A2-41ED-B306-518714206982}" srcOrd="0" destOrd="0" presId="urn:microsoft.com/office/officeart/2005/8/layout/radial4"/>
    <dgm:cxn modelId="{730CAFDE-5B87-4631-A96D-F68B3E763D5F}" type="presOf" srcId="{FB4E6489-208D-403B-A385-802AB20C8E85}" destId="{436D95D7-E576-4ABA-A912-6B138A6B11D1}" srcOrd="0" destOrd="0" presId="urn:microsoft.com/office/officeart/2005/8/layout/radial4"/>
    <dgm:cxn modelId="{512DACC1-2D40-4422-A1D9-6F42188184EF}" type="presOf" srcId="{88CDB1BA-D40C-441B-90C4-447381A09C04}" destId="{4284594D-6AAE-4FEF-BB24-E3273C8CBAEC}" srcOrd="0" destOrd="0" presId="urn:microsoft.com/office/officeart/2005/8/layout/radial4"/>
    <dgm:cxn modelId="{79F48354-D34A-490D-943F-DD292FCFEA7C}" type="presOf" srcId="{57D4A4F3-6FEA-4C70-9D8A-A23ABB806FD2}" destId="{1E61A23E-1F38-42D3-97DC-56F23FFE7EBD}" srcOrd="0" destOrd="0" presId="urn:microsoft.com/office/officeart/2005/8/layout/radial4"/>
    <dgm:cxn modelId="{7F400628-D576-400F-B167-4B757A65764F}" srcId="{D7E8192E-B0C6-4463-82EE-9D3AAAC19303}" destId="{88CDB1BA-D40C-441B-90C4-447381A09C04}" srcOrd="7" destOrd="0" parTransId="{044082C7-7A91-4728-BADB-12F8C09CD340}" sibTransId="{AC506D38-A095-428C-A33E-8D758E79CA05}"/>
    <dgm:cxn modelId="{3F320D0B-726F-4642-AEFA-0F576AC9B121}" srcId="{D7E8192E-B0C6-4463-82EE-9D3AAAC19303}" destId="{99A9323B-A481-493A-AEAC-516E3EFC25E3}" srcOrd="0" destOrd="0" parTransId="{618AB268-5161-4A00-9BB4-11ED46FB3449}" sibTransId="{A1616AEF-4CD6-46AA-B456-A219081EE99E}"/>
    <dgm:cxn modelId="{007E721A-6113-43E4-9F1C-5FA838C763AB}" type="presParOf" srcId="{FA7006B3-E9E7-41DE-AC20-740E547C7DCF}" destId="{716E4D16-97C7-439F-B07D-4B61A88FE058}" srcOrd="0" destOrd="0" presId="urn:microsoft.com/office/officeart/2005/8/layout/radial4"/>
    <dgm:cxn modelId="{B5AEFFFF-5E0B-4C51-A6F6-3715A536F4C5}" type="presParOf" srcId="{FA7006B3-E9E7-41DE-AC20-740E547C7DCF}" destId="{E920CE0B-9DB0-44B8-B17C-6A00E8F7BB48}" srcOrd="1" destOrd="0" presId="urn:microsoft.com/office/officeart/2005/8/layout/radial4"/>
    <dgm:cxn modelId="{40771449-EF92-4161-AE36-578BD3397721}" type="presParOf" srcId="{FA7006B3-E9E7-41DE-AC20-740E547C7DCF}" destId="{2A281A6F-1D8A-4C8B-833B-B25CA7050F36}" srcOrd="2" destOrd="0" presId="urn:microsoft.com/office/officeart/2005/8/layout/radial4"/>
    <dgm:cxn modelId="{010E0856-6C56-4441-B076-9D04C7E58050}" type="presParOf" srcId="{FA7006B3-E9E7-41DE-AC20-740E547C7DCF}" destId="{8CF327F1-01A2-41ED-B306-518714206982}" srcOrd="3" destOrd="0" presId="urn:microsoft.com/office/officeart/2005/8/layout/radial4"/>
    <dgm:cxn modelId="{4DA0A3F9-2BDB-419E-8C3D-DCF079E83ECD}" type="presParOf" srcId="{FA7006B3-E9E7-41DE-AC20-740E547C7DCF}" destId="{83A29E26-94CA-4FC3-A836-F60729FADA00}" srcOrd="4" destOrd="0" presId="urn:microsoft.com/office/officeart/2005/8/layout/radial4"/>
    <dgm:cxn modelId="{6AB87D48-4163-477E-94F1-B63343391211}" type="presParOf" srcId="{FA7006B3-E9E7-41DE-AC20-740E547C7DCF}" destId="{68C2870A-B491-469D-80B3-444B03DA2E68}" srcOrd="5" destOrd="0" presId="urn:microsoft.com/office/officeart/2005/8/layout/radial4"/>
    <dgm:cxn modelId="{DE3DD3F8-BD46-4D5D-A11F-7C3FC84C2220}" type="presParOf" srcId="{FA7006B3-E9E7-41DE-AC20-740E547C7DCF}" destId="{A1F58CCB-AC55-451A-A0DC-6E7BFB37231C}" srcOrd="6" destOrd="0" presId="urn:microsoft.com/office/officeart/2005/8/layout/radial4"/>
    <dgm:cxn modelId="{FC355E11-8388-48D4-8477-6E0259A0E18C}" type="presParOf" srcId="{FA7006B3-E9E7-41DE-AC20-740E547C7DCF}" destId="{9058376D-E040-4E84-B9ED-58051250A0E2}" srcOrd="7" destOrd="0" presId="urn:microsoft.com/office/officeart/2005/8/layout/radial4"/>
    <dgm:cxn modelId="{DAF16725-B493-447A-8BC2-56CEC06DC34D}" type="presParOf" srcId="{FA7006B3-E9E7-41DE-AC20-740E547C7DCF}" destId="{049CAF5C-9141-4734-8842-9960492CE3CF}" srcOrd="8" destOrd="0" presId="urn:microsoft.com/office/officeart/2005/8/layout/radial4"/>
    <dgm:cxn modelId="{9B0D4006-DD7E-47E2-89CC-DD9D4ADBF0B0}" type="presParOf" srcId="{FA7006B3-E9E7-41DE-AC20-740E547C7DCF}" destId="{F1A7A09C-5FAC-408C-89D5-DF7328F7F2A3}" srcOrd="9" destOrd="0" presId="urn:microsoft.com/office/officeart/2005/8/layout/radial4"/>
    <dgm:cxn modelId="{EA5721B7-7296-4FF6-8904-F01C9C618665}" type="presParOf" srcId="{FA7006B3-E9E7-41DE-AC20-740E547C7DCF}" destId="{1E61A23E-1F38-42D3-97DC-56F23FFE7EBD}" srcOrd="10" destOrd="0" presId="urn:microsoft.com/office/officeart/2005/8/layout/radial4"/>
    <dgm:cxn modelId="{1ABEAEAA-B6C4-476E-BD85-B77F20FD1A35}" type="presParOf" srcId="{FA7006B3-E9E7-41DE-AC20-740E547C7DCF}" destId="{26ED85A3-EB9F-4F15-BDAB-D49EFA05A5EC}" srcOrd="11" destOrd="0" presId="urn:microsoft.com/office/officeart/2005/8/layout/radial4"/>
    <dgm:cxn modelId="{A36A7A46-336D-48CC-8ADA-3EE48A9A3B6A}" type="presParOf" srcId="{FA7006B3-E9E7-41DE-AC20-740E547C7DCF}" destId="{53C27AB9-DA75-4B7C-A4BC-6386103D8660}" srcOrd="12" destOrd="0" presId="urn:microsoft.com/office/officeart/2005/8/layout/radial4"/>
    <dgm:cxn modelId="{43D33229-0BF7-4E7D-BD32-D3A4EF7CF2F0}" type="presParOf" srcId="{FA7006B3-E9E7-41DE-AC20-740E547C7DCF}" destId="{64B812DA-46A8-4DB5-A426-6C4CF865480F}" srcOrd="13" destOrd="0" presId="urn:microsoft.com/office/officeart/2005/8/layout/radial4"/>
    <dgm:cxn modelId="{F500F424-036D-4BDD-AD02-F17B5BB146F7}" type="presParOf" srcId="{FA7006B3-E9E7-41DE-AC20-740E547C7DCF}" destId="{0963E3B3-0B47-4255-9CBE-625E1DEE02F2}" srcOrd="14" destOrd="0" presId="urn:microsoft.com/office/officeart/2005/8/layout/radial4"/>
    <dgm:cxn modelId="{606E671E-7415-4847-9240-94138AC7D09F}" type="presParOf" srcId="{FA7006B3-E9E7-41DE-AC20-740E547C7DCF}" destId="{F3C13DB6-618E-4C84-A3F0-4FF82E65252D}" srcOrd="15" destOrd="0" presId="urn:microsoft.com/office/officeart/2005/8/layout/radial4"/>
    <dgm:cxn modelId="{6886838B-86BD-4AD5-BA7C-6DE19C9769EA}" type="presParOf" srcId="{FA7006B3-E9E7-41DE-AC20-740E547C7DCF}" destId="{4284594D-6AAE-4FEF-BB24-E3273C8CBAEC}" srcOrd="16" destOrd="0" presId="urn:microsoft.com/office/officeart/2005/8/layout/radial4"/>
    <dgm:cxn modelId="{3E678187-0FC7-4993-9AF0-A84D5D583FEA}" type="presParOf" srcId="{FA7006B3-E9E7-41DE-AC20-740E547C7DCF}" destId="{7EBF229D-CDE0-4319-B5ED-A8770E45A763}" srcOrd="17" destOrd="0" presId="urn:microsoft.com/office/officeart/2005/8/layout/radial4"/>
    <dgm:cxn modelId="{CC281D10-4415-458C-8DEB-986BB39F2231}" type="presParOf" srcId="{FA7006B3-E9E7-41DE-AC20-740E547C7DCF}" destId="{35AA232C-423A-4C5B-8D63-B6ECE792F159}" srcOrd="18" destOrd="0" presId="urn:microsoft.com/office/officeart/2005/8/layout/radial4"/>
    <dgm:cxn modelId="{9BED9C24-0CF0-48F2-9227-95B74D8DDF9A}" type="presParOf" srcId="{FA7006B3-E9E7-41DE-AC20-740E547C7DCF}" destId="{5165B742-F03F-4B6C-B137-09938BB26DB4}" srcOrd="19" destOrd="0" presId="urn:microsoft.com/office/officeart/2005/8/layout/radial4"/>
    <dgm:cxn modelId="{2B0C4A55-97E3-4133-9ACA-B8AE9F793D8E}" type="presParOf" srcId="{FA7006B3-E9E7-41DE-AC20-740E547C7DCF}" destId="{436D95D7-E576-4ABA-A912-6B138A6B11D1}" srcOrd="20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16E4D16-97C7-439F-B07D-4B61A88FE058}">
      <dsp:nvSpPr>
        <dsp:cNvPr id="0" name=""/>
        <dsp:cNvSpPr/>
      </dsp:nvSpPr>
      <dsp:spPr>
        <a:xfrm>
          <a:off x="3779523" y="2743831"/>
          <a:ext cx="1807811" cy="183995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ОПО</a:t>
          </a:r>
        </a:p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ОАО «РЖД»</a:t>
          </a:r>
          <a:endParaRPr lang="ru-RU" sz="26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779523" y="2743831"/>
        <a:ext cx="1807811" cy="1839950"/>
      </dsp:txXfrm>
    </dsp:sp>
    <dsp:sp modelId="{E920CE0B-9DB0-44B8-B17C-6A00E8F7BB48}">
      <dsp:nvSpPr>
        <dsp:cNvPr id="0" name=""/>
        <dsp:cNvSpPr/>
      </dsp:nvSpPr>
      <dsp:spPr>
        <a:xfrm rot="21270460">
          <a:off x="2364162" y="4216548"/>
          <a:ext cx="1500616" cy="467291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2A281A6F-1D8A-4C8B-833B-B25CA7050F36}">
      <dsp:nvSpPr>
        <dsp:cNvPr id="0" name=""/>
        <dsp:cNvSpPr/>
      </dsp:nvSpPr>
      <dsp:spPr>
        <a:xfrm>
          <a:off x="254870" y="4427571"/>
          <a:ext cx="1891750" cy="52900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Идентификация ОПО</a:t>
          </a:r>
          <a:endParaRPr lang="ru-RU" sz="16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54870" y="4427571"/>
        <a:ext cx="1891750" cy="529003"/>
      </dsp:txXfrm>
    </dsp:sp>
    <dsp:sp modelId="{8CF327F1-01A2-41ED-B306-518714206982}">
      <dsp:nvSpPr>
        <dsp:cNvPr id="0" name=""/>
        <dsp:cNvSpPr/>
      </dsp:nvSpPr>
      <dsp:spPr>
        <a:xfrm rot="434998">
          <a:off x="2251198" y="3547346"/>
          <a:ext cx="1433708" cy="424652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83A29E26-94CA-4FC3-A836-F60729FADA00}">
      <dsp:nvSpPr>
        <dsp:cNvPr id="0" name=""/>
        <dsp:cNvSpPr/>
      </dsp:nvSpPr>
      <dsp:spPr>
        <a:xfrm>
          <a:off x="254437" y="3232758"/>
          <a:ext cx="1872486" cy="90471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Регистрация ОПО в государственном реестре</a:t>
          </a:r>
          <a:endParaRPr lang="ru-RU" sz="16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54437" y="3232758"/>
        <a:ext cx="1872486" cy="904719"/>
      </dsp:txXfrm>
    </dsp:sp>
    <dsp:sp modelId="{68C2870A-B491-469D-80B3-444B03DA2E68}">
      <dsp:nvSpPr>
        <dsp:cNvPr id="0" name=""/>
        <dsp:cNvSpPr/>
      </dsp:nvSpPr>
      <dsp:spPr>
        <a:xfrm rot="1350363">
          <a:off x="2177228" y="2704871"/>
          <a:ext cx="1639495" cy="451333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A1F58CCB-AC55-451A-A0DC-6E7BFB37231C}">
      <dsp:nvSpPr>
        <dsp:cNvPr id="0" name=""/>
        <dsp:cNvSpPr/>
      </dsp:nvSpPr>
      <dsp:spPr>
        <a:xfrm>
          <a:off x="264141" y="2267318"/>
          <a:ext cx="1898499" cy="67402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 </a:t>
          </a:r>
          <a:r>
            <a:rPr lang="ru-RU" sz="16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Лицензирование видов деятельности</a:t>
          </a:r>
          <a:endParaRPr lang="ru-RU" sz="16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64141" y="2267318"/>
        <a:ext cx="1898499" cy="674023"/>
      </dsp:txXfrm>
    </dsp:sp>
    <dsp:sp modelId="{9058376D-E040-4E84-B9ED-58051250A0E2}">
      <dsp:nvSpPr>
        <dsp:cNvPr id="0" name=""/>
        <dsp:cNvSpPr/>
      </dsp:nvSpPr>
      <dsp:spPr>
        <a:xfrm rot="1954587">
          <a:off x="2092708" y="1941155"/>
          <a:ext cx="2117976" cy="425132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049CAF5C-9141-4734-8842-9960492CE3CF}">
      <dsp:nvSpPr>
        <dsp:cNvPr id="0" name=""/>
        <dsp:cNvSpPr/>
      </dsp:nvSpPr>
      <dsp:spPr>
        <a:xfrm>
          <a:off x="274975" y="1081873"/>
          <a:ext cx="1874447" cy="76257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Подготовка и аттестация персонала</a:t>
          </a:r>
          <a:endParaRPr lang="ru-RU" sz="16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74975" y="1081873"/>
        <a:ext cx="1874447" cy="762578"/>
      </dsp:txXfrm>
    </dsp:sp>
    <dsp:sp modelId="{F1A7A09C-5FAC-408C-89D5-DF7328F7F2A3}">
      <dsp:nvSpPr>
        <dsp:cNvPr id="0" name=""/>
        <dsp:cNvSpPr/>
      </dsp:nvSpPr>
      <dsp:spPr>
        <a:xfrm rot="4529777">
          <a:off x="3919447" y="1965826"/>
          <a:ext cx="838537" cy="424652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1E61A23E-1F38-42D3-97DC-56F23FFE7EBD}">
      <dsp:nvSpPr>
        <dsp:cNvPr id="0" name=""/>
        <dsp:cNvSpPr/>
      </dsp:nvSpPr>
      <dsp:spPr>
        <a:xfrm>
          <a:off x="2849566" y="1071482"/>
          <a:ext cx="1865050" cy="64113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Производственный контроль</a:t>
          </a:r>
          <a:endParaRPr lang="ru-RU" sz="16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849566" y="1071482"/>
        <a:ext cx="1865050" cy="641131"/>
      </dsp:txXfrm>
    </dsp:sp>
    <dsp:sp modelId="{26ED85A3-EB9F-4F15-BDAB-D49EFA05A5EC}">
      <dsp:nvSpPr>
        <dsp:cNvPr id="0" name=""/>
        <dsp:cNvSpPr/>
      </dsp:nvSpPr>
      <dsp:spPr>
        <a:xfrm rot="6633069">
          <a:off x="4833523" y="1983139"/>
          <a:ext cx="839036" cy="424652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53C27AB9-DA75-4B7C-A4BC-6386103D8660}">
      <dsp:nvSpPr>
        <dsp:cNvPr id="0" name=""/>
        <dsp:cNvSpPr/>
      </dsp:nvSpPr>
      <dsp:spPr>
        <a:xfrm>
          <a:off x="4876796" y="1074636"/>
          <a:ext cx="1698012" cy="64430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Страхование</a:t>
          </a:r>
          <a:endParaRPr lang="ru-RU" sz="16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876796" y="1074636"/>
        <a:ext cx="1698012" cy="644301"/>
      </dsp:txXfrm>
    </dsp:sp>
    <dsp:sp modelId="{64B812DA-46A8-4DB5-A426-6C4CF865480F}">
      <dsp:nvSpPr>
        <dsp:cNvPr id="0" name=""/>
        <dsp:cNvSpPr/>
      </dsp:nvSpPr>
      <dsp:spPr>
        <a:xfrm rot="9057538">
          <a:off x="5263500" y="2251437"/>
          <a:ext cx="1526431" cy="424652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0963E3B3-0B47-4255-9CBE-625E1DEE02F2}">
      <dsp:nvSpPr>
        <dsp:cNvPr id="0" name=""/>
        <dsp:cNvSpPr/>
      </dsp:nvSpPr>
      <dsp:spPr>
        <a:xfrm>
          <a:off x="6679090" y="1028861"/>
          <a:ext cx="2138786" cy="103522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Выполнение предписаний органа исполнительной власти</a:t>
          </a:r>
          <a:r>
            <a:rPr lang="en-US" sz="16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endParaRPr lang="ru-RU" sz="16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679090" y="1028861"/>
        <a:ext cx="2138786" cy="1035220"/>
      </dsp:txXfrm>
    </dsp:sp>
    <dsp:sp modelId="{F3C13DB6-618E-4C84-A3F0-4FF82E65252D}">
      <dsp:nvSpPr>
        <dsp:cNvPr id="0" name=""/>
        <dsp:cNvSpPr/>
      </dsp:nvSpPr>
      <dsp:spPr>
        <a:xfrm rot="9678813">
          <a:off x="5610547" y="2803776"/>
          <a:ext cx="1013037" cy="462412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4284594D-6AAE-4FEF-BB24-E3273C8CBAEC}">
      <dsp:nvSpPr>
        <dsp:cNvPr id="0" name=""/>
        <dsp:cNvSpPr/>
      </dsp:nvSpPr>
      <dsp:spPr>
        <a:xfrm>
          <a:off x="6773531" y="2286298"/>
          <a:ext cx="2018340" cy="63817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Расследование аварий и инцидентов</a:t>
          </a:r>
          <a:endParaRPr lang="ru-RU" sz="16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773531" y="2286298"/>
        <a:ext cx="2018340" cy="638177"/>
      </dsp:txXfrm>
    </dsp:sp>
    <dsp:sp modelId="{7EBF229D-CDE0-4319-B5ED-A8770E45A763}">
      <dsp:nvSpPr>
        <dsp:cNvPr id="0" name=""/>
        <dsp:cNvSpPr/>
      </dsp:nvSpPr>
      <dsp:spPr>
        <a:xfrm rot="10959543">
          <a:off x="5701085" y="3451002"/>
          <a:ext cx="1047456" cy="395410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35AA232C-423A-4C5B-8D63-B6ECE792F159}">
      <dsp:nvSpPr>
        <dsp:cNvPr id="0" name=""/>
        <dsp:cNvSpPr/>
      </dsp:nvSpPr>
      <dsp:spPr>
        <a:xfrm>
          <a:off x="6863512" y="3380993"/>
          <a:ext cx="1921580" cy="57573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Анализ и отчетность</a:t>
          </a:r>
          <a:endParaRPr lang="ru-RU" sz="16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863512" y="3380993"/>
        <a:ext cx="1921580" cy="575730"/>
      </dsp:txXfrm>
    </dsp:sp>
    <dsp:sp modelId="{5165B742-F03F-4B6C-B137-09938BB26DB4}">
      <dsp:nvSpPr>
        <dsp:cNvPr id="0" name=""/>
        <dsp:cNvSpPr/>
      </dsp:nvSpPr>
      <dsp:spPr>
        <a:xfrm rot="12032289">
          <a:off x="5605443" y="4120922"/>
          <a:ext cx="1133313" cy="395410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436D95D7-E576-4ABA-A912-6B138A6B11D1}">
      <dsp:nvSpPr>
        <dsp:cNvPr id="0" name=""/>
        <dsp:cNvSpPr/>
      </dsp:nvSpPr>
      <dsp:spPr>
        <a:xfrm>
          <a:off x="6886110" y="4402061"/>
          <a:ext cx="1921580" cy="57573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Экспертиза ПБ</a:t>
          </a:r>
          <a:endParaRPr lang="ru-RU" sz="16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886110" y="4402061"/>
        <a:ext cx="1921580" cy="5757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image" Target="../media/image7.emf"/><Relationship Id="rId5" Type="http://schemas.openxmlformats.org/officeDocument/2006/relationships/image" Target="../media/image11.emf"/><Relationship Id="rId4" Type="http://schemas.openxmlformats.org/officeDocument/2006/relationships/image" Target="../media/image10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28F8E71-F919-4D13-AD56-07AD566B59C4}" type="datetimeFigureOut">
              <a:rPr lang="ru-RU"/>
              <a:pPr>
                <a:defRPr/>
              </a:pPr>
              <a:t>25.04.2013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74322AB-8FA4-4F81-9A97-87E26D60012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49FF493-8420-4608-947D-8AAFFAE01D81}" type="datetimeFigureOut">
              <a:rPr lang="ru-RU"/>
              <a:pPr>
                <a:defRPr/>
              </a:pPr>
              <a:t>25.04.2013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1C76A51-64FD-4F78-9E84-A2B3E738F4A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30F5BE0-CDCA-45C3-938F-A3E6686361E9}" type="slidenum">
              <a:rPr lang="en-GB" smtClean="0"/>
              <a:pPr/>
              <a:t>4</a:t>
            </a:fld>
            <a:endParaRPr lang="en-GB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C71F62E-9825-4877-B8B5-F402E632D71F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48F7307-1A2A-4EDF-A434-DF49F04FC5C4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D63948-7B05-45B8-AE7F-3686E260FF8E}" type="datetimeFigureOut">
              <a:rPr lang="ru-RU"/>
              <a:pPr>
                <a:defRPr/>
              </a:pPr>
              <a:t>25.04.2013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E9E965-E209-4137-8EA8-2096171A7F2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 advTm="4999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60EC30-981A-415D-9FA2-13E43AF47AC3}" type="datetimeFigureOut">
              <a:rPr lang="ru-RU"/>
              <a:pPr>
                <a:defRPr/>
              </a:pPr>
              <a:t>25.04.2013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BED01A-836B-4DDD-A5CD-A4BB54E4380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 advTm="4999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E3A7DD-BEFA-4715-B836-864DB9F95326}" type="datetimeFigureOut">
              <a:rPr lang="ru-RU"/>
              <a:pPr>
                <a:defRPr/>
              </a:pPr>
              <a:t>25.04.2013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1A002C-1228-46FD-A960-E1B452C6616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 advTm="4999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43EDDA-81B4-48ED-B28D-47D45D8F34D5}" type="datetimeFigureOut">
              <a:rPr lang="ru-RU"/>
              <a:pPr>
                <a:defRPr/>
              </a:pPr>
              <a:t>25.04.2013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05F496-53C2-4003-AE9B-BB6F9B1FF46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 advTm="4999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989932-F0ED-4F50-8053-F33505E508BD}" type="datetimeFigureOut">
              <a:rPr lang="ru-RU"/>
              <a:pPr>
                <a:defRPr/>
              </a:pPr>
              <a:t>25.04.2013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A7773B-4D0A-4E65-8AC7-61533A6BE26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 advTm="4999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931C3A-5CDA-4A54-B55B-EB6B2312B814}" type="datetimeFigureOut">
              <a:rPr lang="ru-RU"/>
              <a:pPr>
                <a:defRPr/>
              </a:pPr>
              <a:t>25.04.2013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84E877-0583-4344-8EC8-444A5A10878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 advTm="4999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EC8E3D-FFA1-481E-8879-2CE65E6F5329}" type="datetimeFigureOut">
              <a:rPr lang="ru-RU"/>
              <a:pPr>
                <a:defRPr/>
              </a:pPr>
              <a:t>25.04.2013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C4F66C-9B1A-410A-864E-6E523FD650E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 advTm="4999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318090-273A-41A3-BD93-DAA02A6C475B}" type="datetimeFigureOut">
              <a:rPr lang="ru-RU"/>
              <a:pPr>
                <a:defRPr/>
              </a:pPr>
              <a:t>25.04.2013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7684E8-4AEB-4C84-AF6E-5C1EE3EC051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 advTm="4999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9CD394-9B20-468A-AA36-F0817749F3B0}" type="datetimeFigureOut">
              <a:rPr lang="ru-RU"/>
              <a:pPr>
                <a:defRPr/>
              </a:pPr>
              <a:t>25.04.2013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1F9C48-C793-46AF-B67E-A384C8B8725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 advTm="4999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8978EE-2EC7-4407-8898-10DA4A48A3E5}" type="datetimeFigureOut">
              <a:rPr lang="ru-RU"/>
              <a:pPr>
                <a:defRPr/>
              </a:pPr>
              <a:t>25.04.2013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BC98CC-4145-4612-B5CE-6DE1ACC42F3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 advTm="4999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187124-FFFF-43DA-BCC5-5FFF3149BB9C}" type="datetimeFigureOut">
              <a:rPr lang="ru-RU"/>
              <a:pPr>
                <a:defRPr/>
              </a:pPr>
              <a:t>25.04.2013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733619-1AAE-4120-B3F7-E0694F09748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 advTm="4999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46A59A1-0952-43B8-AF48-8A9B8F15888B}" type="datetimeFigureOut">
              <a:rPr lang="ru-RU"/>
              <a:pPr>
                <a:defRPr/>
              </a:pPr>
              <a:t>25.04.2013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F7538CA-20CC-4F13-99FB-3D91DD684B8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ransition spd="slow" advTm="4999">
    <p:wip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notesSlide" Target="../notesSlides/notesSlide2.xml"/><Relationship Id="rId7" Type="http://schemas.openxmlformats.org/officeDocument/2006/relationships/diagramColors" Target="../diagrams/colors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Relationship Id="rId9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oleObject" Target="../embeddings/oleObject9.bin"/><Relationship Id="rId3" Type="http://schemas.openxmlformats.org/officeDocument/2006/relationships/slideLayout" Target="../slideLayouts/slideLayout2.xml"/><Relationship Id="rId7" Type="http://schemas.openxmlformats.org/officeDocument/2006/relationships/oleObject" Target="../embeddings/oleObject3.bin"/><Relationship Id="rId12" Type="http://schemas.openxmlformats.org/officeDocument/2006/relationships/oleObject" Target="../embeddings/oleObject8.bin"/><Relationship Id="rId2" Type="http://schemas.openxmlformats.org/officeDocument/2006/relationships/tags" Target="../tags/tag6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oleObject" Target="../embeddings/oleObject7.bin"/><Relationship Id="rId5" Type="http://schemas.openxmlformats.org/officeDocument/2006/relationships/oleObject" Target="../embeddings/oleObject1.bin"/><Relationship Id="rId15" Type="http://schemas.openxmlformats.org/officeDocument/2006/relationships/image" Target="../media/image3.png"/><Relationship Id="rId10" Type="http://schemas.openxmlformats.org/officeDocument/2006/relationships/oleObject" Target="../embeddings/oleObject6.bin"/><Relationship Id="rId4" Type="http://schemas.openxmlformats.org/officeDocument/2006/relationships/notesSlide" Target="../notesSlides/notesSlide3.xml"/><Relationship Id="rId9" Type="http://schemas.openxmlformats.org/officeDocument/2006/relationships/oleObject" Target="../embeddings/oleObject5.bin"/><Relationship Id="rId14" Type="http://schemas.openxmlformats.org/officeDocument/2006/relationships/oleObject" Target="../embeddings/oleObject10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8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1.bin"/><Relationship Id="rId5" Type="http://schemas.openxmlformats.org/officeDocument/2006/relationships/image" Target="../media/image3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 bwMode="auto">
          <a:xfrm>
            <a:off x="234861" y="147456"/>
            <a:ext cx="8715375" cy="1311476"/>
          </a:xfrm>
          <a:prstGeom prst="rect">
            <a:avLst/>
          </a:prstGeom>
          <a:solidFill>
            <a:srgbClr val="D5D6D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0" tIns="0" rIns="0" bIns="0" anchor="ctr"/>
          <a:lstStyle/>
          <a:p>
            <a:pPr algn="ctr">
              <a:defRPr/>
            </a:pPr>
            <a:r>
              <a:rPr lang="ru-RU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ОРГАНИЗАЦИЯ производственного контроля          в вертикально-интегрированных Компаниях</a:t>
            </a:r>
          </a:p>
        </p:txBody>
      </p:sp>
      <p:pic>
        <p:nvPicPr>
          <p:cNvPr id="15364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313" y="1880171"/>
            <a:ext cx="5118054" cy="285375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5366" name="Picture 1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43197" y="3952875"/>
            <a:ext cx="4586492" cy="267034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" name="Рисунок 2" descr="image00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4313" y="6307138"/>
            <a:ext cx="268605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 spd="slow" advTm="3337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686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6867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0964" name="Заголовок 8"/>
          <p:cNvSpPr>
            <a:spLocks noGrp="1"/>
          </p:cNvSpPr>
          <p:nvPr>
            <p:ph type="title"/>
          </p:nvPr>
        </p:nvSpPr>
        <p:spPr>
          <a:xfrm>
            <a:off x="457200" y="257333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за внимание!</a:t>
            </a:r>
          </a:p>
        </p:txBody>
      </p:sp>
      <p:pic>
        <p:nvPicPr>
          <p:cNvPr id="36869" name="Рисунок 2" descr="image0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4987" y="6100745"/>
            <a:ext cx="268605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 spd="slow" advTm="20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0"/>
          <p:cNvGrpSpPr>
            <a:grpSpLocks/>
          </p:cNvGrpSpPr>
          <p:nvPr/>
        </p:nvGrpSpPr>
        <p:grpSpPr bwMode="auto">
          <a:xfrm>
            <a:off x="207428" y="1697466"/>
            <a:ext cx="8691438" cy="4467027"/>
            <a:chOff x="164592" y="2747986"/>
            <a:chExt cx="4063492" cy="3415284"/>
          </a:xfrm>
          <a:solidFill>
            <a:schemeClr val="bg2">
              <a:lumMod val="40000"/>
              <a:lumOff val="60000"/>
            </a:schemeClr>
          </a:solidFill>
        </p:grpSpPr>
        <p:sp>
          <p:nvSpPr>
            <p:cNvPr id="6" name="Прямоугольник 5"/>
            <p:cNvSpPr/>
            <p:nvPr/>
          </p:nvSpPr>
          <p:spPr bwMode="auto">
            <a:xfrm>
              <a:off x="164592" y="2747986"/>
              <a:ext cx="4063492" cy="3415284"/>
            </a:xfrm>
            <a:prstGeom prst="rect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lIns="0" tIns="0" rIns="0" bIns="0" anchor="ctr"/>
            <a:lstStyle/>
            <a:p>
              <a:pPr>
                <a:defRPr/>
              </a:pPr>
              <a:endParaRPr lang="ru-RU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7" name="Содержимое 7"/>
            <p:cNvSpPr txBox="1">
              <a:spLocks/>
            </p:cNvSpPr>
            <p:nvPr/>
          </p:nvSpPr>
          <p:spPr>
            <a:xfrm>
              <a:off x="315157" y="2914650"/>
              <a:ext cx="3804601" cy="3085987"/>
            </a:xfrm>
            <a:prstGeom prst="rect">
              <a:avLst/>
            </a:prstGeom>
            <a:grpFill/>
          </p:spPr>
          <p:txBody>
            <a:bodyPr/>
            <a:lstStyle/>
            <a:p>
              <a:pPr>
                <a:lnSpc>
                  <a:spcPct val="80000"/>
                </a:lnSpc>
                <a:buFontTx/>
                <a:buNone/>
              </a:pPr>
              <a:r>
                <a:rPr lang="ru-RU" b="1" dirty="0" smtClean="0"/>
                <a:t>1. Формирование единой политики Холдинга «РЖД» по направлениям безопасности производственных процессов. </a:t>
              </a:r>
            </a:p>
            <a:p>
              <a:pPr>
                <a:lnSpc>
                  <a:spcPct val="80000"/>
                </a:lnSpc>
                <a:buFontTx/>
                <a:buNone/>
              </a:pPr>
              <a:endParaRPr lang="ru-RU" b="1" dirty="0" smtClean="0"/>
            </a:p>
            <a:p>
              <a:pPr>
                <a:lnSpc>
                  <a:spcPct val="80000"/>
                </a:lnSpc>
                <a:buFontTx/>
                <a:buNone/>
              </a:pPr>
              <a:r>
                <a:rPr lang="ru-RU" b="1" dirty="0" smtClean="0"/>
                <a:t>2. Нормативно-методическое обеспечение направлений безопасности производственных процессов.</a:t>
              </a:r>
            </a:p>
            <a:p>
              <a:pPr>
                <a:lnSpc>
                  <a:spcPct val="80000"/>
                </a:lnSpc>
                <a:buFontTx/>
                <a:buNone/>
              </a:pPr>
              <a:endParaRPr lang="ru-RU" b="1" dirty="0" smtClean="0"/>
            </a:p>
            <a:p>
              <a:pPr>
                <a:lnSpc>
                  <a:spcPct val="80000"/>
                </a:lnSpc>
                <a:buFontTx/>
                <a:buNone/>
              </a:pPr>
              <a:r>
                <a:rPr lang="ru-RU" b="1" dirty="0" smtClean="0"/>
                <a:t>3. Анализ показателей по охране труда, промышленной и пожарной безопасности,  природоохранной деятельности, травматизма граждан.</a:t>
              </a:r>
            </a:p>
            <a:p>
              <a:pPr>
                <a:lnSpc>
                  <a:spcPct val="80000"/>
                </a:lnSpc>
                <a:buFontTx/>
                <a:buNone/>
              </a:pPr>
              <a:endParaRPr lang="ru-RU" b="1" dirty="0" smtClean="0"/>
            </a:p>
            <a:p>
              <a:pPr>
                <a:lnSpc>
                  <a:spcPct val="80000"/>
                </a:lnSpc>
                <a:buFontTx/>
                <a:buNone/>
              </a:pPr>
              <a:r>
                <a:rPr lang="ru-RU" b="1" dirty="0" smtClean="0"/>
                <a:t>4. Организация аудита систем управления по направлениям безопасности производственных процессов.</a:t>
              </a:r>
            </a:p>
            <a:p>
              <a:pPr>
                <a:lnSpc>
                  <a:spcPct val="80000"/>
                </a:lnSpc>
                <a:buFontTx/>
                <a:buNone/>
              </a:pPr>
              <a:endParaRPr lang="ru-RU" b="1" dirty="0" smtClean="0"/>
            </a:p>
            <a:p>
              <a:pPr>
                <a:lnSpc>
                  <a:spcPct val="80000"/>
                </a:lnSpc>
                <a:buFontTx/>
                <a:buNone/>
              </a:pPr>
              <a:r>
                <a:rPr lang="ru-RU" b="1" dirty="0" smtClean="0"/>
                <a:t>5. Координация деятельности подразделений Холдинга  по направлениям безопасности производственных процессов.</a:t>
              </a:r>
            </a:p>
            <a:p>
              <a:pPr>
                <a:lnSpc>
                  <a:spcPct val="80000"/>
                </a:lnSpc>
                <a:buFontTx/>
                <a:buNone/>
              </a:pPr>
              <a:endParaRPr lang="ru-RU" b="1" dirty="0" smtClean="0"/>
            </a:p>
            <a:p>
              <a:pPr>
                <a:lnSpc>
                  <a:spcPct val="80000"/>
                </a:lnSpc>
                <a:buFontTx/>
                <a:buNone/>
              </a:pPr>
              <a:r>
                <a:rPr lang="ru-RU" b="1" dirty="0" smtClean="0"/>
                <a:t>6. Формирование основных направлений научных исследований по направлениям безопасности производственных процессов. </a:t>
              </a:r>
            </a:p>
          </p:txBody>
        </p:sp>
      </p:grpSp>
      <p:sp>
        <p:nvSpPr>
          <p:cNvPr id="8" name="Прямоугольник 7"/>
          <p:cNvSpPr/>
          <p:nvPr/>
        </p:nvSpPr>
        <p:spPr bwMode="auto">
          <a:xfrm>
            <a:off x="193764" y="174661"/>
            <a:ext cx="8715375" cy="1243171"/>
          </a:xfrm>
          <a:prstGeom prst="rect">
            <a:avLst/>
          </a:prstGeom>
          <a:solidFill>
            <a:srgbClr val="D5D6D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0" tIns="0" rIns="0" bIns="0"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Основные направления деятельности в обеспечении безопасности производственных процессов корпоративного центра</a:t>
            </a:r>
            <a:endParaRPr lang="ru-RU" sz="24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pic>
        <p:nvPicPr>
          <p:cNvPr id="16389" name="Рисунок 2" descr="image0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313" y="6307138"/>
            <a:ext cx="268605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 spd="slow" advTm="12345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0"/>
          <p:cNvGrpSpPr>
            <a:grpSpLocks/>
          </p:cNvGrpSpPr>
          <p:nvPr/>
        </p:nvGrpSpPr>
        <p:grpSpPr bwMode="auto">
          <a:xfrm>
            <a:off x="238250" y="1520575"/>
            <a:ext cx="8691438" cy="4068894"/>
            <a:chOff x="164592" y="2747986"/>
            <a:chExt cx="4063492" cy="3415284"/>
          </a:xfrm>
          <a:solidFill>
            <a:schemeClr val="bg2">
              <a:lumMod val="40000"/>
              <a:lumOff val="60000"/>
            </a:schemeClr>
          </a:solidFill>
        </p:grpSpPr>
        <p:sp>
          <p:nvSpPr>
            <p:cNvPr id="6" name="Прямоугольник 5"/>
            <p:cNvSpPr/>
            <p:nvPr/>
          </p:nvSpPr>
          <p:spPr bwMode="auto">
            <a:xfrm>
              <a:off x="164592" y="2747986"/>
              <a:ext cx="4063492" cy="3415284"/>
            </a:xfrm>
            <a:prstGeom prst="rect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lIns="0" tIns="0" rIns="0" bIns="0" anchor="ctr"/>
            <a:lstStyle/>
            <a:p>
              <a:pPr>
                <a:defRPr/>
              </a:pPr>
              <a:endParaRPr lang="ru-RU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7" name="Содержимое 7"/>
            <p:cNvSpPr txBox="1">
              <a:spLocks/>
            </p:cNvSpPr>
            <p:nvPr/>
          </p:nvSpPr>
          <p:spPr>
            <a:xfrm>
              <a:off x="315157" y="2914650"/>
              <a:ext cx="3804601" cy="3085987"/>
            </a:xfrm>
            <a:prstGeom prst="rect">
              <a:avLst/>
            </a:prstGeom>
            <a:grpFill/>
          </p:spPr>
          <p:txBody>
            <a:bodyPr/>
            <a:lstStyle/>
            <a:p>
              <a:pPr marL="444500" indent="-263525" defTabSz="441325">
                <a:lnSpc>
                  <a:spcPct val="90000"/>
                </a:lnSpc>
              </a:pPr>
              <a:endParaRPr lang="ru-RU" sz="2400" b="1" dirty="0" smtClean="0">
                <a:latin typeface="+mn-lt"/>
              </a:endParaRPr>
            </a:p>
            <a:p>
              <a:pPr marL="444500" indent="-263525" defTabSz="441325">
                <a:lnSpc>
                  <a:spcPct val="90000"/>
                </a:lnSpc>
              </a:pPr>
              <a:r>
                <a:rPr lang="ru-RU" sz="2400" b="1" dirty="0" smtClean="0">
                  <a:latin typeface="+mn-lt"/>
                </a:rPr>
                <a:t>- обеспечение реализации единой политики в области промышленной безопасности ОПО;</a:t>
              </a:r>
            </a:p>
            <a:p>
              <a:pPr marL="444500" indent="-263525" defTabSz="441325">
                <a:lnSpc>
                  <a:spcPct val="90000"/>
                </a:lnSpc>
              </a:pPr>
              <a:endParaRPr lang="ru-RU" sz="2400" b="1" dirty="0" smtClean="0">
                <a:latin typeface="+mn-lt"/>
              </a:endParaRPr>
            </a:p>
            <a:p>
              <a:pPr marL="444500" indent="-263525" defTabSz="441325">
                <a:lnSpc>
                  <a:spcPct val="90000"/>
                </a:lnSpc>
              </a:pPr>
              <a:r>
                <a:rPr lang="ru-RU" sz="2400" b="1" dirty="0" smtClean="0">
                  <a:latin typeface="+mn-lt"/>
                </a:rPr>
                <a:t>- организация аудита функционирования системы управления промышленной безопасности ОПО;</a:t>
              </a:r>
            </a:p>
            <a:p>
              <a:pPr marL="444500" indent="-263525" defTabSz="441325">
                <a:lnSpc>
                  <a:spcPct val="90000"/>
                </a:lnSpc>
              </a:pPr>
              <a:endParaRPr lang="ru-RU" sz="2400" b="1" dirty="0" smtClean="0">
                <a:latin typeface="+mn-lt"/>
              </a:endParaRPr>
            </a:p>
            <a:p>
              <a:pPr marL="444500" indent="-263525" defTabSz="441325">
                <a:lnSpc>
                  <a:spcPct val="90000"/>
                </a:lnSpc>
              </a:pPr>
              <a:r>
                <a:rPr lang="ru-RU" sz="2400" b="1" dirty="0" smtClean="0">
                  <a:latin typeface="+mn-lt"/>
                </a:rPr>
                <a:t>- взаимодействие с территориальными и региональными органами ФОИВ</a:t>
              </a:r>
            </a:p>
            <a:p>
              <a:pPr marL="0" lvl="1" defTabSz="893763" eaLnBrk="0" hangingPunct="0">
                <a:lnSpc>
                  <a:spcPct val="110000"/>
                </a:lnSpc>
                <a:spcBef>
                  <a:spcPts val="0"/>
                </a:spcBef>
                <a:buClr>
                  <a:srgbClr val="C0C0C0"/>
                </a:buClr>
                <a:buSzPct val="92000"/>
                <a:defRPr/>
              </a:pPr>
              <a:endParaRPr lang="ru-RU" sz="24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endParaRPr>
            </a:p>
            <a:p>
              <a:pPr marL="0" lvl="1" defTabSz="893763" eaLnBrk="0" hangingPunct="0">
                <a:lnSpc>
                  <a:spcPct val="110000"/>
                </a:lnSpc>
                <a:spcBef>
                  <a:spcPts val="0"/>
                </a:spcBef>
                <a:buClr>
                  <a:srgbClr val="C0C0C0"/>
                </a:buClr>
                <a:buSzPct val="92000"/>
                <a:defRPr/>
              </a:pPr>
              <a:endParaRPr lang="ru-RU" b="1" dirty="0">
                <a:latin typeface="RussianRail B Pro"/>
                <a:cs typeface="Tahoma" pitchFamily="34" charset="0"/>
              </a:endParaRPr>
            </a:p>
            <a:p>
              <a:pPr marL="0" lvl="1" defTabSz="893763" eaLnBrk="0" hangingPunct="0">
                <a:lnSpc>
                  <a:spcPct val="110000"/>
                </a:lnSpc>
                <a:spcBef>
                  <a:spcPts val="0"/>
                </a:spcBef>
                <a:buClr>
                  <a:srgbClr val="C0C0C0"/>
                </a:buClr>
                <a:buSzPct val="92000"/>
                <a:defRPr/>
              </a:pPr>
              <a:endParaRPr lang="ru-RU" b="1" dirty="0">
                <a:latin typeface="RussianRail B Pro"/>
                <a:cs typeface="Tahoma" pitchFamily="34" charset="0"/>
              </a:endParaRPr>
            </a:p>
          </p:txBody>
        </p:sp>
      </p:grpSp>
      <p:sp>
        <p:nvSpPr>
          <p:cNvPr id="8" name="Прямоугольник 7"/>
          <p:cNvSpPr/>
          <p:nvPr/>
        </p:nvSpPr>
        <p:spPr bwMode="auto">
          <a:xfrm>
            <a:off x="214313" y="143838"/>
            <a:ext cx="8715375" cy="1124567"/>
          </a:xfrm>
          <a:prstGeom prst="rect">
            <a:avLst/>
          </a:prstGeom>
          <a:solidFill>
            <a:srgbClr val="D5D6D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0" tIns="0" rIns="0" bIns="0"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ПРОМЫШЛЕННАЯ  БЕЗОПАСНОСТЬ  ОПАСНЫХ ПРОИЗВОДСТВЕННЫХ ОБЪЕКТОВ (основные направления деятельности)</a:t>
            </a:r>
          </a:p>
        </p:txBody>
      </p:sp>
      <p:pic>
        <p:nvPicPr>
          <p:cNvPr id="16389" name="Рисунок 2" descr="image0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313" y="6307138"/>
            <a:ext cx="268605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 spd="slow" advTm="12345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ChangeArrowheads="1"/>
          </p:cNvSpPr>
          <p:nvPr/>
        </p:nvSpPr>
        <p:spPr bwMode="auto">
          <a:xfrm>
            <a:off x="1692275" y="908050"/>
            <a:ext cx="7146925" cy="280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На 01.01.2013 года в  Государственном реестре зарегистрировано </a:t>
            </a:r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9898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объекта,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эксплуатируемых  </a:t>
            </a:r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34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филиалами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ОАО «РЖД», в том числе:</a:t>
            </a:r>
          </a:p>
          <a:p>
            <a:pPr algn="just"/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4187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объектов,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на которых используются стационарно установленные грузоподъемные механизмы;</a:t>
            </a:r>
          </a:p>
          <a:p>
            <a:pPr algn="just"/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3014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объектов,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на которых используются, хранятся, транспортируются опасные вещества;</a:t>
            </a:r>
          </a:p>
          <a:p>
            <a:pPr algn="just"/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- 2697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объектов, на которых используется оборудование, работающее под давлением более 0,07 Мпа или при температуре нагрева воды более 115С. </a:t>
            </a:r>
          </a:p>
        </p:txBody>
      </p:sp>
      <p:pic>
        <p:nvPicPr>
          <p:cNvPr id="11" name="Picture 13" descr="C:\Documents and Settings\SukhorukovAV\Мои документы\ИРП\РЖД\2011\ПБ\Отчетные документы\Для презентации\i1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4213" y="2781300"/>
            <a:ext cx="863600" cy="684213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6150" name="Picture 12" descr="http://im7-tub.yandex.net/i?id=376881249-50-7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4213" y="2060575"/>
            <a:ext cx="863600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0" descr="C:\Documents and Settings\SukhorukovAV\Мои документы\ИРП\РЖД\2011\ПБ\Отчетные документы\Для презентации\i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4213" y="1268413"/>
            <a:ext cx="8636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aphicFrame>
        <p:nvGraphicFramePr>
          <p:cNvPr id="9" name="Диаграмма 9"/>
          <p:cNvGraphicFramePr>
            <a:graphicFrameLocks/>
          </p:cNvGraphicFramePr>
          <p:nvPr/>
        </p:nvGraphicFramePr>
        <p:xfrm>
          <a:off x="712788" y="4106863"/>
          <a:ext cx="7861300" cy="2460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2" name="Заголовок 11"/>
          <p:cNvSpPr>
            <a:spLocks noGrp="1"/>
          </p:cNvSpPr>
          <p:nvPr>
            <p:ph type="title"/>
          </p:nvPr>
        </p:nvSpPr>
        <p:spPr bwMode="auto">
          <a:xfrm>
            <a:off x="215756" y="141074"/>
            <a:ext cx="8691938" cy="691133"/>
          </a:xfrm>
          <a:prstGeom prst="rect">
            <a:avLst/>
          </a:prstGeom>
          <a:solidFill>
            <a:srgbClr val="D5D6D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0" tIns="0" rIns="0" bIns="0"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Опасные производственные объекты ОАО «РЖД»</a:t>
            </a:r>
            <a:endParaRPr lang="ru-RU" sz="28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slow" advTm="4999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800" y="1150706"/>
          <a:ext cx="9144000" cy="5337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6" name="Прямоугольник 5"/>
          <p:cNvSpPr/>
          <p:nvPr/>
        </p:nvSpPr>
        <p:spPr bwMode="auto">
          <a:xfrm>
            <a:off x="154112" y="154113"/>
            <a:ext cx="8856324" cy="821932"/>
          </a:xfrm>
          <a:prstGeom prst="rect">
            <a:avLst/>
          </a:prstGeom>
          <a:solidFill>
            <a:srgbClr val="D5D6D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0" tIns="0" rIns="0" bIns="0"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ПРОМЫШЛЕННАЯ   БЕЗОПАСНОСТЬ   </a:t>
            </a:r>
            <a:r>
              <a:rPr lang="ru-RU" sz="32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ОПО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95250" y="1240159"/>
            <a:ext cx="9048750" cy="70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r>
              <a:rPr lang="ru-RU" sz="1400" b="1" i="1" dirty="0"/>
              <a:t>Промышленная безопасность опасных производственных объектов </a:t>
            </a:r>
            <a:r>
              <a:rPr lang="ru-RU" sz="1400" i="1" dirty="0"/>
              <a:t>–  состояние защищенности </a:t>
            </a:r>
          </a:p>
          <a:p>
            <a:r>
              <a:rPr lang="ru-RU" sz="1400" i="1" dirty="0"/>
              <a:t>жизненно важных интересов личности и общества от аварий на опасных производственных объектах </a:t>
            </a:r>
          </a:p>
          <a:p>
            <a:r>
              <a:rPr lang="ru-RU" sz="1400" i="1" dirty="0"/>
              <a:t>и последствий указанных аварий</a:t>
            </a:r>
          </a:p>
        </p:txBody>
      </p:sp>
      <p:pic>
        <p:nvPicPr>
          <p:cNvPr id="17414" name="Рисунок 2" descr="image001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14313" y="6307138"/>
            <a:ext cx="268605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 spd="slow" advTm="23221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10"/>
          <p:cNvGrpSpPr>
            <a:grpSpLocks/>
          </p:cNvGrpSpPr>
          <p:nvPr/>
        </p:nvGrpSpPr>
        <p:grpSpPr bwMode="auto">
          <a:xfrm>
            <a:off x="238250" y="1387011"/>
            <a:ext cx="8691438" cy="4202458"/>
            <a:chOff x="164592" y="2747986"/>
            <a:chExt cx="4063492" cy="3415284"/>
          </a:xfrm>
          <a:solidFill>
            <a:schemeClr val="bg2">
              <a:lumMod val="40000"/>
              <a:lumOff val="60000"/>
            </a:schemeClr>
          </a:solidFill>
        </p:grpSpPr>
        <p:sp>
          <p:nvSpPr>
            <p:cNvPr id="6" name="Прямоугольник 5"/>
            <p:cNvSpPr/>
            <p:nvPr/>
          </p:nvSpPr>
          <p:spPr bwMode="auto">
            <a:xfrm>
              <a:off x="164592" y="2747986"/>
              <a:ext cx="4063492" cy="3415284"/>
            </a:xfrm>
            <a:prstGeom prst="rect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lIns="0" tIns="0" rIns="0" bIns="0" anchor="ctr"/>
            <a:lstStyle/>
            <a:p>
              <a:pPr>
                <a:defRPr/>
              </a:pPr>
              <a:endParaRPr lang="ru-RU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7" name="Содержимое 7"/>
            <p:cNvSpPr txBox="1">
              <a:spLocks/>
            </p:cNvSpPr>
            <p:nvPr/>
          </p:nvSpPr>
          <p:spPr>
            <a:xfrm>
              <a:off x="315157" y="2914650"/>
              <a:ext cx="3804601" cy="3085987"/>
            </a:xfrm>
            <a:prstGeom prst="rect">
              <a:avLst/>
            </a:prstGeom>
            <a:grpFill/>
          </p:spPr>
          <p:txBody>
            <a:bodyPr/>
            <a:lstStyle/>
            <a:p>
              <a:pPr marL="0" lvl="1" defTabSz="893763" eaLnBrk="0" hangingPunct="0">
                <a:lnSpc>
                  <a:spcPct val="110000"/>
                </a:lnSpc>
                <a:spcBef>
                  <a:spcPts val="0"/>
                </a:spcBef>
                <a:buClr>
                  <a:srgbClr val="C0C0C0"/>
                </a:buClr>
                <a:buSzPct val="92000"/>
                <a:defRPr/>
              </a:pPr>
              <a:endParaRPr lang="ru-RU" sz="24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endParaRPr>
            </a:p>
            <a:p>
              <a:pPr marL="0" lvl="1" defTabSz="893763" eaLnBrk="0" hangingPunct="0">
                <a:lnSpc>
                  <a:spcPct val="110000"/>
                </a:lnSpc>
                <a:spcBef>
                  <a:spcPts val="0"/>
                </a:spcBef>
                <a:buClr>
                  <a:srgbClr val="C0C0C0"/>
                </a:buClr>
                <a:buSzPct val="92000"/>
                <a:defRPr/>
              </a:pPr>
              <a:r>
                <a:rPr lang="ru-RU" sz="2400" b="1" i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lt"/>
                  <a:ea typeface="+mj-ea"/>
                  <a:cs typeface="+mj-cs"/>
                </a:rPr>
                <a:t>Повышение </a:t>
              </a:r>
              <a:r>
                <a:rPr lang="ru-RU" sz="2400" b="1" i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lt"/>
                  <a:ea typeface="+mj-ea"/>
                  <a:cs typeface="+mj-cs"/>
                </a:rPr>
                <a:t>уровня </a:t>
              </a:r>
              <a:r>
                <a:rPr lang="ru-RU" sz="2400" b="1" i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lt"/>
                  <a:ea typeface="+mj-ea"/>
                  <a:cs typeface="+mj-cs"/>
                </a:rPr>
                <a:t>промышленной </a:t>
              </a:r>
              <a:r>
                <a:rPr lang="ru-RU" sz="2400" b="1" i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lt"/>
                  <a:ea typeface="+mj-ea"/>
                  <a:cs typeface="+mj-cs"/>
                </a:rPr>
                <a:t>б</a:t>
              </a:r>
              <a:r>
                <a:rPr lang="ru-RU" sz="2400" b="1" i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lt"/>
                  <a:ea typeface="+mj-ea"/>
                  <a:cs typeface="+mj-cs"/>
                </a:rPr>
                <a:t>езопасности </a:t>
              </a:r>
              <a:r>
                <a:rPr lang="ru-RU" sz="2400" b="1" i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lt"/>
                  <a:ea typeface="+mj-ea"/>
                  <a:cs typeface="+mj-cs"/>
                </a:rPr>
                <a:t>опасных производственных объектов 	ОАО «РЖД».</a:t>
              </a:r>
            </a:p>
            <a:p>
              <a:pPr marL="0" lvl="1" defTabSz="893763" eaLnBrk="0" hangingPunct="0">
                <a:lnSpc>
                  <a:spcPct val="110000"/>
                </a:lnSpc>
                <a:spcBef>
                  <a:spcPts val="0"/>
                </a:spcBef>
                <a:buClr>
                  <a:srgbClr val="C0C0C0"/>
                </a:buClr>
                <a:buSzPct val="92000"/>
                <a:defRPr/>
              </a:pPr>
              <a:endParaRPr lang="ru-RU" sz="24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endParaRPr>
            </a:p>
            <a:p>
              <a:pPr marL="0" lvl="1" defTabSz="893763" eaLnBrk="0" hangingPunct="0">
                <a:lnSpc>
                  <a:spcPct val="110000"/>
                </a:lnSpc>
                <a:spcBef>
                  <a:spcPts val="0"/>
                </a:spcBef>
                <a:buClr>
                  <a:srgbClr val="C0C0C0"/>
                </a:buClr>
                <a:buSzPct val="92000"/>
                <a:defRPr/>
              </a:pPr>
              <a:r>
                <a:rPr lang="ru-RU" sz="2400" b="1" i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lt"/>
                  <a:ea typeface="+mj-ea"/>
                  <a:cs typeface="+mj-cs"/>
                </a:rPr>
                <a:t>Снижение рисков возникновения аварий и инцидентов вследствие проведения эффективного контроля соблюдения промышленной безопасности на опасных производственных объектах.</a:t>
              </a:r>
            </a:p>
            <a:p>
              <a:pPr marL="0" lvl="1" defTabSz="893763" eaLnBrk="0" hangingPunct="0">
                <a:lnSpc>
                  <a:spcPct val="110000"/>
                </a:lnSpc>
                <a:spcBef>
                  <a:spcPts val="0"/>
                </a:spcBef>
                <a:buClr>
                  <a:srgbClr val="C0C0C0"/>
                </a:buClr>
                <a:buSzPct val="92000"/>
                <a:defRPr/>
              </a:pPr>
              <a:endParaRPr lang="ru-RU" sz="24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endParaRPr>
            </a:p>
            <a:p>
              <a:pPr marL="0" lvl="1" defTabSz="893763" eaLnBrk="0" hangingPunct="0">
                <a:lnSpc>
                  <a:spcPct val="110000"/>
                </a:lnSpc>
                <a:spcBef>
                  <a:spcPts val="0"/>
                </a:spcBef>
                <a:buClr>
                  <a:srgbClr val="C0C0C0"/>
                </a:buClr>
                <a:buSzPct val="92000"/>
                <a:defRPr/>
              </a:pPr>
              <a:endParaRPr lang="ru-RU" b="1" dirty="0">
                <a:latin typeface="RussianRail B Pro"/>
                <a:cs typeface="Tahoma" pitchFamily="34" charset="0"/>
              </a:endParaRPr>
            </a:p>
            <a:p>
              <a:pPr marL="0" lvl="1" defTabSz="893763" eaLnBrk="0" hangingPunct="0">
                <a:lnSpc>
                  <a:spcPct val="110000"/>
                </a:lnSpc>
                <a:spcBef>
                  <a:spcPts val="0"/>
                </a:spcBef>
                <a:buClr>
                  <a:srgbClr val="C0C0C0"/>
                </a:buClr>
                <a:buSzPct val="92000"/>
                <a:defRPr/>
              </a:pPr>
              <a:endParaRPr lang="ru-RU" b="1" dirty="0">
                <a:latin typeface="RussianRail B Pro"/>
                <a:cs typeface="Tahoma" pitchFamily="34" charset="0"/>
              </a:endParaRPr>
            </a:p>
          </p:txBody>
        </p:sp>
      </p:grpSp>
      <p:sp>
        <p:nvSpPr>
          <p:cNvPr id="8" name="Прямоугольник 7"/>
          <p:cNvSpPr/>
          <p:nvPr/>
        </p:nvSpPr>
        <p:spPr bwMode="auto">
          <a:xfrm>
            <a:off x="214313" y="123290"/>
            <a:ext cx="8715375" cy="980728"/>
          </a:xfrm>
          <a:prstGeom prst="rect">
            <a:avLst/>
          </a:prstGeom>
          <a:solidFill>
            <a:srgbClr val="D5D6D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0" tIns="0" rIns="0" bIns="0"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ЦЕЛЬ </a:t>
            </a:r>
            <a:r>
              <a:rPr lang="ru-RU" sz="3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 СОЗДАНИЯ   АСУ   ОПО</a:t>
            </a:r>
            <a:endParaRPr lang="ru-RU" sz="36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pic>
        <p:nvPicPr>
          <p:cNvPr id="16389" name="Рисунок 2" descr="image0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313" y="6307138"/>
            <a:ext cx="268605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 spd="slow" advTm="12345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60" name="Rectangle 74"/>
          <p:cNvSpPr>
            <a:spLocks noChangeArrowheads="1"/>
          </p:cNvSpPr>
          <p:nvPr/>
        </p:nvSpPr>
        <p:spPr bwMode="auto">
          <a:xfrm>
            <a:off x="0" y="3734817"/>
            <a:ext cx="9144000" cy="1800225"/>
          </a:xfrm>
          <a:prstGeom prst="rect">
            <a:avLst/>
          </a:prstGeom>
          <a:solidFill>
            <a:srgbClr val="83C2E5"/>
          </a:solidFill>
          <a:ln w="6350" algn="ctr">
            <a:noFill/>
            <a:miter lim="800000"/>
            <a:headEnd/>
            <a:tailEnd/>
          </a:ln>
        </p:spPr>
        <p:txBody>
          <a:bodyPr lIns="182880" rIns="45720"/>
          <a:lstStyle/>
          <a:p>
            <a:endParaRPr lang="ru-RU"/>
          </a:p>
        </p:txBody>
      </p:sp>
      <p:graphicFrame>
        <p:nvGraphicFramePr>
          <p:cNvPr id="10" name="Object 761"/>
          <p:cNvGraphicFramePr>
            <a:graphicFrameLocks noChangeAspect="1"/>
          </p:cNvGraphicFramePr>
          <p:nvPr/>
        </p:nvGraphicFramePr>
        <p:xfrm>
          <a:off x="2987675" y="2794000"/>
          <a:ext cx="708025" cy="850900"/>
        </p:xfrm>
        <a:graphic>
          <a:graphicData uri="http://schemas.openxmlformats.org/presentationml/2006/ole">
            <p:oleObj spid="_x0000_s28409" name="Visio" r:id="rId5" imgW="1036320" imgH="1246632" progId="Visio.Drawing.11">
              <p:embed/>
            </p:oleObj>
          </a:graphicData>
        </a:graphic>
      </p:graphicFrame>
      <p:graphicFrame>
        <p:nvGraphicFramePr>
          <p:cNvPr id="11" name="Object 762"/>
          <p:cNvGraphicFramePr>
            <a:graphicFrameLocks noChangeAspect="1"/>
          </p:cNvGraphicFramePr>
          <p:nvPr/>
        </p:nvGraphicFramePr>
        <p:xfrm>
          <a:off x="3973513" y="2794000"/>
          <a:ext cx="708025" cy="850900"/>
        </p:xfrm>
        <a:graphic>
          <a:graphicData uri="http://schemas.openxmlformats.org/presentationml/2006/ole">
            <p:oleObj spid="_x0000_s28410" name="Visio" r:id="rId6" imgW="1036320" imgH="1246632" progId="Visio.Drawing.11">
              <p:embed/>
            </p:oleObj>
          </a:graphicData>
        </a:graphic>
      </p:graphicFrame>
      <p:graphicFrame>
        <p:nvGraphicFramePr>
          <p:cNvPr id="12" name="Object 763"/>
          <p:cNvGraphicFramePr>
            <a:graphicFrameLocks noChangeAspect="1"/>
          </p:cNvGraphicFramePr>
          <p:nvPr/>
        </p:nvGraphicFramePr>
        <p:xfrm>
          <a:off x="4932363" y="2794000"/>
          <a:ext cx="708025" cy="850900"/>
        </p:xfrm>
        <a:graphic>
          <a:graphicData uri="http://schemas.openxmlformats.org/presentationml/2006/ole">
            <p:oleObj spid="_x0000_s28411" name="Visio" r:id="rId7" imgW="1036320" imgH="1246632" progId="Visio.Drawing.11">
              <p:embed/>
            </p:oleObj>
          </a:graphicData>
        </a:graphic>
      </p:graphicFrame>
      <p:graphicFrame>
        <p:nvGraphicFramePr>
          <p:cNvPr id="14" name="Object 764"/>
          <p:cNvGraphicFramePr>
            <a:graphicFrameLocks noChangeAspect="1"/>
          </p:cNvGraphicFramePr>
          <p:nvPr/>
        </p:nvGraphicFramePr>
        <p:xfrm>
          <a:off x="2987675" y="6034088"/>
          <a:ext cx="708025" cy="850900"/>
        </p:xfrm>
        <a:graphic>
          <a:graphicData uri="http://schemas.openxmlformats.org/presentationml/2006/ole">
            <p:oleObj spid="_x0000_s28412" name="Visio" r:id="rId8" imgW="1036320" imgH="1246632" progId="Visio.Drawing.11">
              <p:embed/>
            </p:oleObj>
          </a:graphicData>
        </a:graphic>
      </p:graphicFrame>
      <p:graphicFrame>
        <p:nvGraphicFramePr>
          <p:cNvPr id="15" name="Object 765"/>
          <p:cNvGraphicFramePr>
            <a:graphicFrameLocks noChangeAspect="1"/>
          </p:cNvGraphicFramePr>
          <p:nvPr/>
        </p:nvGraphicFramePr>
        <p:xfrm>
          <a:off x="3921125" y="6034088"/>
          <a:ext cx="708025" cy="850900"/>
        </p:xfrm>
        <a:graphic>
          <a:graphicData uri="http://schemas.openxmlformats.org/presentationml/2006/ole">
            <p:oleObj spid="_x0000_s28413" name="Visio" r:id="rId9" imgW="1036320" imgH="1246632" progId="Visio.Drawing.11">
              <p:embed/>
            </p:oleObj>
          </a:graphicData>
        </a:graphic>
      </p:graphicFrame>
      <p:grpSp>
        <p:nvGrpSpPr>
          <p:cNvPr id="27761" name="Group 129"/>
          <p:cNvGrpSpPr>
            <a:grpSpLocks/>
          </p:cNvGrpSpPr>
          <p:nvPr/>
        </p:nvGrpSpPr>
        <p:grpSpPr bwMode="auto">
          <a:xfrm>
            <a:off x="3354388" y="3460750"/>
            <a:ext cx="1973262" cy="255588"/>
            <a:chOff x="2113" y="1570"/>
            <a:chExt cx="1243" cy="161"/>
          </a:xfrm>
        </p:grpSpPr>
        <p:sp>
          <p:nvSpPr>
            <p:cNvPr id="28465" name="AutoShape 26"/>
            <p:cNvSpPr>
              <a:spLocks noChangeArrowheads="1"/>
            </p:cNvSpPr>
            <p:nvPr/>
          </p:nvSpPr>
          <p:spPr bwMode="auto">
            <a:xfrm rot="21599095" flipH="1">
              <a:off x="2113" y="1570"/>
              <a:ext cx="113" cy="39"/>
            </a:xfrm>
            <a:prstGeom prst="triangle">
              <a:avLst>
                <a:gd name="adj" fmla="val 50000"/>
              </a:avLst>
            </a:prstGeom>
            <a:solidFill>
              <a:srgbClr val="CC0000"/>
            </a:solidFill>
            <a:ln w="6350">
              <a:noFill/>
              <a:miter lim="800000"/>
              <a:headEnd/>
              <a:tailEnd/>
            </a:ln>
          </p:spPr>
          <p:txBody>
            <a:bodyPr wrap="none" lIns="45720" rIns="45720"/>
            <a:lstStyle/>
            <a:p>
              <a:pPr algn="ctr" eaLnBrk="0" hangingPunct="0"/>
              <a:endParaRPr lang="ru-RU" sz="1200"/>
            </a:p>
          </p:txBody>
        </p:sp>
        <p:sp>
          <p:nvSpPr>
            <p:cNvPr id="28466" name="AutoShape 28"/>
            <p:cNvSpPr>
              <a:spLocks noChangeArrowheads="1"/>
            </p:cNvSpPr>
            <p:nvPr/>
          </p:nvSpPr>
          <p:spPr bwMode="auto">
            <a:xfrm rot="21599095" flipH="1">
              <a:off x="2683" y="1570"/>
              <a:ext cx="114" cy="39"/>
            </a:xfrm>
            <a:prstGeom prst="triangle">
              <a:avLst>
                <a:gd name="adj" fmla="val 50000"/>
              </a:avLst>
            </a:prstGeom>
            <a:solidFill>
              <a:srgbClr val="CC0000"/>
            </a:solidFill>
            <a:ln w="6350">
              <a:noFill/>
              <a:miter lim="800000"/>
              <a:headEnd/>
              <a:tailEnd/>
            </a:ln>
          </p:spPr>
          <p:txBody>
            <a:bodyPr wrap="none" lIns="45720" rIns="45720"/>
            <a:lstStyle/>
            <a:p>
              <a:pPr algn="ctr" eaLnBrk="0" hangingPunct="0"/>
              <a:endParaRPr lang="ru-RU" sz="1200"/>
            </a:p>
          </p:txBody>
        </p:sp>
        <p:sp>
          <p:nvSpPr>
            <p:cNvPr id="28467" name="AutoShape 30"/>
            <p:cNvSpPr>
              <a:spLocks noChangeArrowheads="1"/>
            </p:cNvSpPr>
            <p:nvPr/>
          </p:nvSpPr>
          <p:spPr bwMode="auto">
            <a:xfrm rot="21599095" flipH="1">
              <a:off x="3243" y="1570"/>
              <a:ext cx="113" cy="39"/>
            </a:xfrm>
            <a:prstGeom prst="triangle">
              <a:avLst>
                <a:gd name="adj" fmla="val 50000"/>
              </a:avLst>
            </a:prstGeom>
            <a:solidFill>
              <a:srgbClr val="CC0000"/>
            </a:solidFill>
            <a:ln w="6350">
              <a:noFill/>
              <a:miter lim="800000"/>
              <a:headEnd/>
              <a:tailEnd/>
            </a:ln>
          </p:spPr>
          <p:txBody>
            <a:bodyPr wrap="none" lIns="45720" rIns="45720"/>
            <a:lstStyle/>
            <a:p>
              <a:pPr algn="ctr" eaLnBrk="0" hangingPunct="0"/>
              <a:endParaRPr lang="ru-RU" sz="1200"/>
            </a:p>
          </p:txBody>
        </p:sp>
        <p:sp>
          <p:nvSpPr>
            <p:cNvPr id="28468" name="AutoShape 25"/>
            <p:cNvSpPr>
              <a:spLocks noChangeArrowheads="1"/>
            </p:cNvSpPr>
            <p:nvPr/>
          </p:nvSpPr>
          <p:spPr bwMode="auto">
            <a:xfrm rot="10800000" flipH="1">
              <a:off x="2115" y="1693"/>
              <a:ext cx="112" cy="38"/>
            </a:xfrm>
            <a:prstGeom prst="triangle">
              <a:avLst>
                <a:gd name="adj" fmla="val 50000"/>
              </a:avLst>
            </a:prstGeom>
            <a:solidFill>
              <a:srgbClr val="CC0000"/>
            </a:solidFill>
            <a:ln w="6350">
              <a:noFill/>
              <a:miter lim="800000"/>
              <a:headEnd/>
              <a:tailEnd/>
            </a:ln>
          </p:spPr>
          <p:txBody>
            <a:bodyPr rot="10800000" wrap="none" lIns="45720" rIns="45720"/>
            <a:lstStyle/>
            <a:p>
              <a:pPr algn="ctr" eaLnBrk="0" hangingPunct="0"/>
              <a:endParaRPr lang="ru-RU" sz="1200"/>
            </a:p>
          </p:txBody>
        </p:sp>
        <p:sp>
          <p:nvSpPr>
            <p:cNvPr id="28469" name="AutoShape 27"/>
            <p:cNvSpPr>
              <a:spLocks noChangeArrowheads="1"/>
            </p:cNvSpPr>
            <p:nvPr/>
          </p:nvSpPr>
          <p:spPr bwMode="auto">
            <a:xfrm rot="10800000" flipH="1">
              <a:off x="2685" y="1693"/>
              <a:ext cx="113" cy="38"/>
            </a:xfrm>
            <a:prstGeom prst="triangle">
              <a:avLst>
                <a:gd name="adj" fmla="val 50000"/>
              </a:avLst>
            </a:prstGeom>
            <a:solidFill>
              <a:srgbClr val="CC0000"/>
            </a:solidFill>
            <a:ln w="6350">
              <a:noFill/>
              <a:miter lim="800000"/>
              <a:headEnd/>
              <a:tailEnd/>
            </a:ln>
          </p:spPr>
          <p:txBody>
            <a:bodyPr rot="10800000" wrap="none" lIns="45720" rIns="45720"/>
            <a:lstStyle/>
            <a:p>
              <a:pPr algn="ctr" eaLnBrk="0" hangingPunct="0"/>
              <a:endParaRPr lang="ru-RU" sz="1200"/>
            </a:p>
          </p:txBody>
        </p:sp>
        <p:sp>
          <p:nvSpPr>
            <p:cNvPr id="28470" name="AutoShape 29"/>
            <p:cNvSpPr>
              <a:spLocks noChangeArrowheads="1"/>
            </p:cNvSpPr>
            <p:nvPr/>
          </p:nvSpPr>
          <p:spPr bwMode="auto">
            <a:xfrm rot="10800000" flipH="1">
              <a:off x="3243" y="1693"/>
              <a:ext cx="113" cy="38"/>
            </a:xfrm>
            <a:prstGeom prst="triangle">
              <a:avLst>
                <a:gd name="adj" fmla="val 50000"/>
              </a:avLst>
            </a:prstGeom>
            <a:solidFill>
              <a:srgbClr val="CC0000"/>
            </a:solidFill>
            <a:ln w="6350">
              <a:noFill/>
              <a:miter lim="800000"/>
              <a:headEnd/>
              <a:tailEnd/>
            </a:ln>
          </p:spPr>
          <p:txBody>
            <a:bodyPr rot="10800000" wrap="none" lIns="45720" rIns="45720"/>
            <a:lstStyle/>
            <a:p>
              <a:pPr algn="ctr" eaLnBrk="0" hangingPunct="0"/>
              <a:endParaRPr lang="ru-RU" sz="1200"/>
            </a:p>
          </p:txBody>
        </p:sp>
      </p:grpSp>
      <p:grpSp>
        <p:nvGrpSpPr>
          <p:cNvPr id="27762" name="Group 130"/>
          <p:cNvGrpSpPr>
            <a:grpSpLocks/>
          </p:cNvGrpSpPr>
          <p:nvPr/>
        </p:nvGrpSpPr>
        <p:grpSpPr bwMode="auto">
          <a:xfrm>
            <a:off x="3382963" y="5694363"/>
            <a:ext cx="1922462" cy="255587"/>
            <a:chOff x="2131" y="3067"/>
            <a:chExt cx="1211" cy="161"/>
          </a:xfrm>
        </p:grpSpPr>
        <p:sp>
          <p:nvSpPr>
            <p:cNvPr id="28459" name="AutoShape 51"/>
            <p:cNvSpPr>
              <a:spLocks noChangeArrowheads="1"/>
            </p:cNvSpPr>
            <p:nvPr/>
          </p:nvSpPr>
          <p:spPr bwMode="auto">
            <a:xfrm rot="10800000" flipH="1">
              <a:off x="2133" y="3190"/>
              <a:ext cx="112" cy="38"/>
            </a:xfrm>
            <a:prstGeom prst="triangle">
              <a:avLst>
                <a:gd name="adj" fmla="val 50000"/>
              </a:avLst>
            </a:prstGeom>
            <a:solidFill>
              <a:srgbClr val="CC0000"/>
            </a:solidFill>
            <a:ln w="6350">
              <a:noFill/>
              <a:miter lim="800000"/>
              <a:headEnd/>
              <a:tailEnd/>
            </a:ln>
          </p:spPr>
          <p:txBody>
            <a:bodyPr rot="10800000" wrap="none" lIns="45720" rIns="45720"/>
            <a:lstStyle/>
            <a:p>
              <a:pPr algn="ctr" eaLnBrk="0" hangingPunct="0"/>
              <a:endParaRPr lang="ru-RU" sz="1200"/>
            </a:p>
          </p:txBody>
        </p:sp>
        <p:sp>
          <p:nvSpPr>
            <p:cNvPr id="28460" name="AutoShape 52"/>
            <p:cNvSpPr>
              <a:spLocks noChangeArrowheads="1"/>
            </p:cNvSpPr>
            <p:nvPr/>
          </p:nvSpPr>
          <p:spPr bwMode="auto">
            <a:xfrm rot="21599095" flipH="1">
              <a:off x="2131" y="3067"/>
              <a:ext cx="113" cy="39"/>
            </a:xfrm>
            <a:prstGeom prst="triangle">
              <a:avLst>
                <a:gd name="adj" fmla="val 50000"/>
              </a:avLst>
            </a:prstGeom>
            <a:solidFill>
              <a:srgbClr val="CC0000"/>
            </a:solidFill>
            <a:ln w="6350">
              <a:noFill/>
              <a:miter lim="800000"/>
              <a:headEnd/>
              <a:tailEnd/>
            </a:ln>
          </p:spPr>
          <p:txBody>
            <a:bodyPr wrap="none" lIns="45720" rIns="45720"/>
            <a:lstStyle/>
            <a:p>
              <a:pPr algn="ctr" eaLnBrk="0" hangingPunct="0"/>
              <a:endParaRPr lang="ru-RU" sz="1200"/>
            </a:p>
          </p:txBody>
        </p:sp>
        <p:sp>
          <p:nvSpPr>
            <p:cNvPr id="28461" name="AutoShape 53"/>
            <p:cNvSpPr>
              <a:spLocks noChangeArrowheads="1"/>
            </p:cNvSpPr>
            <p:nvPr/>
          </p:nvSpPr>
          <p:spPr bwMode="auto">
            <a:xfrm rot="10800000" flipH="1">
              <a:off x="2676" y="3190"/>
              <a:ext cx="113" cy="38"/>
            </a:xfrm>
            <a:prstGeom prst="triangle">
              <a:avLst>
                <a:gd name="adj" fmla="val 50000"/>
              </a:avLst>
            </a:prstGeom>
            <a:solidFill>
              <a:srgbClr val="CC0000"/>
            </a:solidFill>
            <a:ln w="6350">
              <a:noFill/>
              <a:miter lim="800000"/>
              <a:headEnd/>
              <a:tailEnd/>
            </a:ln>
          </p:spPr>
          <p:txBody>
            <a:bodyPr rot="10800000" wrap="none" lIns="45720" rIns="45720"/>
            <a:lstStyle/>
            <a:p>
              <a:pPr algn="ctr" eaLnBrk="0" hangingPunct="0"/>
              <a:endParaRPr lang="ru-RU" sz="1200"/>
            </a:p>
          </p:txBody>
        </p:sp>
        <p:sp>
          <p:nvSpPr>
            <p:cNvPr id="28462" name="AutoShape 54"/>
            <p:cNvSpPr>
              <a:spLocks noChangeArrowheads="1"/>
            </p:cNvSpPr>
            <p:nvPr/>
          </p:nvSpPr>
          <p:spPr bwMode="auto">
            <a:xfrm rot="21599095" flipH="1">
              <a:off x="2674" y="3067"/>
              <a:ext cx="114" cy="39"/>
            </a:xfrm>
            <a:prstGeom prst="triangle">
              <a:avLst>
                <a:gd name="adj" fmla="val 50000"/>
              </a:avLst>
            </a:prstGeom>
            <a:solidFill>
              <a:srgbClr val="CC0000"/>
            </a:solidFill>
            <a:ln w="6350">
              <a:noFill/>
              <a:miter lim="800000"/>
              <a:headEnd/>
              <a:tailEnd/>
            </a:ln>
          </p:spPr>
          <p:txBody>
            <a:bodyPr wrap="none" lIns="45720" rIns="45720"/>
            <a:lstStyle/>
            <a:p>
              <a:pPr algn="ctr" eaLnBrk="0" hangingPunct="0"/>
              <a:endParaRPr lang="ru-RU" sz="1200"/>
            </a:p>
          </p:txBody>
        </p:sp>
        <p:sp>
          <p:nvSpPr>
            <p:cNvPr id="28463" name="AutoShape 55"/>
            <p:cNvSpPr>
              <a:spLocks noChangeArrowheads="1"/>
            </p:cNvSpPr>
            <p:nvPr/>
          </p:nvSpPr>
          <p:spPr bwMode="auto">
            <a:xfrm rot="10800000" flipH="1">
              <a:off x="3229" y="3190"/>
              <a:ext cx="113" cy="38"/>
            </a:xfrm>
            <a:prstGeom prst="triangle">
              <a:avLst>
                <a:gd name="adj" fmla="val 50000"/>
              </a:avLst>
            </a:prstGeom>
            <a:solidFill>
              <a:srgbClr val="CC0000"/>
            </a:solidFill>
            <a:ln w="6350">
              <a:noFill/>
              <a:miter lim="800000"/>
              <a:headEnd/>
              <a:tailEnd/>
            </a:ln>
          </p:spPr>
          <p:txBody>
            <a:bodyPr rot="10800000" wrap="none" lIns="45720" rIns="45720"/>
            <a:lstStyle/>
            <a:p>
              <a:pPr algn="ctr" eaLnBrk="0" hangingPunct="0"/>
              <a:endParaRPr lang="ru-RU" sz="1200"/>
            </a:p>
          </p:txBody>
        </p:sp>
        <p:sp>
          <p:nvSpPr>
            <p:cNvPr id="28464" name="AutoShape 56"/>
            <p:cNvSpPr>
              <a:spLocks noChangeArrowheads="1"/>
            </p:cNvSpPr>
            <p:nvPr/>
          </p:nvSpPr>
          <p:spPr bwMode="auto">
            <a:xfrm rot="21599095" flipH="1">
              <a:off x="3228" y="3067"/>
              <a:ext cx="113" cy="39"/>
            </a:xfrm>
            <a:prstGeom prst="triangle">
              <a:avLst>
                <a:gd name="adj" fmla="val 50000"/>
              </a:avLst>
            </a:prstGeom>
            <a:solidFill>
              <a:srgbClr val="CC0000"/>
            </a:solidFill>
            <a:ln w="6350">
              <a:noFill/>
              <a:miter lim="800000"/>
              <a:headEnd/>
              <a:tailEnd/>
            </a:ln>
          </p:spPr>
          <p:txBody>
            <a:bodyPr wrap="none" lIns="45720" rIns="45720"/>
            <a:lstStyle/>
            <a:p>
              <a:pPr algn="ctr" eaLnBrk="0" hangingPunct="0"/>
              <a:endParaRPr lang="ru-RU" sz="1200"/>
            </a:p>
          </p:txBody>
        </p:sp>
      </p:grpSp>
      <p:graphicFrame>
        <p:nvGraphicFramePr>
          <p:cNvPr id="30" name="Object 766"/>
          <p:cNvGraphicFramePr>
            <a:graphicFrameLocks noChangeAspect="1"/>
          </p:cNvGraphicFramePr>
          <p:nvPr/>
        </p:nvGraphicFramePr>
        <p:xfrm>
          <a:off x="4859338" y="6034088"/>
          <a:ext cx="708025" cy="850900"/>
        </p:xfrm>
        <a:graphic>
          <a:graphicData uri="http://schemas.openxmlformats.org/presentationml/2006/ole">
            <p:oleObj spid="_x0000_s28414" name="Visio" r:id="rId10" imgW="1036320" imgH="1246632" progId="">
              <p:embed/>
            </p:oleObj>
          </a:graphicData>
        </a:graphic>
      </p:graphicFrame>
      <p:graphicFrame>
        <p:nvGraphicFramePr>
          <p:cNvPr id="27755" name="Object 767"/>
          <p:cNvGraphicFramePr>
            <a:graphicFrameLocks noGrp="1" noChangeAspect="1"/>
          </p:cNvGraphicFramePr>
          <p:nvPr>
            <p:ph sz="half" idx="1"/>
          </p:nvPr>
        </p:nvGraphicFramePr>
        <p:xfrm>
          <a:off x="1042988" y="4870450"/>
          <a:ext cx="647700" cy="647700"/>
        </p:xfrm>
        <a:graphic>
          <a:graphicData uri="http://schemas.openxmlformats.org/presentationml/2006/ole">
            <p:oleObj spid="_x0000_s28415" name="Visio" r:id="rId11" imgW="508254" imgH="508254" progId="">
              <p:embed/>
            </p:oleObj>
          </a:graphicData>
        </a:graphic>
      </p:graphicFrame>
      <p:graphicFrame>
        <p:nvGraphicFramePr>
          <p:cNvPr id="27757" name="Object 769"/>
          <p:cNvGraphicFramePr>
            <a:graphicFrameLocks noChangeAspect="1"/>
          </p:cNvGraphicFramePr>
          <p:nvPr/>
        </p:nvGraphicFramePr>
        <p:xfrm>
          <a:off x="6659563" y="4005263"/>
          <a:ext cx="1368425" cy="1368425"/>
        </p:xfrm>
        <a:graphic>
          <a:graphicData uri="http://schemas.openxmlformats.org/presentationml/2006/ole">
            <p:oleObj spid="_x0000_s28417" name="Visio" r:id="rId12" imgW="910971" imgH="910971" progId="">
              <p:embed/>
            </p:oleObj>
          </a:graphicData>
        </a:graphic>
      </p:graphicFrame>
      <p:sp>
        <p:nvSpPr>
          <p:cNvPr id="27763" name="Line 87"/>
          <p:cNvSpPr>
            <a:spLocks noChangeShapeType="1"/>
          </p:cNvSpPr>
          <p:nvPr/>
        </p:nvSpPr>
        <p:spPr bwMode="auto">
          <a:xfrm flipH="1">
            <a:off x="2051050" y="4725988"/>
            <a:ext cx="1582738" cy="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7764" name="Line 92"/>
          <p:cNvSpPr>
            <a:spLocks noChangeShapeType="1"/>
          </p:cNvSpPr>
          <p:nvPr/>
        </p:nvSpPr>
        <p:spPr bwMode="auto">
          <a:xfrm>
            <a:off x="4930775" y="4714875"/>
            <a:ext cx="519113" cy="11113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7765" name="Line 93"/>
          <p:cNvSpPr>
            <a:spLocks noChangeShapeType="1"/>
          </p:cNvSpPr>
          <p:nvPr/>
        </p:nvSpPr>
        <p:spPr bwMode="auto">
          <a:xfrm>
            <a:off x="6083300" y="4714875"/>
            <a:ext cx="519113" cy="11113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27758" name="Object 770"/>
          <p:cNvGraphicFramePr>
            <a:graphicFrameLocks noChangeAspect="1"/>
          </p:cNvGraphicFramePr>
          <p:nvPr/>
        </p:nvGraphicFramePr>
        <p:xfrm>
          <a:off x="3995738" y="4870450"/>
          <a:ext cx="647700" cy="647700"/>
        </p:xfrm>
        <a:graphic>
          <a:graphicData uri="http://schemas.openxmlformats.org/presentationml/2006/ole">
            <p:oleObj spid="_x0000_s28418" name="Visio" r:id="rId13" imgW="508254" imgH="508254" progId="">
              <p:embed/>
            </p:oleObj>
          </a:graphicData>
        </a:graphic>
      </p:graphicFrame>
      <p:graphicFrame>
        <p:nvGraphicFramePr>
          <p:cNvPr id="27759" name="Object 771"/>
          <p:cNvGraphicFramePr>
            <a:graphicFrameLocks noChangeAspect="1"/>
          </p:cNvGraphicFramePr>
          <p:nvPr/>
        </p:nvGraphicFramePr>
        <p:xfrm>
          <a:off x="5470525" y="4408488"/>
          <a:ext cx="576263" cy="576262"/>
        </p:xfrm>
        <a:graphic>
          <a:graphicData uri="http://schemas.openxmlformats.org/presentationml/2006/ole">
            <p:oleObj spid="_x0000_s28419" name="Visio" r:id="rId14" imgW="1064133" imgH="1064133" progId="">
              <p:embed/>
            </p:oleObj>
          </a:graphicData>
        </a:graphic>
      </p:graphicFrame>
      <p:sp>
        <p:nvSpPr>
          <p:cNvPr id="39" name="Text Box 122"/>
          <p:cNvSpPr txBox="1">
            <a:spLocks noChangeArrowheads="1"/>
          </p:cNvSpPr>
          <p:nvPr/>
        </p:nvSpPr>
        <p:spPr bwMode="auto">
          <a:xfrm>
            <a:off x="5651500" y="2884488"/>
            <a:ext cx="1827213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000" b="1">
                <a:solidFill>
                  <a:srgbClr val="006699"/>
                </a:solidFill>
              </a:rPr>
              <a:t>центральный</a:t>
            </a:r>
            <a:r>
              <a:rPr lang="ru-RU" sz="1000"/>
              <a:t> </a:t>
            </a:r>
            <a:r>
              <a:rPr lang="ru-RU" sz="1000" b="1">
                <a:solidFill>
                  <a:srgbClr val="006699"/>
                </a:solidFill>
              </a:rPr>
              <a:t>уровень</a:t>
            </a:r>
            <a:endParaRPr lang="ru-RU"/>
          </a:p>
        </p:txBody>
      </p:sp>
      <p:sp>
        <p:nvSpPr>
          <p:cNvPr id="27767" name="Line 124"/>
          <p:cNvSpPr>
            <a:spLocks noChangeShapeType="1"/>
          </p:cNvSpPr>
          <p:nvPr/>
        </p:nvSpPr>
        <p:spPr bwMode="auto">
          <a:xfrm flipH="1">
            <a:off x="0" y="2781300"/>
            <a:ext cx="9144000" cy="0"/>
          </a:xfrm>
          <a:prstGeom prst="line">
            <a:avLst/>
          </a:prstGeom>
          <a:noFill/>
          <a:ln w="9525">
            <a:solidFill>
              <a:srgbClr val="006699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" name="Text Box 125"/>
          <p:cNvSpPr txBox="1">
            <a:spLocks noChangeArrowheads="1"/>
          </p:cNvSpPr>
          <p:nvPr/>
        </p:nvSpPr>
        <p:spPr bwMode="auto">
          <a:xfrm>
            <a:off x="5653088" y="6315075"/>
            <a:ext cx="2767012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000" b="1">
                <a:solidFill>
                  <a:srgbClr val="006699"/>
                </a:solidFill>
              </a:rPr>
              <a:t>Региональный  и линейный уровень</a:t>
            </a:r>
            <a:endParaRPr lang="ru-RU"/>
          </a:p>
        </p:txBody>
      </p:sp>
      <p:sp>
        <p:nvSpPr>
          <p:cNvPr id="27769" name="Line 126"/>
          <p:cNvSpPr>
            <a:spLocks noChangeShapeType="1"/>
          </p:cNvSpPr>
          <p:nvPr/>
        </p:nvSpPr>
        <p:spPr bwMode="auto">
          <a:xfrm flipH="1">
            <a:off x="0" y="6711950"/>
            <a:ext cx="9144000" cy="0"/>
          </a:xfrm>
          <a:prstGeom prst="line">
            <a:avLst/>
          </a:prstGeom>
          <a:noFill/>
          <a:ln w="9525">
            <a:solidFill>
              <a:srgbClr val="006699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27770" name="Group 144"/>
          <p:cNvGrpSpPr>
            <a:grpSpLocks noChangeAspect="1"/>
          </p:cNvGrpSpPr>
          <p:nvPr/>
        </p:nvGrpSpPr>
        <p:grpSpPr bwMode="auto">
          <a:xfrm>
            <a:off x="898525" y="3860800"/>
            <a:ext cx="1008063" cy="1008063"/>
            <a:chOff x="566" y="1842"/>
            <a:chExt cx="635" cy="635"/>
          </a:xfrm>
        </p:grpSpPr>
        <p:sp>
          <p:nvSpPr>
            <p:cNvPr id="28454" name="AutoShape 143"/>
            <p:cNvSpPr>
              <a:spLocks noChangeAspect="1" noChangeArrowheads="1" noTextEdit="1"/>
            </p:cNvSpPr>
            <p:nvPr/>
          </p:nvSpPr>
          <p:spPr bwMode="auto">
            <a:xfrm>
              <a:off x="566" y="1842"/>
              <a:ext cx="635" cy="6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455" name="Freeform 145"/>
            <p:cNvSpPr>
              <a:spLocks/>
            </p:cNvSpPr>
            <p:nvPr/>
          </p:nvSpPr>
          <p:spPr bwMode="auto">
            <a:xfrm>
              <a:off x="583" y="1859"/>
              <a:ext cx="602" cy="602"/>
            </a:xfrm>
            <a:custGeom>
              <a:avLst/>
              <a:gdLst>
                <a:gd name="T0" fmla="*/ 0 w 1451"/>
                <a:gd name="T1" fmla="*/ 5 h 1451"/>
                <a:gd name="T2" fmla="*/ 0 w 1451"/>
                <a:gd name="T3" fmla="*/ 38 h 1451"/>
                <a:gd name="T4" fmla="*/ 22 w 1451"/>
                <a:gd name="T5" fmla="*/ 43 h 1451"/>
                <a:gd name="T6" fmla="*/ 43 w 1451"/>
                <a:gd name="T7" fmla="*/ 38 h 1451"/>
                <a:gd name="T8" fmla="*/ 43 w 1451"/>
                <a:gd name="T9" fmla="*/ 38 h 1451"/>
                <a:gd name="T10" fmla="*/ 43 w 1451"/>
                <a:gd name="T11" fmla="*/ 5 h 1451"/>
                <a:gd name="T12" fmla="*/ 22 w 1451"/>
                <a:gd name="T13" fmla="*/ 0 h 1451"/>
                <a:gd name="T14" fmla="*/ 0 w 1451"/>
                <a:gd name="T15" fmla="*/ 5 h 145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451"/>
                <a:gd name="T25" fmla="*/ 0 h 1451"/>
                <a:gd name="T26" fmla="*/ 1451 w 1451"/>
                <a:gd name="T27" fmla="*/ 1451 h 145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451" h="1451">
                  <a:moveTo>
                    <a:pt x="0" y="181"/>
                  </a:moveTo>
                  <a:lnTo>
                    <a:pt x="0" y="1270"/>
                  </a:lnTo>
                  <a:cubicBezTo>
                    <a:pt x="0" y="1370"/>
                    <a:pt x="325" y="1451"/>
                    <a:pt x="725" y="1451"/>
                  </a:cubicBezTo>
                  <a:cubicBezTo>
                    <a:pt x="1126" y="1451"/>
                    <a:pt x="1451" y="1370"/>
                    <a:pt x="1451" y="1270"/>
                  </a:cubicBezTo>
                  <a:cubicBezTo>
                    <a:pt x="1451" y="1270"/>
                    <a:pt x="1451" y="1270"/>
                    <a:pt x="1451" y="1270"/>
                  </a:cubicBezTo>
                  <a:lnTo>
                    <a:pt x="1451" y="181"/>
                  </a:lnTo>
                  <a:cubicBezTo>
                    <a:pt x="1451" y="81"/>
                    <a:pt x="1126" y="0"/>
                    <a:pt x="725" y="0"/>
                  </a:cubicBezTo>
                  <a:cubicBezTo>
                    <a:pt x="325" y="0"/>
                    <a:pt x="0" y="81"/>
                    <a:pt x="0" y="181"/>
                  </a:cubicBezTo>
                  <a:close/>
                </a:path>
              </a:pathLst>
            </a:custGeom>
            <a:solidFill>
              <a:srgbClr val="E8EEF7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456" name="Freeform 146"/>
            <p:cNvSpPr>
              <a:spLocks/>
            </p:cNvSpPr>
            <p:nvPr/>
          </p:nvSpPr>
          <p:spPr bwMode="auto">
            <a:xfrm>
              <a:off x="583" y="1859"/>
              <a:ext cx="602" cy="602"/>
            </a:xfrm>
            <a:custGeom>
              <a:avLst/>
              <a:gdLst>
                <a:gd name="T0" fmla="*/ 0 w 1451"/>
                <a:gd name="T1" fmla="*/ 5 h 1451"/>
                <a:gd name="T2" fmla="*/ 0 w 1451"/>
                <a:gd name="T3" fmla="*/ 38 h 1451"/>
                <a:gd name="T4" fmla="*/ 22 w 1451"/>
                <a:gd name="T5" fmla="*/ 43 h 1451"/>
                <a:gd name="T6" fmla="*/ 43 w 1451"/>
                <a:gd name="T7" fmla="*/ 38 h 1451"/>
                <a:gd name="T8" fmla="*/ 43 w 1451"/>
                <a:gd name="T9" fmla="*/ 38 h 1451"/>
                <a:gd name="T10" fmla="*/ 43 w 1451"/>
                <a:gd name="T11" fmla="*/ 5 h 1451"/>
                <a:gd name="T12" fmla="*/ 22 w 1451"/>
                <a:gd name="T13" fmla="*/ 0 h 1451"/>
                <a:gd name="T14" fmla="*/ 0 w 1451"/>
                <a:gd name="T15" fmla="*/ 5 h 145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451"/>
                <a:gd name="T25" fmla="*/ 0 h 1451"/>
                <a:gd name="T26" fmla="*/ 1451 w 1451"/>
                <a:gd name="T27" fmla="*/ 1451 h 145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451" h="1451">
                  <a:moveTo>
                    <a:pt x="0" y="181"/>
                  </a:moveTo>
                  <a:lnTo>
                    <a:pt x="0" y="1270"/>
                  </a:lnTo>
                  <a:cubicBezTo>
                    <a:pt x="0" y="1370"/>
                    <a:pt x="325" y="1451"/>
                    <a:pt x="725" y="1451"/>
                  </a:cubicBezTo>
                  <a:cubicBezTo>
                    <a:pt x="1126" y="1451"/>
                    <a:pt x="1451" y="1370"/>
                    <a:pt x="1451" y="1270"/>
                  </a:cubicBezTo>
                  <a:cubicBezTo>
                    <a:pt x="1451" y="1270"/>
                    <a:pt x="1451" y="1270"/>
                    <a:pt x="1451" y="1270"/>
                  </a:cubicBezTo>
                  <a:lnTo>
                    <a:pt x="1451" y="181"/>
                  </a:lnTo>
                  <a:cubicBezTo>
                    <a:pt x="1451" y="81"/>
                    <a:pt x="1126" y="0"/>
                    <a:pt x="725" y="0"/>
                  </a:cubicBezTo>
                  <a:cubicBezTo>
                    <a:pt x="325" y="0"/>
                    <a:pt x="0" y="81"/>
                    <a:pt x="0" y="181"/>
                  </a:cubicBezTo>
                  <a:close/>
                </a:path>
              </a:pathLst>
            </a:cu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457" name="Freeform 147"/>
            <p:cNvSpPr>
              <a:spLocks/>
            </p:cNvSpPr>
            <p:nvPr/>
          </p:nvSpPr>
          <p:spPr bwMode="auto">
            <a:xfrm>
              <a:off x="583" y="1934"/>
              <a:ext cx="602" cy="75"/>
            </a:xfrm>
            <a:custGeom>
              <a:avLst/>
              <a:gdLst>
                <a:gd name="T0" fmla="*/ 0 w 602"/>
                <a:gd name="T1" fmla="*/ 0 h 75"/>
                <a:gd name="T2" fmla="*/ 300 w 602"/>
                <a:gd name="T3" fmla="*/ 75 h 75"/>
                <a:gd name="T4" fmla="*/ 602 w 602"/>
                <a:gd name="T5" fmla="*/ 0 h 75"/>
                <a:gd name="T6" fmla="*/ 602 w 602"/>
                <a:gd name="T7" fmla="*/ 0 h 7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02"/>
                <a:gd name="T13" fmla="*/ 0 h 75"/>
                <a:gd name="T14" fmla="*/ 602 w 602"/>
                <a:gd name="T15" fmla="*/ 75 h 7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02" h="75">
                  <a:moveTo>
                    <a:pt x="0" y="0"/>
                  </a:moveTo>
                  <a:cubicBezTo>
                    <a:pt x="0" y="41"/>
                    <a:pt x="134" y="75"/>
                    <a:pt x="300" y="75"/>
                  </a:cubicBezTo>
                  <a:cubicBezTo>
                    <a:pt x="467" y="75"/>
                    <a:pt x="602" y="41"/>
                    <a:pt x="602" y="0"/>
                  </a:cubicBezTo>
                  <a:cubicBezTo>
                    <a:pt x="602" y="0"/>
                    <a:pt x="602" y="0"/>
                    <a:pt x="602" y="0"/>
                  </a:cubicBezTo>
                </a:path>
              </a:pathLst>
            </a:cu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458" name="Rectangle 148"/>
            <p:cNvSpPr>
              <a:spLocks noChangeArrowheads="1"/>
            </p:cNvSpPr>
            <p:nvPr/>
          </p:nvSpPr>
          <p:spPr bwMode="auto">
            <a:xfrm>
              <a:off x="647" y="2032"/>
              <a:ext cx="498" cy="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r>
                <a:rPr lang="ru-RU" sz="700" b="1" dirty="0" smtClean="0">
                  <a:solidFill>
                    <a:srgbClr val="000000"/>
                  </a:solidFill>
                </a:rPr>
                <a:t>База данных имущественного комплекса</a:t>
              </a:r>
              <a:endParaRPr lang="ru-RU" dirty="0"/>
            </a:p>
          </p:txBody>
        </p:sp>
      </p:grpSp>
      <p:sp>
        <p:nvSpPr>
          <p:cNvPr id="27771" name="TextBox 49"/>
          <p:cNvSpPr txBox="1">
            <a:spLocks noChangeArrowheads="1"/>
          </p:cNvSpPr>
          <p:nvPr/>
        </p:nvSpPr>
        <p:spPr bwMode="auto">
          <a:xfrm>
            <a:off x="2051050" y="4365625"/>
            <a:ext cx="15938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200">
                <a:solidFill>
                  <a:srgbClr val="C00000"/>
                </a:solidFill>
              </a:rPr>
              <a:t>ситуационный план</a:t>
            </a:r>
          </a:p>
        </p:txBody>
      </p:sp>
      <p:sp>
        <p:nvSpPr>
          <p:cNvPr id="27772" name="TextBox 50"/>
          <p:cNvSpPr txBox="1">
            <a:spLocks noChangeArrowheads="1"/>
          </p:cNvSpPr>
          <p:nvPr/>
        </p:nvSpPr>
        <p:spPr bwMode="auto">
          <a:xfrm>
            <a:off x="5003800" y="4160838"/>
            <a:ext cx="150971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200">
                <a:solidFill>
                  <a:srgbClr val="C00000"/>
                </a:solidFill>
              </a:rPr>
              <a:t>обменный формат</a:t>
            </a:r>
          </a:p>
        </p:txBody>
      </p:sp>
      <p:sp>
        <p:nvSpPr>
          <p:cNvPr id="48" name="Прямоугольник 47"/>
          <p:cNvSpPr/>
          <p:nvPr/>
        </p:nvSpPr>
        <p:spPr bwMode="auto">
          <a:xfrm>
            <a:off x="428625" y="10274"/>
            <a:ext cx="8715375" cy="758056"/>
          </a:xfrm>
          <a:prstGeom prst="rect">
            <a:avLst/>
          </a:prstGeom>
          <a:solidFill>
            <a:srgbClr val="D5D6D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0" tIns="0" rIns="0" bIns="0"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ОБЩАЯ АРХИТЕКТУРА РЕШЕНИЯ</a:t>
            </a:r>
          </a:p>
        </p:txBody>
      </p:sp>
      <p:pic>
        <p:nvPicPr>
          <p:cNvPr id="28436" name="Рисунок 2" descr="image001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201613" y="6319838"/>
            <a:ext cx="268605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Группа 1"/>
          <p:cNvGrpSpPr>
            <a:grpSpLocks/>
          </p:cNvGrpSpPr>
          <p:nvPr/>
        </p:nvGrpSpPr>
        <p:grpSpPr bwMode="auto">
          <a:xfrm>
            <a:off x="4938713" y="811873"/>
            <a:ext cx="3955906" cy="1955140"/>
            <a:chOff x="5994716" y="912438"/>
            <a:chExt cx="2975327" cy="1839072"/>
          </a:xfrm>
        </p:grpSpPr>
        <p:sp>
          <p:nvSpPr>
            <p:cNvPr id="51" name="AutoShape 6"/>
            <p:cNvSpPr>
              <a:spLocks noChangeAspect="1" noChangeArrowheads="1"/>
            </p:cNvSpPr>
            <p:nvPr/>
          </p:nvSpPr>
          <p:spPr bwMode="auto">
            <a:xfrm>
              <a:off x="5994716" y="1794353"/>
              <a:ext cx="2812839" cy="957157"/>
            </a:xfrm>
            <a:custGeom>
              <a:avLst/>
              <a:gdLst>
                <a:gd name="connsiteX0" fmla="*/ 0 w 2806700"/>
                <a:gd name="connsiteY0" fmla="*/ 0 h 1001607"/>
                <a:gd name="connsiteX1" fmla="*/ 2800139 w 2806700"/>
                <a:gd name="connsiteY1" fmla="*/ 0 h 1001607"/>
                <a:gd name="connsiteX2" fmla="*/ 2806700 w 2806700"/>
                <a:gd name="connsiteY2" fmla="*/ 500804 h 1001607"/>
                <a:gd name="connsiteX3" fmla="*/ 2800139 w 2806700"/>
                <a:gd name="connsiteY3" fmla="*/ 1001607 h 1001607"/>
                <a:gd name="connsiteX4" fmla="*/ 0 w 2806700"/>
                <a:gd name="connsiteY4" fmla="*/ 1001607 h 1001607"/>
                <a:gd name="connsiteX5" fmla="*/ 0 w 2806700"/>
                <a:gd name="connsiteY5" fmla="*/ 0 h 1001607"/>
                <a:gd name="connsiteX0" fmla="*/ 0 w 2806700"/>
                <a:gd name="connsiteY0" fmla="*/ 0 h 1007957"/>
                <a:gd name="connsiteX1" fmla="*/ 2800139 w 2806700"/>
                <a:gd name="connsiteY1" fmla="*/ 0 h 1007957"/>
                <a:gd name="connsiteX2" fmla="*/ 2806700 w 2806700"/>
                <a:gd name="connsiteY2" fmla="*/ 500804 h 1007957"/>
                <a:gd name="connsiteX3" fmla="*/ 2177839 w 2806700"/>
                <a:gd name="connsiteY3" fmla="*/ 1007957 h 1007957"/>
                <a:gd name="connsiteX4" fmla="*/ 0 w 2806700"/>
                <a:gd name="connsiteY4" fmla="*/ 1001607 h 1007957"/>
                <a:gd name="connsiteX5" fmla="*/ 0 w 2806700"/>
                <a:gd name="connsiteY5" fmla="*/ 0 h 1007957"/>
                <a:gd name="connsiteX0" fmla="*/ 0 w 2806700"/>
                <a:gd name="connsiteY0" fmla="*/ 0 h 1007957"/>
                <a:gd name="connsiteX1" fmla="*/ 2806489 w 2806700"/>
                <a:gd name="connsiteY1" fmla="*/ 57150 h 1007957"/>
                <a:gd name="connsiteX2" fmla="*/ 2806700 w 2806700"/>
                <a:gd name="connsiteY2" fmla="*/ 500804 h 1007957"/>
                <a:gd name="connsiteX3" fmla="*/ 2177839 w 2806700"/>
                <a:gd name="connsiteY3" fmla="*/ 1007957 h 1007957"/>
                <a:gd name="connsiteX4" fmla="*/ 0 w 2806700"/>
                <a:gd name="connsiteY4" fmla="*/ 1001607 h 1007957"/>
                <a:gd name="connsiteX5" fmla="*/ 0 w 2806700"/>
                <a:gd name="connsiteY5" fmla="*/ 0 h 1007957"/>
                <a:gd name="connsiteX0" fmla="*/ 0 w 2813050"/>
                <a:gd name="connsiteY0" fmla="*/ 0 h 957157"/>
                <a:gd name="connsiteX1" fmla="*/ 2812839 w 2813050"/>
                <a:gd name="connsiteY1" fmla="*/ 6350 h 957157"/>
                <a:gd name="connsiteX2" fmla="*/ 2813050 w 2813050"/>
                <a:gd name="connsiteY2" fmla="*/ 450004 h 957157"/>
                <a:gd name="connsiteX3" fmla="*/ 2184189 w 2813050"/>
                <a:gd name="connsiteY3" fmla="*/ 957157 h 957157"/>
                <a:gd name="connsiteX4" fmla="*/ 6350 w 2813050"/>
                <a:gd name="connsiteY4" fmla="*/ 950807 h 957157"/>
                <a:gd name="connsiteX5" fmla="*/ 0 w 2813050"/>
                <a:gd name="connsiteY5" fmla="*/ 0 h 957157"/>
                <a:gd name="connsiteX0" fmla="*/ 0 w 2812839"/>
                <a:gd name="connsiteY0" fmla="*/ 0 h 957157"/>
                <a:gd name="connsiteX1" fmla="*/ 2812839 w 2812839"/>
                <a:gd name="connsiteY1" fmla="*/ 6350 h 957157"/>
                <a:gd name="connsiteX2" fmla="*/ 2692400 w 2812839"/>
                <a:gd name="connsiteY2" fmla="*/ 380154 h 957157"/>
                <a:gd name="connsiteX3" fmla="*/ 2184189 w 2812839"/>
                <a:gd name="connsiteY3" fmla="*/ 957157 h 957157"/>
                <a:gd name="connsiteX4" fmla="*/ 6350 w 2812839"/>
                <a:gd name="connsiteY4" fmla="*/ 950807 h 957157"/>
                <a:gd name="connsiteX5" fmla="*/ 0 w 2812839"/>
                <a:gd name="connsiteY5" fmla="*/ 0 h 957157"/>
                <a:gd name="connsiteX0" fmla="*/ 0 w 2812839"/>
                <a:gd name="connsiteY0" fmla="*/ 0 h 957157"/>
                <a:gd name="connsiteX1" fmla="*/ 2812839 w 2812839"/>
                <a:gd name="connsiteY1" fmla="*/ 6350 h 957157"/>
                <a:gd name="connsiteX2" fmla="*/ 2692400 w 2812839"/>
                <a:gd name="connsiteY2" fmla="*/ 380154 h 957157"/>
                <a:gd name="connsiteX3" fmla="*/ 2184189 w 2812839"/>
                <a:gd name="connsiteY3" fmla="*/ 957157 h 957157"/>
                <a:gd name="connsiteX4" fmla="*/ 6350 w 2812839"/>
                <a:gd name="connsiteY4" fmla="*/ 950807 h 957157"/>
                <a:gd name="connsiteX5" fmla="*/ 0 w 2812839"/>
                <a:gd name="connsiteY5" fmla="*/ 0 h 957157"/>
                <a:gd name="connsiteX0" fmla="*/ 0 w 2812839"/>
                <a:gd name="connsiteY0" fmla="*/ 0 h 957157"/>
                <a:gd name="connsiteX1" fmla="*/ 2812839 w 2812839"/>
                <a:gd name="connsiteY1" fmla="*/ 6350 h 957157"/>
                <a:gd name="connsiteX2" fmla="*/ 2656681 w 2812839"/>
                <a:gd name="connsiteY2" fmla="*/ 365867 h 957157"/>
                <a:gd name="connsiteX3" fmla="*/ 2184189 w 2812839"/>
                <a:gd name="connsiteY3" fmla="*/ 957157 h 957157"/>
                <a:gd name="connsiteX4" fmla="*/ 6350 w 2812839"/>
                <a:gd name="connsiteY4" fmla="*/ 950807 h 957157"/>
                <a:gd name="connsiteX5" fmla="*/ 0 w 2812839"/>
                <a:gd name="connsiteY5" fmla="*/ 0 h 957157"/>
                <a:gd name="connsiteX0" fmla="*/ 0 w 2812839"/>
                <a:gd name="connsiteY0" fmla="*/ 0 h 957157"/>
                <a:gd name="connsiteX1" fmla="*/ 2812839 w 2812839"/>
                <a:gd name="connsiteY1" fmla="*/ 6350 h 957157"/>
                <a:gd name="connsiteX2" fmla="*/ 2656681 w 2812839"/>
                <a:gd name="connsiteY2" fmla="*/ 365867 h 957157"/>
                <a:gd name="connsiteX3" fmla="*/ 2184189 w 2812839"/>
                <a:gd name="connsiteY3" fmla="*/ 957157 h 957157"/>
                <a:gd name="connsiteX4" fmla="*/ 6350 w 2812839"/>
                <a:gd name="connsiteY4" fmla="*/ 950807 h 957157"/>
                <a:gd name="connsiteX5" fmla="*/ 0 w 2812839"/>
                <a:gd name="connsiteY5" fmla="*/ 0 h 957157"/>
                <a:gd name="connsiteX0" fmla="*/ 0 w 2812839"/>
                <a:gd name="connsiteY0" fmla="*/ 0 h 957157"/>
                <a:gd name="connsiteX1" fmla="*/ 2812839 w 2812839"/>
                <a:gd name="connsiteY1" fmla="*/ 6350 h 957157"/>
                <a:gd name="connsiteX2" fmla="*/ 2630487 w 2812839"/>
                <a:gd name="connsiteY2" fmla="*/ 363486 h 957157"/>
                <a:gd name="connsiteX3" fmla="*/ 2184189 w 2812839"/>
                <a:gd name="connsiteY3" fmla="*/ 957157 h 957157"/>
                <a:gd name="connsiteX4" fmla="*/ 6350 w 2812839"/>
                <a:gd name="connsiteY4" fmla="*/ 950807 h 957157"/>
                <a:gd name="connsiteX5" fmla="*/ 0 w 2812839"/>
                <a:gd name="connsiteY5" fmla="*/ 0 h 957157"/>
                <a:gd name="connsiteX0" fmla="*/ 0 w 2812839"/>
                <a:gd name="connsiteY0" fmla="*/ 0 h 957157"/>
                <a:gd name="connsiteX1" fmla="*/ 2812839 w 2812839"/>
                <a:gd name="connsiteY1" fmla="*/ 6350 h 957157"/>
                <a:gd name="connsiteX2" fmla="*/ 2630487 w 2812839"/>
                <a:gd name="connsiteY2" fmla="*/ 363486 h 957157"/>
                <a:gd name="connsiteX3" fmla="*/ 2184189 w 2812839"/>
                <a:gd name="connsiteY3" fmla="*/ 957157 h 957157"/>
                <a:gd name="connsiteX4" fmla="*/ 6350 w 2812839"/>
                <a:gd name="connsiteY4" fmla="*/ 950807 h 957157"/>
                <a:gd name="connsiteX5" fmla="*/ 0 w 2812839"/>
                <a:gd name="connsiteY5" fmla="*/ 0 h 9571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12839" h="957157">
                  <a:moveTo>
                    <a:pt x="0" y="0"/>
                  </a:moveTo>
                  <a:lnTo>
                    <a:pt x="2812839" y="6350"/>
                  </a:lnTo>
                  <a:cubicBezTo>
                    <a:pt x="2812909" y="154235"/>
                    <a:pt x="2720905" y="225126"/>
                    <a:pt x="2630487" y="363486"/>
                  </a:cubicBezTo>
                  <a:lnTo>
                    <a:pt x="2184189" y="957157"/>
                  </a:lnTo>
                  <a:lnTo>
                    <a:pt x="6350" y="950807"/>
                  </a:lnTo>
                  <a:cubicBezTo>
                    <a:pt x="4233" y="633871"/>
                    <a:pt x="2117" y="316936"/>
                    <a:pt x="0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5">
                    <a:lumMod val="75000"/>
                    <a:shade val="30000"/>
                    <a:satMod val="115000"/>
                  </a:schemeClr>
                </a:gs>
                <a:gs pos="50000">
                  <a:schemeClr val="accent5">
                    <a:lumMod val="75000"/>
                    <a:shade val="67500"/>
                    <a:satMod val="115000"/>
                  </a:schemeClr>
                </a:gs>
                <a:gs pos="100000">
                  <a:schemeClr val="accent5">
                    <a:lumMod val="75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headEnd/>
              <a:tailEnd/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lIns="182880" rIns="45720"/>
            <a:lstStyle/>
            <a:p>
              <a:pPr eaLnBrk="0" hangingPunct="0">
                <a:spcBef>
                  <a:spcPct val="30000"/>
                </a:spcBef>
                <a:defRPr/>
              </a:pPr>
              <a:r>
                <a:rPr lang="ru-RU" sz="1200" b="1" dirty="0">
                  <a:solidFill>
                    <a:srgbClr val="000000"/>
                  </a:solidFill>
                </a:rPr>
                <a:t>  </a:t>
              </a:r>
              <a:r>
                <a:rPr lang="ru-RU" sz="1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</a:p>
            <a:p>
              <a:pPr eaLnBrk="0" hangingPunct="0">
                <a:spcBef>
                  <a:spcPct val="30000"/>
                </a:spcBef>
                <a:defRPr/>
              </a:pPr>
              <a:endParaRPr lang="ru-RU" sz="1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eaLnBrk="0" hangingPunct="0">
                <a:spcBef>
                  <a:spcPct val="30000"/>
                </a:spcBef>
                <a:defRPr/>
              </a:pPr>
              <a:r>
                <a:rPr lang="ru-RU" sz="1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    </a:t>
              </a:r>
              <a:r>
                <a:rPr lang="ru-RU" sz="16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Центральные  </a:t>
              </a:r>
            </a:p>
            <a:p>
              <a:pPr algn="ctr" eaLnBrk="0" hangingPunct="0">
                <a:spcBef>
                  <a:spcPts val="0"/>
                </a:spcBef>
                <a:defRPr/>
              </a:pPr>
              <a:r>
                <a:rPr lang="ru-RU" sz="16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дирекции   ОАО «РЖД»</a:t>
              </a: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2" name="AutoShape 6"/>
            <p:cNvSpPr>
              <a:spLocks noChangeAspect="1" noChangeArrowheads="1"/>
            </p:cNvSpPr>
            <p:nvPr/>
          </p:nvSpPr>
          <p:spPr bwMode="auto">
            <a:xfrm>
              <a:off x="6163343" y="912438"/>
              <a:ext cx="2806700" cy="919956"/>
            </a:xfrm>
            <a:custGeom>
              <a:avLst/>
              <a:gdLst>
                <a:gd name="connsiteX0" fmla="*/ 0 w 2806700"/>
                <a:gd name="connsiteY0" fmla="*/ 0 h 919956"/>
                <a:gd name="connsiteX1" fmla="*/ 2806700 w 2806700"/>
                <a:gd name="connsiteY1" fmla="*/ 0 h 919956"/>
                <a:gd name="connsiteX2" fmla="*/ 2806700 w 2806700"/>
                <a:gd name="connsiteY2" fmla="*/ 459978 h 919956"/>
                <a:gd name="connsiteX3" fmla="*/ 2806700 w 2806700"/>
                <a:gd name="connsiteY3" fmla="*/ 919956 h 919956"/>
                <a:gd name="connsiteX4" fmla="*/ 0 w 2806700"/>
                <a:gd name="connsiteY4" fmla="*/ 919956 h 919956"/>
                <a:gd name="connsiteX5" fmla="*/ 0 w 2806700"/>
                <a:gd name="connsiteY5" fmla="*/ 0 h 919956"/>
                <a:gd name="connsiteX0" fmla="*/ 0 w 2806700"/>
                <a:gd name="connsiteY0" fmla="*/ 0 h 919956"/>
                <a:gd name="connsiteX1" fmla="*/ 2146300 w 2806700"/>
                <a:gd name="connsiteY1" fmla="*/ 6350 h 919956"/>
                <a:gd name="connsiteX2" fmla="*/ 2806700 w 2806700"/>
                <a:gd name="connsiteY2" fmla="*/ 459978 h 919956"/>
                <a:gd name="connsiteX3" fmla="*/ 2806700 w 2806700"/>
                <a:gd name="connsiteY3" fmla="*/ 919956 h 919956"/>
                <a:gd name="connsiteX4" fmla="*/ 0 w 2806700"/>
                <a:gd name="connsiteY4" fmla="*/ 919956 h 919956"/>
                <a:gd name="connsiteX5" fmla="*/ 0 w 2806700"/>
                <a:gd name="connsiteY5" fmla="*/ 0 h 919956"/>
                <a:gd name="connsiteX0" fmla="*/ 0 w 2806700"/>
                <a:gd name="connsiteY0" fmla="*/ 0 h 919956"/>
                <a:gd name="connsiteX1" fmla="*/ 2146300 w 2806700"/>
                <a:gd name="connsiteY1" fmla="*/ 6350 h 919956"/>
                <a:gd name="connsiteX2" fmla="*/ 2590800 w 2806700"/>
                <a:gd name="connsiteY2" fmla="*/ 574278 h 919956"/>
                <a:gd name="connsiteX3" fmla="*/ 2806700 w 2806700"/>
                <a:gd name="connsiteY3" fmla="*/ 919956 h 919956"/>
                <a:gd name="connsiteX4" fmla="*/ 0 w 2806700"/>
                <a:gd name="connsiteY4" fmla="*/ 919956 h 919956"/>
                <a:gd name="connsiteX5" fmla="*/ 0 w 2806700"/>
                <a:gd name="connsiteY5" fmla="*/ 0 h 9199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06700" h="919956">
                  <a:moveTo>
                    <a:pt x="0" y="0"/>
                  </a:moveTo>
                  <a:lnTo>
                    <a:pt x="2146300" y="6350"/>
                  </a:lnTo>
                  <a:lnTo>
                    <a:pt x="2590800" y="574278"/>
                  </a:lnTo>
                  <a:lnTo>
                    <a:pt x="2806700" y="919956"/>
                  </a:lnTo>
                  <a:lnTo>
                    <a:pt x="0" y="919956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5">
                    <a:lumMod val="60000"/>
                    <a:lumOff val="40000"/>
                    <a:shade val="30000"/>
                    <a:satMod val="115000"/>
                  </a:schemeClr>
                </a:gs>
                <a:gs pos="50000">
                  <a:schemeClr val="accent5">
                    <a:lumMod val="60000"/>
                    <a:lumOff val="40000"/>
                    <a:shade val="67500"/>
                    <a:satMod val="115000"/>
                  </a:schemeClr>
                </a:gs>
                <a:gs pos="100000">
                  <a:schemeClr val="accent5">
                    <a:lumMod val="60000"/>
                    <a:lumOff val="40000"/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  <a:ln>
              <a:headEnd/>
              <a:tailEnd/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lIns="182880" rIns="45720"/>
            <a:lstStyle/>
            <a:p>
              <a:pPr eaLnBrk="0" hangingPunct="0">
                <a:spcBef>
                  <a:spcPct val="30000"/>
                </a:spcBef>
                <a:defRPr/>
              </a:pPr>
              <a:r>
                <a:rPr lang="ru-RU" sz="1200" b="1" dirty="0">
                  <a:solidFill>
                    <a:srgbClr val="000000"/>
                  </a:solidFill>
                </a:rPr>
                <a:t>  </a:t>
              </a:r>
              <a:r>
                <a:rPr lang="ru-RU" sz="1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Центральный уровень</a:t>
              </a:r>
            </a:p>
            <a:p>
              <a:pPr eaLnBrk="0" hangingPunct="0">
                <a:spcBef>
                  <a:spcPct val="30000"/>
                </a:spcBef>
                <a:defRPr/>
              </a:pPr>
              <a:r>
                <a:rPr lang="ru-RU" sz="1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ru-RU" sz="1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Департамент охраны труда, промышленной безопасности и экологического контроля </a:t>
              </a:r>
            </a:p>
            <a:p>
              <a:pPr eaLnBrk="0" hangingPunct="0">
                <a:spcBef>
                  <a:spcPct val="30000"/>
                </a:spcBef>
                <a:defRPr/>
              </a:pPr>
              <a:r>
                <a:rPr lang="ru-RU" sz="1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           </a:t>
              </a:r>
              <a:r>
                <a:rPr lang="ru-RU" sz="16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ОАО </a:t>
              </a:r>
              <a:r>
                <a:rPr lang="ru-RU" sz="16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«РЖД» </a:t>
              </a:r>
              <a:endParaRPr lang="ru-RU" sz="1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eaLnBrk="0" hangingPunct="0">
                <a:spcBef>
                  <a:spcPct val="30000"/>
                </a:spcBef>
                <a:defRPr/>
              </a:pPr>
              <a:r>
                <a:rPr lang="ru-RU" sz="1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           </a:t>
              </a:r>
              <a:endParaRPr lang="en-US" sz="1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4" name="Группа 3"/>
          <p:cNvGrpSpPr>
            <a:grpSpLocks/>
          </p:cNvGrpSpPr>
          <p:nvPr/>
        </p:nvGrpSpPr>
        <p:grpSpPr bwMode="auto">
          <a:xfrm>
            <a:off x="2446338" y="893853"/>
            <a:ext cx="3249612" cy="1850936"/>
            <a:chOff x="3120031" y="795941"/>
            <a:chExt cx="3127766" cy="1910033"/>
          </a:xfrm>
        </p:grpSpPr>
        <p:sp>
          <p:nvSpPr>
            <p:cNvPr id="49" name="AutoShape 6"/>
            <p:cNvSpPr>
              <a:spLocks noChangeAspect="1" noChangeArrowheads="1"/>
            </p:cNvSpPr>
            <p:nvPr/>
          </p:nvSpPr>
          <p:spPr bwMode="auto">
            <a:xfrm>
              <a:off x="3131144" y="1794353"/>
              <a:ext cx="3116653" cy="911621"/>
            </a:xfrm>
            <a:custGeom>
              <a:avLst/>
              <a:gdLst>
                <a:gd name="connsiteX0" fmla="*/ 0 w 2339172"/>
                <a:gd name="connsiteY0" fmla="*/ 0 h 761994"/>
                <a:gd name="connsiteX1" fmla="*/ 2339172 w 2339172"/>
                <a:gd name="connsiteY1" fmla="*/ 0 h 761994"/>
                <a:gd name="connsiteX2" fmla="*/ 2339172 w 2339172"/>
                <a:gd name="connsiteY2" fmla="*/ 380997 h 761994"/>
                <a:gd name="connsiteX3" fmla="*/ 2339172 w 2339172"/>
                <a:gd name="connsiteY3" fmla="*/ 761994 h 761994"/>
                <a:gd name="connsiteX4" fmla="*/ 0 w 2339172"/>
                <a:gd name="connsiteY4" fmla="*/ 761994 h 761994"/>
                <a:gd name="connsiteX5" fmla="*/ 0 w 2339172"/>
                <a:gd name="connsiteY5" fmla="*/ 0 h 761994"/>
                <a:gd name="connsiteX0" fmla="*/ 0 w 2339172"/>
                <a:gd name="connsiteY0" fmla="*/ 0 h 764376"/>
                <a:gd name="connsiteX1" fmla="*/ 2339172 w 2339172"/>
                <a:gd name="connsiteY1" fmla="*/ 0 h 764376"/>
                <a:gd name="connsiteX2" fmla="*/ 2339172 w 2339172"/>
                <a:gd name="connsiteY2" fmla="*/ 380997 h 764376"/>
                <a:gd name="connsiteX3" fmla="*/ 1801010 w 2339172"/>
                <a:gd name="connsiteY3" fmla="*/ 764376 h 764376"/>
                <a:gd name="connsiteX4" fmla="*/ 0 w 2339172"/>
                <a:gd name="connsiteY4" fmla="*/ 761994 h 764376"/>
                <a:gd name="connsiteX5" fmla="*/ 0 w 2339172"/>
                <a:gd name="connsiteY5" fmla="*/ 0 h 764376"/>
                <a:gd name="connsiteX0" fmla="*/ 0 w 2339172"/>
                <a:gd name="connsiteY0" fmla="*/ 0 h 764376"/>
                <a:gd name="connsiteX1" fmla="*/ 2339172 w 2339172"/>
                <a:gd name="connsiteY1" fmla="*/ 0 h 764376"/>
                <a:gd name="connsiteX2" fmla="*/ 2203441 w 2339172"/>
                <a:gd name="connsiteY2" fmla="*/ 214310 h 764376"/>
                <a:gd name="connsiteX3" fmla="*/ 1801010 w 2339172"/>
                <a:gd name="connsiteY3" fmla="*/ 764376 h 764376"/>
                <a:gd name="connsiteX4" fmla="*/ 0 w 2339172"/>
                <a:gd name="connsiteY4" fmla="*/ 761994 h 764376"/>
                <a:gd name="connsiteX5" fmla="*/ 0 w 2339172"/>
                <a:gd name="connsiteY5" fmla="*/ 0 h 7643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39172" h="764376">
                  <a:moveTo>
                    <a:pt x="0" y="0"/>
                  </a:moveTo>
                  <a:lnTo>
                    <a:pt x="2339172" y="0"/>
                  </a:lnTo>
                  <a:lnTo>
                    <a:pt x="2203441" y="214310"/>
                  </a:lnTo>
                  <a:lnTo>
                    <a:pt x="1801010" y="764376"/>
                  </a:lnTo>
                  <a:lnTo>
                    <a:pt x="0" y="7619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>
              <a:headEnd/>
              <a:tailEnd/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lIns="182880" rIns="45720"/>
            <a:lstStyle/>
            <a:p>
              <a:pPr eaLnBrk="0" hangingPunct="0">
                <a:spcBef>
                  <a:spcPct val="30000"/>
                </a:spcBef>
                <a:defRPr/>
              </a:pPr>
              <a:r>
                <a:rPr lang="ru-RU" sz="1200" b="1" dirty="0">
                  <a:solidFill>
                    <a:srgbClr val="000000"/>
                  </a:solidFill>
                </a:rPr>
                <a:t>  </a:t>
              </a:r>
              <a:r>
                <a:rPr lang="ru-RU" sz="1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</a:p>
            <a:p>
              <a:pPr eaLnBrk="0" hangingPunct="0">
                <a:spcBef>
                  <a:spcPct val="30000"/>
                </a:spcBef>
                <a:defRPr/>
              </a:pPr>
              <a:r>
                <a:rPr lang="ru-RU" sz="1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</a:t>
              </a:r>
              <a:r>
                <a:rPr lang="ru-RU" sz="1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Региональные  </a:t>
              </a:r>
              <a:endParaRPr lang="ru-RU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eaLnBrk="0" hangingPunct="0">
                <a:spcBef>
                  <a:spcPct val="30000"/>
                </a:spcBef>
                <a:defRPr/>
              </a:pPr>
              <a:r>
                <a:rPr lang="ru-RU" sz="1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   дирекции </a:t>
              </a:r>
              <a:r>
                <a:rPr lang="ru-RU" sz="1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ОАО «РЖД»</a:t>
              </a:r>
              <a:endParaRPr lang="en-US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0" name="AutoShape 6"/>
            <p:cNvSpPr>
              <a:spLocks noChangeAspect="1" noChangeArrowheads="1"/>
            </p:cNvSpPr>
            <p:nvPr/>
          </p:nvSpPr>
          <p:spPr bwMode="auto">
            <a:xfrm>
              <a:off x="3120031" y="795941"/>
              <a:ext cx="3116654" cy="1015262"/>
            </a:xfrm>
            <a:custGeom>
              <a:avLst/>
              <a:gdLst>
                <a:gd name="connsiteX0" fmla="*/ 0 w 2339172"/>
                <a:gd name="connsiteY0" fmla="*/ 0 h 761994"/>
                <a:gd name="connsiteX1" fmla="*/ 2339172 w 2339172"/>
                <a:gd name="connsiteY1" fmla="*/ 0 h 761994"/>
                <a:gd name="connsiteX2" fmla="*/ 2339172 w 2339172"/>
                <a:gd name="connsiteY2" fmla="*/ 380997 h 761994"/>
                <a:gd name="connsiteX3" fmla="*/ 2339172 w 2339172"/>
                <a:gd name="connsiteY3" fmla="*/ 761994 h 761994"/>
                <a:gd name="connsiteX4" fmla="*/ 0 w 2339172"/>
                <a:gd name="connsiteY4" fmla="*/ 761994 h 761994"/>
                <a:gd name="connsiteX5" fmla="*/ 0 w 2339172"/>
                <a:gd name="connsiteY5" fmla="*/ 0 h 761994"/>
                <a:gd name="connsiteX0" fmla="*/ 0 w 2339172"/>
                <a:gd name="connsiteY0" fmla="*/ 0 h 761994"/>
                <a:gd name="connsiteX1" fmla="*/ 1774815 w 2339172"/>
                <a:gd name="connsiteY1" fmla="*/ 4763 h 761994"/>
                <a:gd name="connsiteX2" fmla="*/ 2339172 w 2339172"/>
                <a:gd name="connsiteY2" fmla="*/ 380997 h 761994"/>
                <a:gd name="connsiteX3" fmla="*/ 2339172 w 2339172"/>
                <a:gd name="connsiteY3" fmla="*/ 761994 h 761994"/>
                <a:gd name="connsiteX4" fmla="*/ 0 w 2339172"/>
                <a:gd name="connsiteY4" fmla="*/ 761994 h 761994"/>
                <a:gd name="connsiteX5" fmla="*/ 0 w 2339172"/>
                <a:gd name="connsiteY5" fmla="*/ 0 h 761994"/>
                <a:gd name="connsiteX0" fmla="*/ 0 w 2339172"/>
                <a:gd name="connsiteY0" fmla="*/ 0 h 761994"/>
                <a:gd name="connsiteX1" fmla="*/ 1774815 w 2339172"/>
                <a:gd name="connsiteY1" fmla="*/ 4763 h 761994"/>
                <a:gd name="connsiteX2" fmla="*/ 2165341 w 2339172"/>
                <a:gd name="connsiteY2" fmla="*/ 516728 h 761994"/>
                <a:gd name="connsiteX3" fmla="*/ 2339172 w 2339172"/>
                <a:gd name="connsiteY3" fmla="*/ 761994 h 761994"/>
                <a:gd name="connsiteX4" fmla="*/ 0 w 2339172"/>
                <a:gd name="connsiteY4" fmla="*/ 761994 h 761994"/>
                <a:gd name="connsiteX5" fmla="*/ 0 w 2339172"/>
                <a:gd name="connsiteY5" fmla="*/ 0 h 761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39172" h="761994">
                  <a:moveTo>
                    <a:pt x="0" y="0"/>
                  </a:moveTo>
                  <a:lnTo>
                    <a:pt x="1774815" y="4763"/>
                  </a:lnTo>
                  <a:lnTo>
                    <a:pt x="2165341" y="516728"/>
                  </a:lnTo>
                  <a:lnTo>
                    <a:pt x="2339172" y="761994"/>
                  </a:lnTo>
                  <a:lnTo>
                    <a:pt x="0" y="7619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>
              <a:headEnd/>
              <a:tailEnd/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lIns="182880" rIns="45720"/>
            <a:lstStyle/>
            <a:p>
              <a:pPr eaLnBrk="0" hangingPunct="0">
                <a:spcBef>
                  <a:spcPct val="30000"/>
                </a:spcBef>
                <a:defRPr/>
              </a:pPr>
              <a:r>
                <a:rPr lang="ru-RU" sz="1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Региональный уровень</a:t>
              </a:r>
            </a:p>
            <a:p>
              <a:pPr eaLnBrk="0" hangingPunct="0">
                <a:spcBef>
                  <a:spcPct val="30000"/>
                </a:spcBef>
                <a:defRPr/>
              </a:pPr>
              <a:r>
                <a:rPr lang="ru-RU" sz="1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Службы охраны труда и</a:t>
              </a:r>
            </a:p>
            <a:p>
              <a:pPr eaLnBrk="0" hangingPunct="0">
                <a:spcBef>
                  <a:spcPct val="30000"/>
                </a:spcBef>
                <a:defRPr/>
              </a:pPr>
              <a:r>
                <a:rPr lang="ru-RU" sz="1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промышленной безопасности </a:t>
              </a:r>
              <a:r>
                <a:rPr lang="ru-RU" sz="16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ОАО </a:t>
              </a:r>
              <a:r>
                <a:rPr lang="ru-RU" sz="16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«РЖД» </a:t>
              </a:r>
            </a:p>
            <a:p>
              <a:pPr eaLnBrk="0" hangingPunct="0">
                <a:spcBef>
                  <a:spcPct val="30000"/>
                </a:spcBef>
                <a:defRPr/>
              </a:pPr>
              <a:r>
                <a:rPr lang="ru-RU" sz="1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           </a:t>
              </a:r>
              <a:endParaRPr lang="en-US" sz="1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8" name="AutoShape 7"/>
          <p:cNvSpPr>
            <a:spLocks noChangeAspect="1" noChangeArrowheads="1"/>
          </p:cNvSpPr>
          <p:nvPr/>
        </p:nvSpPr>
        <p:spPr bwMode="auto">
          <a:xfrm>
            <a:off x="454873" y="1157403"/>
            <a:ext cx="2157412" cy="1577750"/>
          </a:xfrm>
          <a:prstGeom prst="homePlate">
            <a:avLst>
              <a:gd name="adj" fmla="val 20123"/>
            </a:avLst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274320" rIns="45720"/>
          <a:lstStyle/>
          <a:p>
            <a:pPr eaLnBrk="0" hangingPunct="0">
              <a:spcBef>
                <a:spcPct val="30000"/>
              </a:spcBef>
              <a:defRPr/>
            </a:pPr>
            <a:r>
              <a:rPr lang="ru-RU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Линейный уровень</a:t>
            </a:r>
          </a:p>
          <a:p>
            <a:pPr eaLnBrk="0" hangingPunct="0">
              <a:spcBef>
                <a:spcPct val="30000"/>
              </a:spcBef>
              <a:defRPr/>
            </a:pPr>
            <a:endParaRPr lang="ru-RU" sz="1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0" hangingPunct="0">
              <a:spcBef>
                <a:spcPct val="30000"/>
              </a:spcBef>
              <a:defRPr/>
            </a:pPr>
            <a:endParaRPr lang="ru-RU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0" hangingPunct="0">
              <a:spcBef>
                <a:spcPct val="30000"/>
              </a:spcBef>
              <a:defRPr/>
            </a:pPr>
            <a:r>
              <a:rPr lang="ru-RU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Структурные подразделения         ОАО «РЖД»</a:t>
            </a:r>
            <a:r>
              <a:rPr lang="ru-RU" sz="1200" b="1" dirty="0">
                <a:solidFill>
                  <a:srgbClr val="FFFFFF"/>
                </a:solidFill>
              </a:rPr>
              <a:t>	</a:t>
            </a:r>
            <a:endParaRPr lang="en-US" sz="1200" b="1" dirty="0">
              <a:solidFill>
                <a:srgbClr val="FFFFFF"/>
              </a:solidFill>
            </a:endParaRPr>
          </a:p>
        </p:txBody>
      </p:sp>
      <p:grpSp>
        <p:nvGrpSpPr>
          <p:cNvPr id="53" name="Group 144"/>
          <p:cNvGrpSpPr>
            <a:grpSpLocks noChangeAspect="1"/>
          </p:cNvGrpSpPr>
          <p:nvPr/>
        </p:nvGrpSpPr>
        <p:grpSpPr bwMode="auto">
          <a:xfrm>
            <a:off x="3804399" y="3838540"/>
            <a:ext cx="1008063" cy="1008063"/>
            <a:chOff x="566" y="1842"/>
            <a:chExt cx="635" cy="635"/>
          </a:xfrm>
        </p:grpSpPr>
        <p:sp>
          <p:nvSpPr>
            <p:cNvPr id="54" name="AutoShape 143"/>
            <p:cNvSpPr>
              <a:spLocks noChangeAspect="1" noChangeArrowheads="1" noTextEdit="1"/>
            </p:cNvSpPr>
            <p:nvPr/>
          </p:nvSpPr>
          <p:spPr bwMode="auto">
            <a:xfrm>
              <a:off x="566" y="1842"/>
              <a:ext cx="635" cy="6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5" name="Freeform 145"/>
            <p:cNvSpPr>
              <a:spLocks/>
            </p:cNvSpPr>
            <p:nvPr/>
          </p:nvSpPr>
          <p:spPr bwMode="auto">
            <a:xfrm>
              <a:off x="583" y="1859"/>
              <a:ext cx="602" cy="602"/>
            </a:xfrm>
            <a:custGeom>
              <a:avLst/>
              <a:gdLst>
                <a:gd name="T0" fmla="*/ 0 w 1451"/>
                <a:gd name="T1" fmla="*/ 5 h 1451"/>
                <a:gd name="T2" fmla="*/ 0 w 1451"/>
                <a:gd name="T3" fmla="*/ 38 h 1451"/>
                <a:gd name="T4" fmla="*/ 22 w 1451"/>
                <a:gd name="T5" fmla="*/ 43 h 1451"/>
                <a:gd name="T6" fmla="*/ 43 w 1451"/>
                <a:gd name="T7" fmla="*/ 38 h 1451"/>
                <a:gd name="T8" fmla="*/ 43 w 1451"/>
                <a:gd name="T9" fmla="*/ 38 h 1451"/>
                <a:gd name="T10" fmla="*/ 43 w 1451"/>
                <a:gd name="T11" fmla="*/ 5 h 1451"/>
                <a:gd name="T12" fmla="*/ 22 w 1451"/>
                <a:gd name="T13" fmla="*/ 0 h 1451"/>
                <a:gd name="T14" fmla="*/ 0 w 1451"/>
                <a:gd name="T15" fmla="*/ 5 h 145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451"/>
                <a:gd name="T25" fmla="*/ 0 h 1451"/>
                <a:gd name="T26" fmla="*/ 1451 w 1451"/>
                <a:gd name="T27" fmla="*/ 1451 h 145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451" h="1451">
                  <a:moveTo>
                    <a:pt x="0" y="181"/>
                  </a:moveTo>
                  <a:lnTo>
                    <a:pt x="0" y="1270"/>
                  </a:lnTo>
                  <a:cubicBezTo>
                    <a:pt x="0" y="1370"/>
                    <a:pt x="325" y="1451"/>
                    <a:pt x="725" y="1451"/>
                  </a:cubicBezTo>
                  <a:cubicBezTo>
                    <a:pt x="1126" y="1451"/>
                    <a:pt x="1451" y="1370"/>
                    <a:pt x="1451" y="1270"/>
                  </a:cubicBezTo>
                  <a:cubicBezTo>
                    <a:pt x="1451" y="1270"/>
                    <a:pt x="1451" y="1270"/>
                    <a:pt x="1451" y="1270"/>
                  </a:cubicBezTo>
                  <a:lnTo>
                    <a:pt x="1451" y="181"/>
                  </a:lnTo>
                  <a:cubicBezTo>
                    <a:pt x="1451" y="81"/>
                    <a:pt x="1126" y="0"/>
                    <a:pt x="725" y="0"/>
                  </a:cubicBezTo>
                  <a:cubicBezTo>
                    <a:pt x="325" y="0"/>
                    <a:pt x="0" y="81"/>
                    <a:pt x="0" y="181"/>
                  </a:cubicBezTo>
                  <a:close/>
                </a:path>
              </a:pathLst>
            </a:custGeom>
            <a:solidFill>
              <a:srgbClr val="E8EEF7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6" name="Freeform 146"/>
            <p:cNvSpPr>
              <a:spLocks/>
            </p:cNvSpPr>
            <p:nvPr/>
          </p:nvSpPr>
          <p:spPr bwMode="auto">
            <a:xfrm>
              <a:off x="583" y="1859"/>
              <a:ext cx="602" cy="602"/>
            </a:xfrm>
            <a:custGeom>
              <a:avLst/>
              <a:gdLst>
                <a:gd name="T0" fmla="*/ 0 w 1451"/>
                <a:gd name="T1" fmla="*/ 5 h 1451"/>
                <a:gd name="T2" fmla="*/ 0 w 1451"/>
                <a:gd name="T3" fmla="*/ 38 h 1451"/>
                <a:gd name="T4" fmla="*/ 22 w 1451"/>
                <a:gd name="T5" fmla="*/ 43 h 1451"/>
                <a:gd name="T6" fmla="*/ 43 w 1451"/>
                <a:gd name="T7" fmla="*/ 38 h 1451"/>
                <a:gd name="T8" fmla="*/ 43 w 1451"/>
                <a:gd name="T9" fmla="*/ 38 h 1451"/>
                <a:gd name="T10" fmla="*/ 43 w 1451"/>
                <a:gd name="T11" fmla="*/ 5 h 1451"/>
                <a:gd name="T12" fmla="*/ 22 w 1451"/>
                <a:gd name="T13" fmla="*/ 0 h 1451"/>
                <a:gd name="T14" fmla="*/ 0 w 1451"/>
                <a:gd name="T15" fmla="*/ 5 h 145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451"/>
                <a:gd name="T25" fmla="*/ 0 h 1451"/>
                <a:gd name="T26" fmla="*/ 1451 w 1451"/>
                <a:gd name="T27" fmla="*/ 1451 h 145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451" h="1451">
                  <a:moveTo>
                    <a:pt x="0" y="181"/>
                  </a:moveTo>
                  <a:lnTo>
                    <a:pt x="0" y="1270"/>
                  </a:lnTo>
                  <a:cubicBezTo>
                    <a:pt x="0" y="1370"/>
                    <a:pt x="325" y="1451"/>
                    <a:pt x="725" y="1451"/>
                  </a:cubicBezTo>
                  <a:cubicBezTo>
                    <a:pt x="1126" y="1451"/>
                    <a:pt x="1451" y="1370"/>
                    <a:pt x="1451" y="1270"/>
                  </a:cubicBezTo>
                  <a:cubicBezTo>
                    <a:pt x="1451" y="1270"/>
                    <a:pt x="1451" y="1270"/>
                    <a:pt x="1451" y="1270"/>
                  </a:cubicBezTo>
                  <a:lnTo>
                    <a:pt x="1451" y="181"/>
                  </a:lnTo>
                  <a:cubicBezTo>
                    <a:pt x="1451" y="81"/>
                    <a:pt x="1126" y="0"/>
                    <a:pt x="725" y="0"/>
                  </a:cubicBezTo>
                  <a:cubicBezTo>
                    <a:pt x="325" y="0"/>
                    <a:pt x="0" y="81"/>
                    <a:pt x="0" y="181"/>
                  </a:cubicBezTo>
                  <a:close/>
                </a:path>
              </a:pathLst>
            </a:cu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7" name="Freeform 147"/>
            <p:cNvSpPr>
              <a:spLocks/>
            </p:cNvSpPr>
            <p:nvPr/>
          </p:nvSpPr>
          <p:spPr bwMode="auto">
            <a:xfrm>
              <a:off x="583" y="1934"/>
              <a:ext cx="602" cy="75"/>
            </a:xfrm>
            <a:custGeom>
              <a:avLst/>
              <a:gdLst>
                <a:gd name="T0" fmla="*/ 0 w 602"/>
                <a:gd name="T1" fmla="*/ 0 h 75"/>
                <a:gd name="T2" fmla="*/ 300 w 602"/>
                <a:gd name="T3" fmla="*/ 75 h 75"/>
                <a:gd name="T4" fmla="*/ 602 w 602"/>
                <a:gd name="T5" fmla="*/ 0 h 75"/>
                <a:gd name="T6" fmla="*/ 602 w 602"/>
                <a:gd name="T7" fmla="*/ 0 h 7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02"/>
                <a:gd name="T13" fmla="*/ 0 h 75"/>
                <a:gd name="T14" fmla="*/ 602 w 602"/>
                <a:gd name="T15" fmla="*/ 75 h 7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02" h="75">
                  <a:moveTo>
                    <a:pt x="0" y="0"/>
                  </a:moveTo>
                  <a:cubicBezTo>
                    <a:pt x="0" y="41"/>
                    <a:pt x="134" y="75"/>
                    <a:pt x="300" y="75"/>
                  </a:cubicBezTo>
                  <a:cubicBezTo>
                    <a:pt x="467" y="75"/>
                    <a:pt x="602" y="41"/>
                    <a:pt x="602" y="0"/>
                  </a:cubicBezTo>
                  <a:cubicBezTo>
                    <a:pt x="602" y="0"/>
                    <a:pt x="602" y="0"/>
                    <a:pt x="602" y="0"/>
                  </a:cubicBezTo>
                </a:path>
              </a:pathLst>
            </a:cu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8" name="Rectangle 148"/>
            <p:cNvSpPr>
              <a:spLocks noChangeArrowheads="1"/>
            </p:cNvSpPr>
            <p:nvPr/>
          </p:nvSpPr>
          <p:spPr bwMode="auto">
            <a:xfrm>
              <a:off x="719" y="2078"/>
              <a:ext cx="330" cy="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r>
                <a:rPr lang="ru-RU" sz="700" b="1" dirty="0" smtClean="0">
                  <a:solidFill>
                    <a:srgbClr val="000000"/>
                  </a:solidFill>
                </a:rPr>
                <a:t>База данных АСУ   ОПО</a:t>
              </a:r>
              <a:endParaRPr lang="ru-RU" dirty="0"/>
            </a:p>
          </p:txBody>
        </p:sp>
      </p:grpSp>
    </p:spTree>
    <p:custDataLst>
      <p:tags r:id="rId2"/>
    </p:custDataLst>
  </p:cSld>
  <p:clrMapOvr>
    <a:masterClrMapping/>
  </p:clrMapOvr>
  <p:transition spd="slow" advTm="15124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 bwMode="auto">
          <a:xfrm>
            <a:off x="234430" y="133564"/>
            <a:ext cx="8715375" cy="778782"/>
          </a:xfrm>
          <a:prstGeom prst="rect">
            <a:avLst/>
          </a:prstGeom>
          <a:solidFill>
            <a:srgbClr val="D5D6D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0" tIns="0" rIns="0" bIns="0"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РЕАЛИЗАЦИЯ в АСУ ОПО</a:t>
            </a:r>
          </a:p>
        </p:txBody>
      </p:sp>
      <p:sp>
        <p:nvSpPr>
          <p:cNvPr id="7" name="Полилиния 6"/>
          <p:cNvSpPr/>
          <p:nvPr/>
        </p:nvSpPr>
        <p:spPr>
          <a:xfrm>
            <a:off x="3775500" y="2701858"/>
            <a:ext cx="1577038" cy="1492664"/>
          </a:xfrm>
          <a:custGeom>
            <a:avLst/>
            <a:gdLst>
              <a:gd name="connsiteX0" fmla="*/ 0 w 1697355"/>
              <a:gd name="connsiteY0" fmla="*/ 848678 h 1697355"/>
              <a:gd name="connsiteX1" fmla="*/ 848678 w 1697355"/>
              <a:gd name="connsiteY1" fmla="*/ 0 h 1697355"/>
              <a:gd name="connsiteX2" fmla="*/ 1697356 w 1697355"/>
              <a:gd name="connsiteY2" fmla="*/ 848678 h 1697355"/>
              <a:gd name="connsiteX3" fmla="*/ 848678 w 1697355"/>
              <a:gd name="connsiteY3" fmla="*/ 1697356 h 1697355"/>
              <a:gd name="connsiteX4" fmla="*/ 0 w 1697355"/>
              <a:gd name="connsiteY4" fmla="*/ 848678 h 16973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97355" h="1697355">
                <a:moveTo>
                  <a:pt x="0" y="848678"/>
                </a:moveTo>
                <a:cubicBezTo>
                  <a:pt x="0" y="379966"/>
                  <a:pt x="379966" y="0"/>
                  <a:pt x="848678" y="0"/>
                </a:cubicBezTo>
                <a:cubicBezTo>
                  <a:pt x="1317390" y="0"/>
                  <a:pt x="1697356" y="379966"/>
                  <a:pt x="1697356" y="848678"/>
                </a:cubicBezTo>
                <a:cubicBezTo>
                  <a:pt x="1697356" y="1317390"/>
                  <a:pt x="1317390" y="1697356"/>
                  <a:pt x="848678" y="1697356"/>
                </a:cubicBezTo>
                <a:cubicBezTo>
                  <a:pt x="379966" y="1697356"/>
                  <a:pt x="0" y="1317390"/>
                  <a:pt x="0" y="848678"/>
                </a:cubicBezTo>
                <a:close/>
              </a:path>
            </a:pathLst>
          </a:cu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260002" tIns="260002" rIns="260002" bIns="260002" spcCol="1270" anchor="ctr"/>
          <a:lstStyle/>
          <a:p>
            <a:pPr algn="ctr" defTabSz="80010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dirty="0"/>
              <a:t>АСУ ОПО</a:t>
            </a:r>
          </a:p>
        </p:txBody>
      </p:sp>
      <p:sp>
        <p:nvSpPr>
          <p:cNvPr id="8" name="Стрелка влево 7"/>
          <p:cNvSpPr/>
          <p:nvPr/>
        </p:nvSpPr>
        <p:spPr>
          <a:xfrm rot="2482669">
            <a:off x="2398976" y="2131216"/>
            <a:ext cx="1681319" cy="425409"/>
          </a:xfrm>
          <a:prstGeom prst="leftArrow">
            <a:avLst>
              <a:gd name="adj1" fmla="val 60000"/>
              <a:gd name="adj2" fmla="val 5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z="-152400" extrusionH="63500" prstMaterial="matte">
            <a:bevelT w="25400" h="6350" prst="relaxedInset"/>
            <a:contourClr>
              <a:schemeClr val="bg1"/>
            </a:contourClr>
          </a:sp3d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2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9" name="Полилиния 8"/>
          <p:cNvSpPr/>
          <p:nvPr/>
        </p:nvSpPr>
        <p:spPr>
          <a:xfrm>
            <a:off x="1461110" y="1024490"/>
            <a:ext cx="1103926" cy="835891"/>
          </a:xfrm>
          <a:custGeom>
            <a:avLst/>
            <a:gdLst>
              <a:gd name="connsiteX0" fmla="*/ 0 w 1188148"/>
              <a:gd name="connsiteY0" fmla="*/ 95052 h 950518"/>
              <a:gd name="connsiteX1" fmla="*/ 95052 w 1188148"/>
              <a:gd name="connsiteY1" fmla="*/ 0 h 950518"/>
              <a:gd name="connsiteX2" fmla="*/ 1093096 w 1188148"/>
              <a:gd name="connsiteY2" fmla="*/ 0 h 950518"/>
              <a:gd name="connsiteX3" fmla="*/ 1188148 w 1188148"/>
              <a:gd name="connsiteY3" fmla="*/ 95052 h 950518"/>
              <a:gd name="connsiteX4" fmla="*/ 1188148 w 1188148"/>
              <a:gd name="connsiteY4" fmla="*/ 855466 h 950518"/>
              <a:gd name="connsiteX5" fmla="*/ 1093096 w 1188148"/>
              <a:gd name="connsiteY5" fmla="*/ 950518 h 950518"/>
              <a:gd name="connsiteX6" fmla="*/ 95052 w 1188148"/>
              <a:gd name="connsiteY6" fmla="*/ 950518 h 950518"/>
              <a:gd name="connsiteX7" fmla="*/ 0 w 1188148"/>
              <a:gd name="connsiteY7" fmla="*/ 855466 h 950518"/>
              <a:gd name="connsiteX8" fmla="*/ 0 w 1188148"/>
              <a:gd name="connsiteY8" fmla="*/ 95052 h 9505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88148" h="950518">
                <a:moveTo>
                  <a:pt x="0" y="95052"/>
                </a:moveTo>
                <a:cubicBezTo>
                  <a:pt x="0" y="42556"/>
                  <a:pt x="42556" y="0"/>
                  <a:pt x="95052" y="0"/>
                </a:cubicBezTo>
                <a:lnTo>
                  <a:pt x="1093096" y="0"/>
                </a:lnTo>
                <a:cubicBezTo>
                  <a:pt x="1145592" y="0"/>
                  <a:pt x="1188148" y="42556"/>
                  <a:pt x="1188148" y="95052"/>
                </a:cubicBezTo>
                <a:lnTo>
                  <a:pt x="1188148" y="855466"/>
                </a:lnTo>
                <a:cubicBezTo>
                  <a:pt x="1188148" y="907962"/>
                  <a:pt x="1145592" y="950518"/>
                  <a:pt x="1093096" y="950518"/>
                </a:cubicBezTo>
                <a:lnTo>
                  <a:pt x="95052" y="950518"/>
                </a:lnTo>
                <a:cubicBezTo>
                  <a:pt x="42556" y="950518"/>
                  <a:pt x="0" y="907962"/>
                  <a:pt x="0" y="855466"/>
                </a:cubicBezTo>
                <a:lnTo>
                  <a:pt x="0" y="95052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54510" tIns="54510" rIns="54510" bIns="54510" spcCol="1270" anchor="ctr"/>
          <a:lstStyle/>
          <a:p>
            <a:pPr algn="ctr"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Учет данных по ОПО, ТУ, ОВ</a:t>
            </a:r>
          </a:p>
        </p:txBody>
      </p:sp>
      <p:sp>
        <p:nvSpPr>
          <p:cNvPr id="10" name="Стрелка влево 9"/>
          <p:cNvSpPr/>
          <p:nvPr/>
        </p:nvSpPr>
        <p:spPr>
          <a:xfrm rot="8276531">
            <a:off x="5007308" y="2131216"/>
            <a:ext cx="1170514" cy="425409"/>
          </a:xfrm>
          <a:prstGeom prst="leftArrow">
            <a:avLst>
              <a:gd name="adj1" fmla="val 60000"/>
              <a:gd name="adj2" fmla="val 5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z="-152400" extrusionH="63500" prstMaterial="matte">
            <a:bevelT w="25400" h="6350" prst="relaxedInset"/>
            <a:contourClr>
              <a:schemeClr val="bg1"/>
            </a:contourClr>
          </a:sp3d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2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1" name="Полилиния 10"/>
          <p:cNvSpPr/>
          <p:nvPr/>
        </p:nvSpPr>
        <p:spPr>
          <a:xfrm>
            <a:off x="5967898" y="998519"/>
            <a:ext cx="1701486" cy="835891"/>
          </a:xfrm>
          <a:custGeom>
            <a:avLst/>
            <a:gdLst>
              <a:gd name="connsiteX0" fmla="*/ 0 w 2182759"/>
              <a:gd name="connsiteY0" fmla="*/ 95052 h 950518"/>
              <a:gd name="connsiteX1" fmla="*/ 95052 w 2182759"/>
              <a:gd name="connsiteY1" fmla="*/ 0 h 950518"/>
              <a:gd name="connsiteX2" fmla="*/ 2087707 w 2182759"/>
              <a:gd name="connsiteY2" fmla="*/ 0 h 950518"/>
              <a:gd name="connsiteX3" fmla="*/ 2182759 w 2182759"/>
              <a:gd name="connsiteY3" fmla="*/ 95052 h 950518"/>
              <a:gd name="connsiteX4" fmla="*/ 2182759 w 2182759"/>
              <a:gd name="connsiteY4" fmla="*/ 855466 h 950518"/>
              <a:gd name="connsiteX5" fmla="*/ 2087707 w 2182759"/>
              <a:gd name="connsiteY5" fmla="*/ 950518 h 950518"/>
              <a:gd name="connsiteX6" fmla="*/ 95052 w 2182759"/>
              <a:gd name="connsiteY6" fmla="*/ 950518 h 950518"/>
              <a:gd name="connsiteX7" fmla="*/ 0 w 2182759"/>
              <a:gd name="connsiteY7" fmla="*/ 855466 h 950518"/>
              <a:gd name="connsiteX8" fmla="*/ 0 w 2182759"/>
              <a:gd name="connsiteY8" fmla="*/ 95052 h 9505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82759" h="950518">
                <a:moveTo>
                  <a:pt x="0" y="95052"/>
                </a:moveTo>
                <a:cubicBezTo>
                  <a:pt x="0" y="42556"/>
                  <a:pt x="42556" y="0"/>
                  <a:pt x="95052" y="0"/>
                </a:cubicBezTo>
                <a:lnTo>
                  <a:pt x="2087707" y="0"/>
                </a:lnTo>
                <a:cubicBezTo>
                  <a:pt x="2140203" y="0"/>
                  <a:pt x="2182759" y="42556"/>
                  <a:pt x="2182759" y="95052"/>
                </a:cubicBezTo>
                <a:lnTo>
                  <a:pt x="2182759" y="855466"/>
                </a:lnTo>
                <a:cubicBezTo>
                  <a:pt x="2182759" y="907962"/>
                  <a:pt x="2140203" y="950518"/>
                  <a:pt x="2087707" y="950518"/>
                </a:cubicBezTo>
                <a:lnTo>
                  <a:pt x="95052" y="950518"/>
                </a:lnTo>
                <a:cubicBezTo>
                  <a:pt x="42556" y="950518"/>
                  <a:pt x="0" y="907962"/>
                  <a:pt x="0" y="855466"/>
                </a:cubicBezTo>
                <a:lnTo>
                  <a:pt x="0" y="95052"/>
                </a:lnTo>
                <a:close/>
              </a:path>
            </a:pathLst>
          </a:cu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54510" tIns="54510" rIns="54510" bIns="54510" anchor="ctr"/>
          <a:lstStyle/>
          <a:p>
            <a:pPr algn="ctr"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Ведение данных по лицензированию ОПО</a:t>
            </a:r>
            <a:endParaRPr lang="ru-RU" sz="14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Стрелка влево 11"/>
          <p:cNvSpPr/>
          <p:nvPr/>
        </p:nvSpPr>
        <p:spPr>
          <a:xfrm rot="21160161">
            <a:off x="2613982" y="3660900"/>
            <a:ext cx="1126514" cy="425409"/>
          </a:xfrm>
          <a:prstGeom prst="leftArrow">
            <a:avLst>
              <a:gd name="adj1" fmla="val 60000"/>
              <a:gd name="adj2" fmla="val 5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z="-152400" extrusionH="63500" prstMaterial="matte">
            <a:bevelT w="25400" h="6350" prst="relaxedInset"/>
            <a:contourClr>
              <a:schemeClr val="bg1"/>
            </a:contourClr>
          </a:sp3d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2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3" name="Полилиния 12"/>
          <p:cNvSpPr/>
          <p:nvPr/>
        </p:nvSpPr>
        <p:spPr>
          <a:xfrm>
            <a:off x="605157" y="3579914"/>
            <a:ext cx="1897481" cy="835891"/>
          </a:xfrm>
          <a:custGeom>
            <a:avLst/>
            <a:gdLst>
              <a:gd name="connsiteX0" fmla="*/ 0 w 1839182"/>
              <a:gd name="connsiteY0" fmla="*/ 95052 h 950518"/>
              <a:gd name="connsiteX1" fmla="*/ 95052 w 1839182"/>
              <a:gd name="connsiteY1" fmla="*/ 0 h 950518"/>
              <a:gd name="connsiteX2" fmla="*/ 1744130 w 1839182"/>
              <a:gd name="connsiteY2" fmla="*/ 0 h 950518"/>
              <a:gd name="connsiteX3" fmla="*/ 1839182 w 1839182"/>
              <a:gd name="connsiteY3" fmla="*/ 95052 h 950518"/>
              <a:gd name="connsiteX4" fmla="*/ 1839182 w 1839182"/>
              <a:gd name="connsiteY4" fmla="*/ 855466 h 950518"/>
              <a:gd name="connsiteX5" fmla="*/ 1744130 w 1839182"/>
              <a:gd name="connsiteY5" fmla="*/ 950518 h 950518"/>
              <a:gd name="connsiteX6" fmla="*/ 95052 w 1839182"/>
              <a:gd name="connsiteY6" fmla="*/ 950518 h 950518"/>
              <a:gd name="connsiteX7" fmla="*/ 0 w 1839182"/>
              <a:gd name="connsiteY7" fmla="*/ 855466 h 950518"/>
              <a:gd name="connsiteX8" fmla="*/ 0 w 1839182"/>
              <a:gd name="connsiteY8" fmla="*/ 95052 h 9505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39182" h="950518">
                <a:moveTo>
                  <a:pt x="0" y="95052"/>
                </a:moveTo>
                <a:cubicBezTo>
                  <a:pt x="0" y="42556"/>
                  <a:pt x="42556" y="0"/>
                  <a:pt x="95052" y="0"/>
                </a:cubicBezTo>
                <a:lnTo>
                  <a:pt x="1744130" y="0"/>
                </a:lnTo>
                <a:cubicBezTo>
                  <a:pt x="1796626" y="0"/>
                  <a:pt x="1839182" y="42556"/>
                  <a:pt x="1839182" y="95052"/>
                </a:cubicBezTo>
                <a:lnTo>
                  <a:pt x="1839182" y="855466"/>
                </a:lnTo>
                <a:cubicBezTo>
                  <a:pt x="1839182" y="907962"/>
                  <a:pt x="1796626" y="950518"/>
                  <a:pt x="1744130" y="950518"/>
                </a:cubicBezTo>
                <a:lnTo>
                  <a:pt x="95052" y="950518"/>
                </a:lnTo>
                <a:cubicBezTo>
                  <a:pt x="42556" y="950518"/>
                  <a:pt x="0" y="907962"/>
                  <a:pt x="0" y="855466"/>
                </a:cubicBezTo>
                <a:lnTo>
                  <a:pt x="0" y="95052"/>
                </a:lnTo>
                <a:close/>
              </a:path>
            </a:pathLst>
          </a:cu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54510" tIns="54510" rIns="54510" bIns="54510" anchor="ctr"/>
          <a:lstStyle/>
          <a:p>
            <a:pPr algn="ctr"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4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Обучение и аттестация  работников </a:t>
            </a:r>
            <a:r>
              <a:rPr lang="en-US" sz="14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14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4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области ПБ</a:t>
            </a:r>
          </a:p>
        </p:txBody>
      </p:sp>
      <p:sp>
        <p:nvSpPr>
          <p:cNvPr id="14" name="Стрелка влево 13"/>
          <p:cNvSpPr/>
          <p:nvPr/>
        </p:nvSpPr>
        <p:spPr>
          <a:xfrm rot="830203">
            <a:off x="2330356" y="2873612"/>
            <a:ext cx="1362795" cy="425409"/>
          </a:xfrm>
          <a:prstGeom prst="leftArrow">
            <a:avLst>
              <a:gd name="adj1" fmla="val 60000"/>
              <a:gd name="adj2" fmla="val 5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z="-152400" extrusionH="63500" prstMaterial="matte">
            <a:bevelT w="25400" h="6350" prst="relaxedInset"/>
            <a:contourClr>
              <a:schemeClr val="bg1"/>
            </a:contourClr>
          </a:sp3d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2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5" name="Полилиния 14"/>
          <p:cNvSpPr/>
          <p:nvPr/>
        </p:nvSpPr>
        <p:spPr>
          <a:xfrm>
            <a:off x="650144" y="2343920"/>
            <a:ext cx="1621931" cy="835891"/>
          </a:xfrm>
          <a:custGeom>
            <a:avLst/>
            <a:gdLst>
              <a:gd name="connsiteX0" fmla="*/ 0 w 1658168"/>
              <a:gd name="connsiteY0" fmla="*/ 95052 h 950518"/>
              <a:gd name="connsiteX1" fmla="*/ 95052 w 1658168"/>
              <a:gd name="connsiteY1" fmla="*/ 0 h 950518"/>
              <a:gd name="connsiteX2" fmla="*/ 1563116 w 1658168"/>
              <a:gd name="connsiteY2" fmla="*/ 0 h 950518"/>
              <a:gd name="connsiteX3" fmla="*/ 1658168 w 1658168"/>
              <a:gd name="connsiteY3" fmla="*/ 95052 h 950518"/>
              <a:gd name="connsiteX4" fmla="*/ 1658168 w 1658168"/>
              <a:gd name="connsiteY4" fmla="*/ 855466 h 950518"/>
              <a:gd name="connsiteX5" fmla="*/ 1563116 w 1658168"/>
              <a:gd name="connsiteY5" fmla="*/ 950518 h 950518"/>
              <a:gd name="connsiteX6" fmla="*/ 95052 w 1658168"/>
              <a:gd name="connsiteY6" fmla="*/ 950518 h 950518"/>
              <a:gd name="connsiteX7" fmla="*/ 0 w 1658168"/>
              <a:gd name="connsiteY7" fmla="*/ 855466 h 950518"/>
              <a:gd name="connsiteX8" fmla="*/ 0 w 1658168"/>
              <a:gd name="connsiteY8" fmla="*/ 95052 h 9505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58168" h="950518">
                <a:moveTo>
                  <a:pt x="0" y="95052"/>
                </a:moveTo>
                <a:cubicBezTo>
                  <a:pt x="0" y="42556"/>
                  <a:pt x="42556" y="0"/>
                  <a:pt x="95052" y="0"/>
                </a:cubicBezTo>
                <a:lnTo>
                  <a:pt x="1563116" y="0"/>
                </a:lnTo>
                <a:cubicBezTo>
                  <a:pt x="1615612" y="0"/>
                  <a:pt x="1658168" y="42556"/>
                  <a:pt x="1658168" y="95052"/>
                </a:cubicBezTo>
                <a:lnTo>
                  <a:pt x="1658168" y="855466"/>
                </a:lnTo>
                <a:cubicBezTo>
                  <a:pt x="1658168" y="907962"/>
                  <a:pt x="1615612" y="950518"/>
                  <a:pt x="1563116" y="950518"/>
                </a:cubicBezTo>
                <a:lnTo>
                  <a:pt x="95052" y="950518"/>
                </a:lnTo>
                <a:cubicBezTo>
                  <a:pt x="42556" y="950518"/>
                  <a:pt x="0" y="907962"/>
                  <a:pt x="0" y="855466"/>
                </a:cubicBezTo>
                <a:lnTo>
                  <a:pt x="0" y="95052"/>
                </a:lnTo>
                <a:close/>
              </a:path>
            </a:pathLst>
          </a:cu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54510" tIns="54510" rIns="54510" bIns="54510" spcCol="1270" anchor="ctr"/>
          <a:lstStyle/>
          <a:p>
            <a:pPr algn="ctr"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Ведение нормативно-правовой документации</a:t>
            </a:r>
          </a:p>
        </p:txBody>
      </p:sp>
      <p:sp>
        <p:nvSpPr>
          <p:cNvPr id="16" name="Стрелка влево 15"/>
          <p:cNvSpPr/>
          <p:nvPr/>
        </p:nvSpPr>
        <p:spPr>
          <a:xfrm rot="13088594">
            <a:off x="5187360" y="4273172"/>
            <a:ext cx="1469671" cy="425409"/>
          </a:xfrm>
          <a:prstGeom prst="leftArrow">
            <a:avLst>
              <a:gd name="adj1" fmla="val 60000"/>
              <a:gd name="adj2" fmla="val 5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z="-152400" extrusionH="63500" prstMaterial="matte">
            <a:bevelT w="25400" h="6350" prst="relaxedInset"/>
            <a:contourClr>
              <a:schemeClr val="bg1"/>
            </a:contourClr>
          </a:sp3d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2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7" name="Полилиния 16"/>
          <p:cNvSpPr/>
          <p:nvPr/>
        </p:nvSpPr>
        <p:spPr>
          <a:xfrm>
            <a:off x="6521718" y="3497132"/>
            <a:ext cx="2405858" cy="1028096"/>
          </a:xfrm>
          <a:custGeom>
            <a:avLst/>
            <a:gdLst>
              <a:gd name="connsiteX0" fmla="*/ 0 w 2409327"/>
              <a:gd name="connsiteY0" fmla="*/ 116908 h 1169081"/>
              <a:gd name="connsiteX1" fmla="*/ 116908 w 2409327"/>
              <a:gd name="connsiteY1" fmla="*/ 0 h 1169081"/>
              <a:gd name="connsiteX2" fmla="*/ 2292419 w 2409327"/>
              <a:gd name="connsiteY2" fmla="*/ 0 h 1169081"/>
              <a:gd name="connsiteX3" fmla="*/ 2409327 w 2409327"/>
              <a:gd name="connsiteY3" fmla="*/ 116908 h 1169081"/>
              <a:gd name="connsiteX4" fmla="*/ 2409327 w 2409327"/>
              <a:gd name="connsiteY4" fmla="*/ 1052173 h 1169081"/>
              <a:gd name="connsiteX5" fmla="*/ 2292419 w 2409327"/>
              <a:gd name="connsiteY5" fmla="*/ 1169081 h 1169081"/>
              <a:gd name="connsiteX6" fmla="*/ 116908 w 2409327"/>
              <a:gd name="connsiteY6" fmla="*/ 1169081 h 1169081"/>
              <a:gd name="connsiteX7" fmla="*/ 0 w 2409327"/>
              <a:gd name="connsiteY7" fmla="*/ 1052173 h 1169081"/>
              <a:gd name="connsiteX8" fmla="*/ 0 w 2409327"/>
              <a:gd name="connsiteY8" fmla="*/ 116908 h 11690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09327" h="1169081">
                <a:moveTo>
                  <a:pt x="0" y="116908"/>
                </a:moveTo>
                <a:cubicBezTo>
                  <a:pt x="0" y="52341"/>
                  <a:pt x="52341" y="0"/>
                  <a:pt x="116908" y="0"/>
                </a:cubicBezTo>
                <a:lnTo>
                  <a:pt x="2292419" y="0"/>
                </a:lnTo>
                <a:cubicBezTo>
                  <a:pt x="2356986" y="0"/>
                  <a:pt x="2409327" y="52341"/>
                  <a:pt x="2409327" y="116908"/>
                </a:cubicBezTo>
                <a:lnTo>
                  <a:pt x="2409327" y="1052173"/>
                </a:lnTo>
                <a:cubicBezTo>
                  <a:pt x="2409327" y="1116740"/>
                  <a:pt x="2356986" y="1169081"/>
                  <a:pt x="2292419" y="1169081"/>
                </a:cubicBezTo>
                <a:lnTo>
                  <a:pt x="116908" y="1169081"/>
                </a:lnTo>
                <a:cubicBezTo>
                  <a:pt x="52341" y="1169081"/>
                  <a:pt x="0" y="1116740"/>
                  <a:pt x="0" y="1052173"/>
                </a:cubicBezTo>
                <a:lnTo>
                  <a:pt x="0" y="116908"/>
                </a:lnTo>
                <a:close/>
              </a:path>
            </a:pathLst>
          </a:cu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60911" tIns="60911" rIns="60911" bIns="60911" anchor="ctr"/>
          <a:lstStyle/>
          <a:p>
            <a:pPr algn="ctr"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Контроль наличия планов мероприятий по локализации </a:t>
            </a:r>
            <a:r>
              <a:rPr lang="en-US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ликвидации последствий аварий</a:t>
            </a:r>
          </a:p>
        </p:txBody>
      </p:sp>
      <p:sp>
        <p:nvSpPr>
          <p:cNvPr id="18" name="Стрелка влево 17"/>
          <p:cNvSpPr/>
          <p:nvPr/>
        </p:nvSpPr>
        <p:spPr>
          <a:xfrm rot="9656471">
            <a:off x="5399977" y="2839952"/>
            <a:ext cx="978769" cy="425409"/>
          </a:xfrm>
          <a:prstGeom prst="leftArrow">
            <a:avLst>
              <a:gd name="adj1" fmla="val 60000"/>
              <a:gd name="adj2" fmla="val 5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z="-152400" extrusionH="63500" prstMaterial="matte">
            <a:bevelT w="25400" h="6350" prst="relaxedInset"/>
            <a:contourClr>
              <a:schemeClr val="bg1"/>
            </a:contourClr>
          </a:sp3d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2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9" name="Полилиния 18"/>
          <p:cNvSpPr/>
          <p:nvPr/>
        </p:nvSpPr>
        <p:spPr>
          <a:xfrm>
            <a:off x="6521718" y="2393746"/>
            <a:ext cx="2061781" cy="665475"/>
          </a:xfrm>
          <a:custGeom>
            <a:avLst/>
            <a:gdLst>
              <a:gd name="connsiteX0" fmla="*/ 0 w 2555291"/>
              <a:gd name="connsiteY0" fmla="*/ 95052 h 950518"/>
              <a:gd name="connsiteX1" fmla="*/ 95052 w 2555291"/>
              <a:gd name="connsiteY1" fmla="*/ 0 h 950518"/>
              <a:gd name="connsiteX2" fmla="*/ 2460239 w 2555291"/>
              <a:gd name="connsiteY2" fmla="*/ 0 h 950518"/>
              <a:gd name="connsiteX3" fmla="*/ 2555291 w 2555291"/>
              <a:gd name="connsiteY3" fmla="*/ 95052 h 950518"/>
              <a:gd name="connsiteX4" fmla="*/ 2555291 w 2555291"/>
              <a:gd name="connsiteY4" fmla="*/ 855466 h 950518"/>
              <a:gd name="connsiteX5" fmla="*/ 2460239 w 2555291"/>
              <a:gd name="connsiteY5" fmla="*/ 950518 h 950518"/>
              <a:gd name="connsiteX6" fmla="*/ 95052 w 2555291"/>
              <a:gd name="connsiteY6" fmla="*/ 950518 h 950518"/>
              <a:gd name="connsiteX7" fmla="*/ 0 w 2555291"/>
              <a:gd name="connsiteY7" fmla="*/ 855466 h 950518"/>
              <a:gd name="connsiteX8" fmla="*/ 0 w 2555291"/>
              <a:gd name="connsiteY8" fmla="*/ 95052 h 9505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55291" h="950518">
                <a:moveTo>
                  <a:pt x="0" y="95052"/>
                </a:moveTo>
                <a:cubicBezTo>
                  <a:pt x="0" y="42556"/>
                  <a:pt x="42556" y="0"/>
                  <a:pt x="95052" y="0"/>
                </a:cubicBezTo>
                <a:lnTo>
                  <a:pt x="2460239" y="0"/>
                </a:lnTo>
                <a:cubicBezTo>
                  <a:pt x="2512735" y="0"/>
                  <a:pt x="2555291" y="42556"/>
                  <a:pt x="2555291" y="95052"/>
                </a:cubicBezTo>
                <a:lnTo>
                  <a:pt x="2555291" y="855466"/>
                </a:lnTo>
                <a:cubicBezTo>
                  <a:pt x="2555291" y="907962"/>
                  <a:pt x="2512735" y="950518"/>
                  <a:pt x="2460239" y="950518"/>
                </a:cubicBezTo>
                <a:lnTo>
                  <a:pt x="95052" y="950518"/>
                </a:lnTo>
                <a:cubicBezTo>
                  <a:pt x="42556" y="950518"/>
                  <a:pt x="0" y="907962"/>
                  <a:pt x="0" y="855466"/>
                </a:cubicBezTo>
                <a:lnTo>
                  <a:pt x="0" y="95052"/>
                </a:lnTo>
                <a:close/>
              </a:path>
            </a:pathLst>
          </a:cu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54510" tIns="54510" rIns="54510" bIns="54510" anchor="ctr"/>
          <a:lstStyle/>
          <a:p>
            <a:pPr algn="ctr"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4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Страхование ОПО</a:t>
            </a:r>
          </a:p>
        </p:txBody>
      </p:sp>
      <p:sp>
        <p:nvSpPr>
          <p:cNvPr id="20" name="Стрелка влево 19"/>
          <p:cNvSpPr/>
          <p:nvPr/>
        </p:nvSpPr>
        <p:spPr>
          <a:xfrm rot="16200000">
            <a:off x="4259771" y="4369385"/>
            <a:ext cx="656883" cy="449456"/>
          </a:xfrm>
          <a:prstGeom prst="leftArrow">
            <a:avLst>
              <a:gd name="adj1" fmla="val 60000"/>
              <a:gd name="adj2" fmla="val 5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z="-152400" extrusionH="63500" prstMaterial="matte">
            <a:bevelT w="25400" h="6350" prst="relaxedInset"/>
            <a:contourClr>
              <a:schemeClr val="bg1"/>
            </a:contourClr>
          </a:sp3d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2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1" name="Полилиния 20"/>
          <p:cNvSpPr/>
          <p:nvPr/>
        </p:nvSpPr>
        <p:spPr>
          <a:xfrm>
            <a:off x="6661992" y="4920054"/>
            <a:ext cx="2242417" cy="835891"/>
          </a:xfrm>
          <a:custGeom>
            <a:avLst/>
            <a:gdLst>
              <a:gd name="connsiteX0" fmla="*/ 0 w 2176177"/>
              <a:gd name="connsiteY0" fmla="*/ 95052 h 950518"/>
              <a:gd name="connsiteX1" fmla="*/ 95052 w 2176177"/>
              <a:gd name="connsiteY1" fmla="*/ 0 h 950518"/>
              <a:gd name="connsiteX2" fmla="*/ 2081125 w 2176177"/>
              <a:gd name="connsiteY2" fmla="*/ 0 h 950518"/>
              <a:gd name="connsiteX3" fmla="*/ 2176177 w 2176177"/>
              <a:gd name="connsiteY3" fmla="*/ 95052 h 950518"/>
              <a:gd name="connsiteX4" fmla="*/ 2176177 w 2176177"/>
              <a:gd name="connsiteY4" fmla="*/ 855466 h 950518"/>
              <a:gd name="connsiteX5" fmla="*/ 2081125 w 2176177"/>
              <a:gd name="connsiteY5" fmla="*/ 950518 h 950518"/>
              <a:gd name="connsiteX6" fmla="*/ 95052 w 2176177"/>
              <a:gd name="connsiteY6" fmla="*/ 950518 h 950518"/>
              <a:gd name="connsiteX7" fmla="*/ 0 w 2176177"/>
              <a:gd name="connsiteY7" fmla="*/ 855466 h 950518"/>
              <a:gd name="connsiteX8" fmla="*/ 0 w 2176177"/>
              <a:gd name="connsiteY8" fmla="*/ 95052 h 9505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76177" h="950518">
                <a:moveTo>
                  <a:pt x="0" y="95052"/>
                </a:moveTo>
                <a:cubicBezTo>
                  <a:pt x="0" y="42556"/>
                  <a:pt x="42556" y="0"/>
                  <a:pt x="95052" y="0"/>
                </a:cubicBezTo>
                <a:lnTo>
                  <a:pt x="2081125" y="0"/>
                </a:lnTo>
                <a:cubicBezTo>
                  <a:pt x="2133621" y="0"/>
                  <a:pt x="2176177" y="42556"/>
                  <a:pt x="2176177" y="95052"/>
                </a:cubicBezTo>
                <a:lnTo>
                  <a:pt x="2176177" y="855466"/>
                </a:lnTo>
                <a:cubicBezTo>
                  <a:pt x="2176177" y="907962"/>
                  <a:pt x="2133621" y="950518"/>
                  <a:pt x="2081125" y="950518"/>
                </a:cubicBezTo>
                <a:lnTo>
                  <a:pt x="95052" y="950518"/>
                </a:lnTo>
                <a:cubicBezTo>
                  <a:pt x="42556" y="950518"/>
                  <a:pt x="0" y="907962"/>
                  <a:pt x="0" y="855466"/>
                </a:cubicBezTo>
                <a:lnTo>
                  <a:pt x="0" y="95052"/>
                </a:lnTo>
                <a:close/>
              </a:path>
            </a:pathLst>
          </a:cu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54510" tIns="54510" rIns="54510" bIns="54510" anchor="ctr"/>
          <a:lstStyle/>
          <a:p>
            <a:pPr algn="ctr"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Учет данных по проверкам ОИВ и контроль </a:t>
            </a:r>
            <a:r>
              <a:rPr lang="en-US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выполнения предписаний</a:t>
            </a:r>
          </a:p>
        </p:txBody>
      </p:sp>
      <p:sp>
        <p:nvSpPr>
          <p:cNvPr id="22" name="Стрелка влево 21"/>
          <p:cNvSpPr/>
          <p:nvPr/>
        </p:nvSpPr>
        <p:spPr>
          <a:xfrm rot="19173180">
            <a:off x="2850918" y="4349269"/>
            <a:ext cx="1331981" cy="425409"/>
          </a:xfrm>
          <a:prstGeom prst="leftArrow">
            <a:avLst>
              <a:gd name="adj1" fmla="val 60000"/>
              <a:gd name="adj2" fmla="val 5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z="-152400" extrusionH="63500" prstMaterial="matte">
            <a:bevelT w="25400" h="6350" prst="relaxedInset"/>
            <a:contourClr>
              <a:schemeClr val="bg1"/>
            </a:contourClr>
          </a:sp3d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2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3" name="Полилиния 22"/>
          <p:cNvSpPr/>
          <p:nvPr/>
        </p:nvSpPr>
        <p:spPr>
          <a:xfrm>
            <a:off x="3763033" y="4974365"/>
            <a:ext cx="1556226" cy="835891"/>
          </a:xfrm>
          <a:custGeom>
            <a:avLst/>
            <a:gdLst>
              <a:gd name="connsiteX0" fmla="*/ 0 w 1674956"/>
              <a:gd name="connsiteY0" fmla="*/ 95052 h 950518"/>
              <a:gd name="connsiteX1" fmla="*/ 95052 w 1674956"/>
              <a:gd name="connsiteY1" fmla="*/ 0 h 950518"/>
              <a:gd name="connsiteX2" fmla="*/ 1579904 w 1674956"/>
              <a:gd name="connsiteY2" fmla="*/ 0 h 950518"/>
              <a:gd name="connsiteX3" fmla="*/ 1674956 w 1674956"/>
              <a:gd name="connsiteY3" fmla="*/ 95052 h 950518"/>
              <a:gd name="connsiteX4" fmla="*/ 1674956 w 1674956"/>
              <a:gd name="connsiteY4" fmla="*/ 855466 h 950518"/>
              <a:gd name="connsiteX5" fmla="*/ 1579904 w 1674956"/>
              <a:gd name="connsiteY5" fmla="*/ 950518 h 950518"/>
              <a:gd name="connsiteX6" fmla="*/ 95052 w 1674956"/>
              <a:gd name="connsiteY6" fmla="*/ 950518 h 950518"/>
              <a:gd name="connsiteX7" fmla="*/ 0 w 1674956"/>
              <a:gd name="connsiteY7" fmla="*/ 855466 h 950518"/>
              <a:gd name="connsiteX8" fmla="*/ 0 w 1674956"/>
              <a:gd name="connsiteY8" fmla="*/ 95052 h 9505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74956" h="950518">
                <a:moveTo>
                  <a:pt x="0" y="95052"/>
                </a:moveTo>
                <a:cubicBezTo>
                  <a:pt x="0" y="42556"/>
                  <a:pt x="42556" y="0"/>
                  <a:pt x="95052" y="0"/>
                </a:cubicBezTo>
                <a:lnTo>
                  <a:pt x="1579904" y="0"/>
                </a:lnTo>
                <a:cubicBezTo>
                  <a:pt x="1632400" y="0"/>
                  <a:pt x="1674956" y="42556"/>
                  <a:pt x="1674956" y="95052"/>
                </a:cubicBezTo>
                <a:lnTo>
                  <a:pt x="1674956" y="855466"/>
                </a:lnTo>
                <a:cubicBezTo>
                  <a:pt x="1674956" y="907962"/>
                  <a:pt x="1632400" y="950518"/>
                  <a:pt x="1579904" y="950518"/>
                </a:cubicBezTo>
                <a:lnTo>
                  <a:pt x="95052" y="950518"/>
                </a:lnTo>
                <a:cubicBezTo>
                  <a:pt x="42556" y="950518"/>
                  <a:pt x="0" y="907962"/>
                  <a:pt x="0" y="855466"/>
                </a:cubicBezTo>
                <a:lnTo>
                  <a:pt x="0" y="95052"/>
                </a:lnTo>
                <a:close/>
              </a:path>
            </a:pathLst>
          </a:cu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54510" tIns="54510" rIns="54510" bIns="54510" anchor="ctr"/>
          <a:lstStyle/>
          <a:p>
            <a:pPr algn="ctr"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Учет данных </a:t>
            </a:r>
            <a:r>
              <a:rPr lang="en-US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авариям </a:t>
            </a:r>
            <a:r>
              <a:rPr lang="en-US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инцидентам</a:t>
            </a:r>
          </a:p>
        </p:txBody>
      </p:sp>
      <p:sp>
        <p:nvSpPr>
          <p:cNvPr id="24" name="Стрелка влево 23"/>
          <p:cNvSpPr/>
          <p:nvPr/>
        </p:nvSpPr>
        <p:spPr>
          <a:xfrm rot="5400000">
            <a:off x="4198902" y="2017244"/>
            <a:ext cx="711863" cy="449456"/>
          </a:xfrm>
          <a:prstGeom prst="leftArrow">
            <a:avLst>
              <a:gd name="adj1" fmla="val 60000"/>
              <a:gd name="adj2" fmla="val 5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z="-152400" extrusionH="63500" prstMaterial="matte">
            <a:bevelT w="25400" h="6350" prst="relaxedInset"/>
            <a:contourClr>
              <a:schemeClr val="bg1"/>
            </a:contourClr>
          </a:sp3d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2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5" name="Полилиния 24"/>
          <p:cNvSpPr/>
          <p:nvPr/>
        </p:nvSpPr>
        <p:spPr>
          <a:xfrm>
            <a:off x="3727123" y="995311"/>
            <a:ext cx="1564557" cy="835891"/>
          </a:xfrm>
          <a:custGeom>
            <a:avLst/>
            <a:gdLst>
              <a:gd name="connsiteX0" fmla="*/ 0 w 1604713"/>
              <a:gd name="connsiteY0" fmla="*/ 95052 h 950518"/>
              <a:gd name="connsiteX1" fmla="*/ 95052 w 1604713"/>
              <a:gd name="connsiteY1" fmla="*/ 0 h 950518"/>
              <a:gd name="connsiteX2" fmla="*/ 1509661 w 1604713"/>
              <a:gd name="connsiteY2" fmla="*/ 0 h 950518"/>
              <a:gd name="connsiteX3" fmla="*/ 1604713 w 1604713"/>
              <a:gd name="connsiteY3" fmla="*/ 95052 h 950518"/>
              <a:gd name="connsiteX4" fmla="*/ 1604713 w 1604713"/>
              <a:gd name="connsiteY4" fmla="*/ 855466 h 950518"/>
              <a:gd name="connsiteX5" fmla="*/ 1509661 w 1604713"/>
              <a:gd name="connsiteY5" fmla="*/ 950518 h 950518"/>
              <a:gd name="connsiteX6" fmla="*/ 95052 w 1604713"/>
              <a:gd name="connsiteY6" fmla="*/ 950518 h 950518"/>
              <a:gd name="connsiteX7" fmla="*/ 0 w 1604713"/>
              <a:gd name="connsiteY7" fmla="*/ 855466 h 950518"/>
              <a:gd name="connsiteX8" fmla="*/ 0 w 1604713"/>
              <a:gd name="connsiteY8" fmla="*/ 95052 h 9505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04713" h="950518">
                <a:moveTo>
                  <a:pt x="0" y="95052"/>
                </a:moveTo>
                <a:cubicBezTo>
                  <a:pt x="0" y="42556"/>
                  <a:pt x="42556" y="0"/>
                  <a:pt x="95052" y="0"/>
                </a:cubicBezTo>
                <a:lnTo>
                  <a:pt x="1509661" y="0"/>
                </a:lnTo>
                <a:cubicBezTo>
                  <a:pt x="1562157" y="0"/>
                  <a:pt x="1604713" y="42556"/>
                  <a:pt x="1604713" y="95052"/>
                </a:cubicBezTo>
                <a:lnTo>
                  <a:pt x="1604713" y="855466"/>
                </a:lnTo>
                <a:cubicBezTo>
                  <a:pt x="1604713" y="907962"/>
                  <a:pt x="1562157" y="950518"/>
                  <a:pt x="1509661" y="950518"/>
                </a:cubicBezTo>
                <a:lnTo>
                  <a:pt x="95052" y="950518"/>
                </a:lnTo>
                <a:cubicBezTo>
                  <a:pt x="42556" y="950518"/>
                  <a:pt x="0" y="907962"/>
                  <a:pt x="0" y="855466"/>
                </a:cubicBezTo>
                <a:lnTo>
                  <a:pt x="0" y="95052"/>
                </a:lnTo>
                <a:close/>
              </a:path>
            </a:pathLst>
          </a:cu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54510" tIns="54510" rIns="54510" bIns="54510" spcCol="1270" anchor="ctr"/>
          <a:lstStyle/>
          <a:p>
            <a:pPr algn="ctr"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Отчетные формы, аналитические справки</a:t>
            </a:r>
          </a:p>
        </p:txBody>
      </p:sp>
      <p:sp>
        <p:nvSpPr>
          <p:cNvPr id="26" name="Полилиния 25"/>
          <p:cNvSpPr/>
          <p:nvPr/>
        </p:nvSpPr>
        <p:spPr>
          <a:xfrm>
            <a:off x="650143" y="4837955"/>
            <a:ext cx="2096615" cy="835891"/>
          </a:xfrm>
          <a:custGeom>
            <a:avLst/>
            <a:gdLst>
              <a:gd name="connsiteX0" fmla="*/ 0 w 2555291"/>
              <a:gd name="connsiteY0" fmla="*/ 95052 h 950518"/>
              <a:gd name="connsiteX1" fmla="*/ 95052 w 2555291"/>
              <a:gd name="connsiteY1" fmla="*/ 0 h 950518"/>
              <a:gd name="connsiteX2" fmla="*/ 2460239 w 2555291"/>
              <a:gd name="connsiteY2" fmla="*/ 0 h 950518"/>
              <a:gd name="connsiteX3" fmla="*/ 2555291 w 2555291"/>
              <a:gd name="connsiteY3" fmla="*/ 95052 h 950518"/>
              <a:gd name="connsiteX4" fmla="*/ 2555291 w 2555291"/>
              <a:gd name="connsiteY4" fmla="*/ 855466 h 950518"/>
              <a:gd name="connsiteX5" fmla="*/ 2460239 w 2555291"/>
              <a:gd name="connsiteY5" fmla="*/ 950518 h 950518"/>
              <a:gd name="connsiteX6" fmla="*/ 95052 w 2555291"/>
              <a:gd name="connsiteY6" fmla="*/ 950518 h 950518"/>
              <a:gd name="connsiteX7" fmla="*/ 0 w 2555291"/>
              <a:gd name="connsiteY7" fmla="*/ 855466 h 950518"/>
              <a:gd name="connsiteX8" fmla="*/ 0 w 2555291"/>
              <a:gd name="connsiteY8" fmla="*/ 95052 h 9505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55291" h="950518">
                <a:moveTo>
                  <a:pt x="0" y="95052"/>
                </a:moveTo>
                <a:cubicBezTo>
                  <a:pt x="0" y="42556"/>
                  <a:pt x="42556" y="0"/>
                  <a:pt x="95052" y="0"/>
                </a:cubicBezTo>
                <a:lnTo>
                  <a:pt x="2460239" y="0"/>
                </a:lnTo>
                <a:cubicBezTo>
                  <a:pt x="2512735" y="0"/>
                  <a:pt x="2555291" y="42556"/>
                  <a:pt x="2555291" y="95052"/>
                </a:cubicBezTo>
                <a:lnTo>
                  <a:pt x="2555291" y="855466"/>
                </a:lnTo>
                <a:cubicBezTo>
                  <a:pt x="2555291" y="907962"/>
                  <a:pt x="2512735" y="950518"/>
                  <a:pt x="2460239" y="950518"/>
                </a:cubicBezTo>
                <a:lnTo>
                  <a:pt x="95052" y="950518"/>
                </a:lnTo>
                <a:cubicBezTo>
                  <a:pt x="42556" y="950518"/>
                  <a:pt x="0" y="907962"/>
                  <a:pt x="0" y="855466"/>
                </a:cubicBezTo>
                <a:lnTo>
                  <a:pt x="0" y="95052"/>
                </a:lnTo>
                <a:close/>
              </a:path>
            </a:pathLst>
          </a:cu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54510" tIns="54510" rIns="54510" bIns="54510" anchor="ctr"/>
          <a:lstStyle/>
          <a:p>
            <a:pPr algn="ctr"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Классификация опасных производственных объектов (изм.ФЗ-116)</a:t>
            </a:r>
            <a:endParaRPr lang="ru-RU" sz="14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Стрелка влево 26"/>
          <p:cNvSpPr/>
          <p:nvPr/>
        </p:nvSpPr>
        <p:spPr>
          <a:xfrm rot="10800000">
            <a:off x="5462870" y="3464080"/>
            <a:ext cx="1010056" cy="425409"/>
          </a:xfrm>
          <a:prstGeom prst="leftArrow">
            <a:avLst>
              <a:gd name="adj1" fmla="val 60000"/>
              <a:gd name="adj2" fmla="val 5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z="-152400" extrusionH="63500" prstMaterial="matte">
            <a:bevelT w="25400" h="6350" prst="relaxedInset"/>
            <a:contourClr>
              <a:schemeClr val="bg1"/>
            </a:contourClr>
          </a:sp3d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2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6" name="Группа 5"/>
          <p:cNvGrpSpPr>
            <a:grpSpLocks/>
          </p:cNvGrpSpPr>
          <p:nvPr/>
        </p:nvGrpSpPr>
        <p:grpSpPr bwMode="auto">
          <a:xfrm>
            <a:off x="4714875" y="6394450"/>
            <a:ext cx="2776538" cy="382588"/>
            <a:chOff x="234430" y="6191032"/>
            <a:chExt cx="2777323" cy="383521"/>
          </a:xfrm>
        </p:grpSpPr>
        <p:sp>
          <p:nvSpPr>
            <p:cNvPr id="5" name="Скругленный прямоугольник 4"/>
            <p:cNvSpPr/>
            <p:nvPr/>
          </p:nvSpPr>
          <p:spPr>
            <a:xfrm>
              <a:off x="234430" y="6205355"/>
              <a:ext cx="2777323" cy="369198"/>
            </a:xfrm>
            <a:prstGeom prst="roundRect">
              <a:avLst/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3" name="Скругленный прямоугольник 2"/>
            <p:cNvSpPr/>
            <p:nvPr/>
          </p:nvSpPr>
          <p:spPr>
            <a:xfrm>
              <a:off x="325120" y="6255266"/>
              <a:ext cx="444216" cy="274320"/>
            </a:xfrm>
            <a:prstGeom prst="round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796564" y="6191032"/>
              <a:ext cx="2188193" cy="33896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1600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rPr>
                <a:t>2013 год реализации</a:t>
              </a:r>
            </a:p>
          </p:txBody>
        </p:sp>
      </p:grpSp>
      <p:grpSp>
        <p:nvGrpSpPr>
          <p:cNvPr id="29" name="Группа 28"/>
          <p:cNvGrpSpPr>
            <a:grpSpLocks/>
          </p:cNvGrpSpPr>
          <p:nvPr/>
        </p:nvGrpSpPr>
        <p:grpSpPr bwMode="auto">
          <a:xfrm>
            <a:off x="6013450" y="5953125"/>
            <a:ext cx="2778125" cy="382588"/>
            <a:chOff x="234430" y="6191032"/>
            <a:chExt cx="2777323" cy="383521"/>
          </a:xfrm>
        </p:grpSpPr>
        <p:sp>
          <p:nvSpPr>
            <p:cNvPr id="30" name="Скругленный прямоугольник 29"/>
            <p:cNvSpPr/>
            <p:nvPr/>
          </p:nvSpPr>
          <p:spPr>
            <a:xfrm>
              <a:off x="234430" y="6205355"/>
              <a:ext cx="2777323" cy="369198"/>
            </a:xfrm>
            <a:prstGeom prst="roundRect">
              <a:avLst/>
            </a:pr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31" name="Скругленный прямоугольник 30"/>
            <p:cNvSpPr/>
            <p:nvPr/>
          </p:nvSpPr>
          <p:spPr>
            <a:xfrm>
              <a:off x="325120" y="6255266"/>
              <a:ext cx="444216" cy="274320"/>
            </a:xfrm>
            <a:prstGeom prst="round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796243" y="6191032"/>
              <a:ext cx="2188531" cy="33896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1600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rPr>
                <a:t>2012 год реализации</a:t>
              </a:r>
            </a:p>
          </p:txBody>
        </p:sp>
      </p:grpSp>
      <p:grpSp>
        <p:nvGrpSpPr>
          <p:cNvPr id="33" name="Группа 32"/>
          <p:cNvGrpSpPr>
            <a:grpSpLocks/>
          </p:cNvGrpSpPr>
          <p:nvPr/>
        </p:nvGrpSpPr>
        <p:grpSpPr bwMode="auto">
          <a:xfrm>
            <a:off x="3021013" y="5975350"/>
            <a:ext cx="2776537" cy="384175"/>
            <a:chOff x="234430" y="6191032"/>
            <a:chExt cx="2777323" cy="383521"/>
          </a:xfrm>
        </p:grpSpPr>
        <p:sp>
          <p:nvSpPr>
            <p:cNvPr id="34" name="Скругленный прямоугольник 33"/>
            <p:cNvSpPr/>
            <p:nvPr/>
          </p:nvSpPr>
          <p:spPr>
            <a:xfrm>
              <a:off x="234430" y="6205296"/>
              <a:ext cx="2777323" cy="369257"/>
            </a:xfrm>
            <a:prstGeom prst="roundRect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35" name="Скругленный прямоугольник 34"/>
            <p:cNvSpPr/>
            <p:nvPr/>
          </p:nvSpPr>
          <p:spPr>
            <a:xfrm>
              <a:off x="325120" y="6255266"/>
              <a:ext cx="444216" cy="274320"/>
            </a:xfrm>
            <a:prstGeom prst="round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796564" y="6191032"/>
              <a:ext cx="2188194" cy="339147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1600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rPr>
                <a:t>2011 год реализации</a:t>
              </a:r>
            </a:p>
          </p:txBody>
        </p:sp>
      </p:grpSp>
      <p:pic>
        <p:nvPicPr>
          <p:cNvPr id="29766" name="Рисунок 2" descr="image0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313" y="6307138"/>
            <a:ext cx="268605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 spd="slow" advTm="29605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4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Блок-схема: магнитный диск 95"/>
          <p:cNvSpPr/>
          <p:nvPr/>
        </p:nvSpPr>
        <p:spPr>
          <a:xfrm>
            <a:off x="6863136" y="3914453"/>
            <a:ext cx="2008970" cy="2157573"/>
          </a:xfrm>
          <a:prstGeom prst="flowChartMagneticDisk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База данных Ростехнадзора</a:t>
            </a:r>
            <a:endParaRPr lang="ru-RU" sz="2000" b="1" i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6" name="Прямоугольник 35"/>
          <p:cNvSpPr/>
          <p:nvPr/>
        </p:nvSpPr>
        <p:spPr bwMode="auto">
          <a:xfrm>
            <a:off x="235986" y="69478"/>
            <a:ext cx="8715375" cy="902072"/>
          </a:xfrm>
          <a:prstGeom prst="rect">
            <a:avLst/>
          </a:prstGeom>
          <a:solidFill>
            <a:srgbClr val="D5D6D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0" tIns="0" rIns="0" bIns="0"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Электронное взаимодействие с ФОИВ</a:t>
            </a:r>
            <a:endParaRPr lang="ru-RU" sz="36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pic>
        <p:nvPicPr>
          <p:cNvPr id="33808" name="Рисунок 2" descr="image00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4313" y="6307138"/>
            <a:ext cx="268605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0" name="Group 144"/>
          <p:cNvGrpSpPr>
            <a:grpSpLocks noChangeAspect="1"/>
          </p:cNvGrpSpPr>
          <p:nvPr/>
        </p:nvGrpSpPr>
        <p:grpSpPr bwMode="auto">
          <a:xfrm>
            <a:off x="444749" y="1177534"/>
            <a:ext cx="2089648" cy="2089648"/>
            <a:chOff x="566" y="1842"/>
            <a:chExt cx="635" cy="635"/>
          </a:xfrm>
        </p:grpSpPr>
        <p:sp>
          <p:nvSpPr>
            <p:cNvPr id="11" name="AutoShape 143"/>
            <p:cNvSpPr>
              <a:spLocks noChangeAspect="1" noChangeArrowheads="1" noTextEdit="1"/>
            </p:cNvSpPr>
            <p:nvPr/>
          </p:nvSpPr>
          <p:spPr bwMode="auto">
            <a:xfrm>
              <a:off x="566" y="1842"/>
              <a:ext cx="635" cy="6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" name="Freeform 145"/>
            <p:cNvSpPr>
              <a:spLocks/>
            </p:cNvSpPr>
            <p:nvPr/>
          </p:nvSpPr>
          <p:spPr bwMode="auto">
            <a:xfrm>
              <a:off x="583" y="1859"/>
              <a:ext cx="602" cy="602"/>
            </a:xfrm>
            <a:custGeom>
              <a:avLst/>
              <a:gdLst>
                <a:gd name="T0" fmla="*/ 0 w 1451"/>
                <a:gd name="T1" fmla="*/ 5 h 1451"/>
                <a:gd name="T2" fmla="*/ 0 w 1451"/>
                <a:gd name="T3" fmla="*/ 38 h 1451"/>
                <a:gd name="T4" fmla="*/ 22 w 1451"/>
                <a:gd name="T5" fmla="*/ 43 h 1451"/>
                <a:gd name="T6" fmla="*/ 43 w 1451"/>
                <a:gd name="T7" fmla="*/ 38 h 1451"/>
                <a:gd name="T8" fmla="*/ 43 w 1451"/>
                <a:gd name="T9" fmla="*/ 38 h 1451"/>
                <a:gd name="T10" fmla="*/ 43 w 1451"/>
                <a:gd name="T11" fmla="*/ 5 h 1451"/>
                <a:gd name="T12" fmla="*/ 22 w 1451"/>
                <a:gd name="T13" fmla="*/ 0 h 1451"/>
                <a:gd name="T14" fmla="*/ 0 w 1451"/>
                <a:gd name="T15" fmla="*/ 5 h 145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451"/>
                <a:gd name="T25" fmla="*/ 0 h 1451"/>
                <a:gd name="T26" fmla="*/ 1451 w 1451"/>
                <a:gd name="T27" fmla="*/ 1451 h 145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451" h="1451">
                  <a:moveTo>
                    <a:pt x="0" y="181"/>
                  </a:moveTo>
                  <a:lnTo>
                    <a:pt x="0" y="1270"/>
                  </a:lnTo>
                  <a:cubicBezTo>
                    <a:pt x="0" y="1370"/>
                    <a:pt x="325" y="1451"/>
                    <a:pt x="725" y="1451"/>
                  </a:cubicBezTo>
                  <a:cubicBezTo>
                    <a:pt x="1126" y="1451"/>
                    <a:pt x="1451" y="1370"/>
                    <a:pt x="1451" y="1270"/>
                  </a:cubicBezTo>
                  <a:cubicBezTo>
                    <a:pt x="1451" y="1270"/>
                    <a:pt x="1451" y="1270"/>
                    <a:pt x="1451" y="1270"/>
                  </a:cubicBezTo>
                  <a:lnTo>
                    <a:pt x="1451" y="181"/>
                  </a:lnTo>
                  <a:cubicBezTo>
                    <a:pt x="1451" y="81"/>
                    <a:pt x="1126" y="0"/>
                    <a:pt x="725" y="0"/>
                  </a:cubicBezTo>
                  <a:cubicBezTo>
                    <a:pt x="325" y="0"/>
                    <a:pt x="0" y="81"/>
                    <a:pt x="0" y="181"/>
                  </a:cubicBezTo>
                  <a:close/>
                </a:path>
              </a:pathLst>
            </a:custGeom>
            <a:solidFill>
              <a:srgbClr val="E8EEF7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" name="Freeform 146"/>
            <p:cNvSpPr>
              <a:spLocks/>
            </p:cNvSpPr>
            <p:nvPr/>
          </p:nvSpPr>
          <p:spPr bwMode="auto">
            <a:xfrm>
              <a:off x="583" y="1859"/>
              <a:ext cx="602" cy="602"/>
            </a:xfrm>
            <a:custGeom>
              <a:avLst/>
              <a:gdLst>
                <a:gd name="T0" fmla="*/ 0 w 1451"/>
                <a:gd name="T1" fmla="*/ 5 h 1451"/>
                <a:gd name="T2" fmla="*/ 0 w 1451"/>
                <a:gd name="T3" fmla="*/ 38 h 1451"/>
                <a:gd name="T4" fmla="*/ 22 w 1451"/>
                <a:gd name="T5" fmla="*/ 43 h 1451"/>
                <a:gd name="T6" fmla="*/ 43 w 1451"/>
                <a:gd name="T7" fmla="*/ 38 h 1451"/>
                <a:gd name="T8" fmla="*/ 43 w 1451"/>
                <a:gd name="T9" fmla="*/ 38 h 1451"/>
                <a:gd name="T10" fmla="*/ 43 w 1451"/>
                <a:gd name="T11" fmla="*/ 5 h 1451"/>
                <a:gd name="T12" fmla="*/ 22 w 1451"/>
                <a:gd name="T13" fmla="*/ 0 h 1451"/>
                <a:gd name="T14" fmla="*/ 0 w 1451"/>
                <a:gd name="T15" fmla="*/ 5 h 145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451"/>
                <a:gd name="T25" fmla="*/ 0 h 1451"/>
                <a:gd name="T26" fmla="*/ 1451 w 1451"/>
                <a:gd name="T27" fmla="*/ 1451 h 145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451" h="1451">
                  <a:moveTo>
                    <a:pt x="0" y="181"/>
                  </a:moveTo>
                  <a:lnTo>
                    <a:pt x="0" y="1270"/>
                  </a:lnTo>
                  <a:cubicBezTo>
                    <a:pt x="0" y="1370"/>
                    <a:pt x="325" y="1451"/>
                    <a:pt x="725" y="1451"/>
                  </a:cubicBezTo>
                  <a:cubicBezTo>
                    <a:pt x="1126" y="1451"/>
                    <a:pt x="1451" y="1370"/>
                    <a:pt x="1451" y="1270"/>
                  </a:cubicBezTo>
                  <a:cubicBezTo>
                    <a:pt x="1451" y="1270"/>
                    <a:pt x="1451" y="1270"/>
                    <a:pt x="1451" y="1270"/>
                  </a:cubicBezTo>
                  <a:lnTo>
                    <a:pt x="1451" y="181"/>
                  </a:lnTo>
                  <a:cubicBezTo>
                    <a:pt x="1451" y="81"/>
                    <a:pt x="1126" y="0"/>
                    <a:pt x="725" y="0"/>
                  </a:cubicBezTo>
                  <a:cubicBezTo>
                    <a:pt x="325" y="0"/>
                    <a:pt x="0" y="81"/>
                    <a:pt x="0" y="181"/>
                  </a:cubicBezTo>
                  <a:close/>
                </a:path>
              </a:pathLst>
            </a:cu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" name="Freeform 147"/>
            <p:cNvSpPr>
              <a:spLocks/>
            </p:cNvSpPr>
            <p:nvPr/>
          </p:nvSpPr>
          <p:spPr bwMode="auto">
            <a:xfrm>
              <a:off x="583" y="1934"/>
              <a:ext cx="602" cy="75"/>
            </a:xfrm>
            <a:custGeom>
              <a:avLst/>
              <a:gdLst>
                <a:gd name="T0" fmla="*/ 0 w 602"/>
                <a:gd name="T1" fmla="*/ 0 h 75"/>
                <a:gd name="T2" fmla="*/ 300 w 602"/>
                <a:gd name="T3" fmla="*/ 75 h 75"/>
                <a:gd name="T4" fmla="*/ 602 w 602"/>
                <a:gd name="T5" fmla="*/ 0 h 75"/>
                <a:gd name="T6" fmla="*/ 602 w 602"/>
                <a:gd name="T7" fmla="*/ 0 h 7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02"/>
                <a:gd name="T13" fmla="*/ 0 h 75"/>
                <a:gd name="T14" fmla="*/ 602 w 602"/>
                <a:gd name="T15" fmla="*/ 75 h 7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02" h="75">
                  <a:moveTo>
                    <a:pt x="0" y="0"/>
                  </a:moveTo>
                  <a:cubicBezTo>
                    <a:pt x="0" y="41"/>
                    <a:pt x="134" y="75"/>
                    <a:pt x="300" y="75"/>
                  </a:cubicBezTo>
                  <a:cubicBezTo>
                    <a:pt x="467" y="75"/>
                    <a:pt x="602" y="41"/>
                    <a:pt x="602" y="0"/>
                  </a:cubicBezTo>
                  <a:cubicBezTo>
                    <a:pt x="602" y="0"/>
                    <a:pt x="602" y="0"/>
                    <a:pt x="602" y="0"/>
                  </a:cubicBezTo>
                </a:path>
              </a:pathLst>
            </a:cu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" name="Rectangle 148"/>
            <p:cNvSpPr>
              <a:spLocks noChangeArrowheads="1"/>
            </p:cNvSpPr>
            <p:nvPr/>
          </p:nvSpPr>
          <p:spPr bwMode="auto">
            <a:xfrm>
              <a:off x="629" y="2078"/>
              <a:ext cx="501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b="1" i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База данных АСУ ОПО</a:t>
              </a:r>
              <a:br>
                <a:rPr lang="ru-RU" sz="1600" b="1" i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</a:br>
              <a:r>
                <a:rPr lang="ru-RU" sz="1600" b="1" i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ОАО «РЖД»</a:t>
              </a:r>
              <a:endParaRPr lang="ru-RU" sz="1600" b="1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</p:grpSp>
      <p:graphicFrame>
        <p:nvGraphicFramePr>
          <p:cNvPr id="27759" name="Object 2"/>
          <p:cNvGraphicFramePr>
            <a:graphicFrameLocks noChangeAspect="1"/>
          </p:cNvGraphicFramePr>
          <p:nvPr/>
        </p:nvGraphicFramePr>
        <p:xfrm>
          <a:off x="3832261" y="3083121"/>
          <a:ext cx="1726058" cy="1735459"/>
        </p:xfrm>
        <a:graphic>
          <a:graphicData uri="http://schemas.openxmlformats.org/presentationml/2006/ole">
            <p:oleObj spid="_x0000_s50178" name="Visio" r:id="rId6" imgW="1064133" imgH="1064133" progId="">
              <p:embed/>
            </p:oleObj>
          </a:graphicData>
        </a:graphic>
      </p:graphicFrame>
      <p:sp>
        <p:nvSpPr>
          <p:cNvPr id="17" name="Стрелка вверх 16"/>
          <p:cNvSpPr/>
          <p:nvPr/>
        </p:nvSpPr>
        <p:spPr>
          <a:xfrm rot="18380698" flipV="1">
            <a:off x="2967395" y="2260294"/>
            <a:ext cx="443907" cy="1291413"/>
          </a:xfrm>
          <a:prstGeom prst="upArrow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8" name="Стрелка вверх 17"/>
          <p:cNvSpPr/>
          <p:nvPr/>
        </p:nvSpPr>
        <p:spPr>
          <a:xfrm rot="18380698" flipV="1">
            <a:off x="5986286" y="3655868"/>
            <a:ext cx="443907" cy="1291413"/>
          </a:xfrm>
          <a:prstGeom prst="upArrow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3452119" y="2363057"/>
            <a:ext cx="2917860" cy="452064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Интеграция данных  </a:t>
            </a:r>
            <a:endParaRPr lang="ru-RU" sz="20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custDataLst>
      <p:tags r:id="rId2"/>
    </p:custDataLst>
  </p:cSld>
  <p:clrMapOvr>
    <a:masterClrMapping/>
  </p:clrMapOvr>
  <p:transition spd="slow" advTm="14693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8|0.8|1.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7|1.6|2.2|1.9|2.1|1.7|2.2|1.7|2.4|1.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|2.1|1.7|2.1|2|1.8|0.8|1.7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|2.1|1.5|1.1|1.3|0.8|1.2|1.3|1.3|0.8|1.5|0.8|1.3|0.9|1.4|0.9|1.3|1.3|1.3|1|1.3|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6|2.4|2|1.9|2.4|1.7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5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1898</TotalTime>
  <Words>459</Words>
  <Application>Microsoft Office PowerPoint</Application>
  <PresentationFormat>Экран (4:3)</PresentationFormat>
  <Paragraphs>103</Paragraphs>
  <Slides>10</Slides>
  <Notes>3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Тема Office</vt:lpstr>
      <vt:lpstr>Visio</vt:lpstr>
      <vt:lpstr>Слайд 1</vt:lpstr>
      <vt:lpstr>Слайд 2</vt:lpstr>
      <vt:lpstr>Слайд 3</vt:lpstr>
      <vt:lpstr>Опасные производственные объекты ОАО «РЖД»</vt:lpstr>
      <vt:lpstr>Слайд 5</vt:lpstr>
      <vt:lpstr>Слайд 6</vt:lpstr>
      <vt:lpstr>Слайд 7</vt:lpstr>
      <vt:lpstr>Слайд 8</vt:lpstr>
      <vt:lpstr>Слайд 9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Эффективность управления промышленной безопасностью опасными производственными объектами</dc:title>
  <dc:creator>Kirill</dc:creator>
  <cp:lastModifiedBy>Сергеева Светлана Алексеевна</cp:lastModifiedBy>
  <cp:revision>201</cp:revision>
  <dcterms:created xsi:type="dcterms:W3CDTF">2012-03-04T12:49:40Z</dcterms:created>
  <dcterms:modified xsi:type="dcterms:W3CDTF">2013-04-25T13:40:32Z</dcterms:modified>
</cp:coreProperties>
</file>