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262" r:id="rId4"/>
    <p:sldId id="332" r:id="rId5"/>
    <p:sldId id="307" r:id="rId6"/>
    <p:sldId id="326" r:id="rId7"/>
    <p:sldId id="328" r:id="rId8"/>
    <p:sldId id="333" r:id="rId9"/>
    <p:sldId id="289" r:id="rId10"/>
    <p:sldId id="290" r:id="rId11"/>
  </p:sldIdLst>
  <p:sldSz cx="9144000" cy="6858000" type="screen4x3"/>
  <p:notesSz cx="6731000" cy="9855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8DE"/>
    <a:srgbClr val="8FFFC2"/>
    <a:srgbClr val="E7C27F"/>
    <a:srgbClr val="FFCC66"/>
    <a:srgbClr val="F29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4" autoAdjust="0"/>
    <p:restoredTop sz="94661" autoAdjust="0"/>
  </p:normalViewPr>
  <p:slideViewPr>
    <p:cSldViewPr>
      <p:cViewPr>
        <p:scale>
          <a:sx n="100" d="100"/>
          <a:sy n="100" d="100"/>
        </p:scale>
        <p:origin x="-80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767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2676" y="0"/>
            <a:ext cx="2916767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7CC553-C5BE-40F4-AA76-0F8C0199577A}" type="datetimeFigureOut">
              <a:rPr lang="ru-RU"/>
              <a:pPr>
                <a:defRPr/>
              </a:pPr>
              <a:t>02.06.14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730"/>
            <a:ext cx="2916767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2676" y="9360730"/>
            <a:ext cx="2916767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DD888E-34F0-4EA2-BEF6-DE333B9F9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54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2676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D68906-6D05-4A06-89AB-763DDA38D0EE}" type="datetimeFigureOut">
              <a:rPr lang="ru-RU"/>
              <a:pPr>
                <a:defRPr/>
              </a:pPr>
              <a:t>02.06.14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1220"/>
            <a:ext cx="5384800" cy="443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2676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737A61-7883-46B9-88C1-3D22E8F12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2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8E93B-AFCF-435F-987E-28589681155F}" type="slidenum">
              <a:rPr lang="ru-RU"/>
              <a:pPr/>
              <a:t>9</a:t>
            </a:fld>
            <a:endParaRPr lang="ru-RU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D8D1-1088-4ADD-A1F5-44485D98D3A7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CDF9-5D8A-4161-B384-E8B285BFE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DA2F-D181-4FAF-9DA3-5CBB3058A8B1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DFA7-7C0B-4CF0-90DD-041A5200A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5585-22F6-4A79-AAB0-C916CD13110E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97E9-FB5B-452A-A472-19CB99702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35E4-7C9B-45B9-98AE-84720C421D97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B717D-77BE-40B2-8BDF-F3243D2AF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4F2F-ED1D-42BC-98E9-18EF39E070CA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AC78-EF62-4C3C-A312-EAF7C258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6D00-466D-4A98-8549-1E7521440EDF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1F1A-93B2-4A9E-8414-27990689D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73258-FC42-417D-8CB8-2591FA72356A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2CEE-0246-43FF-BC40-3D748D52D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A4D2-57EC-4DA1-A947-B82B58BF459F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9E94-BA70-4321-BADE-F94AA9C85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98C2-4197-467D-9750-3AE1C1A8EFF5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882C9-F7AA-45AC-8FDB-748ED5E02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C1D2B-61D1-456D-839D-33D83667AE31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40BEE-0F4F-4323-87B7-CD73543AF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2A7B-0D85-4FD6-8D66-00C4D513F227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00D0-D5F7-4F95-A401-D3B168F9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02F8-E0CD-4203-9E66-54A52C2BE6F5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0B37-D072-4CF7-ADB0-124221AB9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6A39DD-A8A9-4713-A6FF-B57FA1217662}" type="datetime1">
              <a:rPr lang="ru-RU" smtClean="0"/>
              <a:pPr>
                <a:defRPr/>
              </a:pPr>
              <a:t>02.06.14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5A0DA9-80D9-4B0F-BEC9-D1D78F13E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rendarchukAV@mos.ru" TargetMode="External"/><Relationship Id="rId3" Type="http://schemas.openxmlformats.org/officeDocument/2006/relationships/hyperlink" Target="mailto:alexar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404664"/>
            <a:ext cx="8784976" cy="5976664"/>
          </a:xfrm>
          <a:prstGeom prst="round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А.В. Арендарчук</a:t>
            </a:r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975" y="2996952"/>
            <a:ext cx="9505950" cy="99878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70C0"/>
                </a:solidFill>
              </a:rPr>
              <a:t>О порядке взаимодействия сторон,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заинтересованных в </a:t>
            </a:r>
            <a:r>
              <a:rPr lang="ru-RU" sz="3100" b="1" dirty="0" err="1" smtClean="0">
                <a:solidFill>
                  <a:srgbClr val="0070C0"/>
                </a:solidFill>
              </a:rPr>
              <a:t>ресурсоснабжении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объектов недвижимости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200" b="1" dirty="0" smtClean="0"/>
              <a:t> </a:t>
            </a:r>
            <a:r>
              <a:rPr lang="ru-RU" sz="2200" b="1" dirty="0" smtClean="0"/>
              <a:t>А.В. </a:t>
            </a:r>
            <a:r>
              <a:rPr lang="ru-RU" sz="2200" b="1" dirty="0" err="1" smtClean="0"/>
              <a:t>Арендарчук</a:t>
            </a:r>
            <a:r>
              <a:rPr lang="ru-RU" sz="2200" b="1" dirty="0" smtClean="0"/>
              <a:t>, Департамент топливно-энергетического </a:t>
            </a:r>
            <a:br>
              <a:rPr lang="ru-RU" sz="2200" b="1" dirty="0" smtClean="0"/>
            </a:br>
            <a:r>
              <a:rPr lang="ru-RU" sz="2200" b="1" dirty="0" smtClean="0"/>
              <a:t>хозяйства города Москвы, начальник отдела энергообеспечения, к.т.н.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2200" b="1" dirty="0" smtClean="0"/>
              <a:t>II </a:t>
            </a:r>
            <a:r>
              <a:rPr lang="ru-RU" sz="2200" b="1" dirty="0" smtClean="0"/>
              <a:t>Всероссийское совещание по развитию жилищного строительства</a:t>
            </a:r>
            <a:br>
              <a:rPr lang="ru-RU" sz="2200" b="1" dirty="0" smtClean="0"/>
            </a:br>
            <a:r>
              <a:rPr lang="ru-RU" sz="2200" b="1" dirty="0" smtClean="0"/>
              <a:t>Москва, 02-03 июня 2014 года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E2247-4C0A-4D8A-A723-C91078599D05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1" y="476672"/>
            <a:ext cx="8568952" cy="5976664"/>
          </a:xfrm>
          <a:prstGeom prst="round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19256" cy="2727176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147248" cy="3777283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Арендарчук</a:t>
            </a:r>
            <a:r>
              <a:rPr lang="ru-RU" b="1" dirty="0" smtClean="0"/>
              <a:t> Александр Викторович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hlinkClick r:id="rId2"/>
              </a:rPr>
              <a:t>ArendarchukAV@mos.ru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hlinkClick r:id="rId3"/>
              </a:rPr>
              <a:t>alexar@mail.ru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+7 985 231 90 74  +7 926 474 32 09</a:t>
            </a:r>
            <a:endParaRPr lang="ru-RU" b="1" dirty="0" smtClean="0"/>
          </a:p>
          <a:p>
            <a:pPr algn="just"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6AC78-EF62-4C3C-A312-EAF7C25878B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6AC78-EF62-4C3C-A312-EAF7C25878B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04664"/>
            <a:ext cx="8568952" cy="6048672"/>
          </a:xfrm>
          <a:prstGeom prst="round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549055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апреле 2014 года Градостроительный кодекс Российской Федерации был дополнен новым принципом законодательства о градостроительной деятельности: «единство требований к порядку осуществления взаимодействия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субъектов градостроительных отношений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(п.10.1 ст.2).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целей данного доклада: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градостроительные отношения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это отношения, связанные 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ресурсоснабжением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электро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-, тепло-,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газо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и водоснабжением) объекта недвижимости (здания);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субъекты градостроительных отношений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– это стороны, заинтересованные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ресурсоснабжении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объекта недвижимости (здания): строители, энергетики,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эксплуатанты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регуляторы и т.п.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Постановка задачи: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воплощения нового принципа в практику необходимо, по нашему мнению, выработать  концепцию порядка взаимодействия сторон, заинтересованных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ресурсоснабжении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объектов недвижимости, основанную на современных подходах к решению организационных задач.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71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823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70C0"/>
                </a:solidFill>
                <a:cs typeface="Arial" charset="0"/>
              </a:rPr>
              <a:t>Объект недвижимости = Земельный участок + Здание + Инженерные системы </a:t>
            </a:r>
            <a:r>
              <a:rPr lang="ru-RU" sz="2000" b="1" dirty="0" smtClean="0">
                <a:cs typeface="Arial" charset="0"/>
              </a:rPr>
              <a:t/>
            </a:r>
            <a:br>
              <a:rPr lang="ru-RU" sz="2000" b="1" dirty="0" smtClean="0">
                <a:cs typeface="Arial" charset="0"/>
              </a:rPr>
            </a:br>
            <a:endParaRPr lang="ru-RU" sz="2000" b="1" dirty="0" smtClean="0">
              <a:cs typeface="Arial" charset="0"/>
            </a:endParaRPr>
          </a:p>
        </p:txBody>
      </p:sp>
      <p:pic>
        <p:nvPicPr>
          <p:cNvPr id="19458" name="Содержимое 3" descr="Рисунок ОН 2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5006" t="1159" r="10919" b="-4961"/>
          <a:stretch/>
        </p:blipFill>
        <p:spPr>
          <a:xfrm>
            <a:off x="1115616" y="908720"/>
            <a:ext cx="6912000" cy="5652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AB82F-C87F-4CA9-9BFD-22D53D04960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836712"/>
            <a:ext cx="8496944" cy="5472608"/>
          </a:xfrm>
          <a:prstGeom prst="roundRect">
            <a:avLst/>
          </a:prstGeom>
          <a:solidFill>
            <a:srgbClr val="FFFF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2732" y="1033226"/>
            <a:ext cx="8496944" cy="5040560"/>
          </a:xfrm>
          <a:prstGeom prst="round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9911" y="3553506"/>
            <a:ext cx="2507195" cy="744344"/>
          </a:xfrm>
          <a:prstGeom prst="roundRect">
            <a:avLst/>
          </a:prstGeom>
          <a:solidFill>
            <a:schemeClr val="bg1">
              <a:alpha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Нормативно-методические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основания</a:t>
            </a:r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42918" y="2852966"/>
            <a:ext cx="1933338" cy="613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41204" y="2852966"/>
            <a:ext cx="0" cy="613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483768" y="2852966"/>
            <a:ext cx="1824351" cy="613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393322" y="2061453"/>
            <a:ext cx="2495764" cy="752554"/>
          </a:xfrm>
          <a:prstGeom prst="roundRect">
            <a:avLst/>
          </a:prstGeom>
          <a:solidFill>
            <a:schemeClr val="bg1">
              <a:alpha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Порядок взаимодействия заинтересованных сторон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84805" y="3543968"/>
            <a:ext cx="2495764" cy="744344"/>
          </a:xfrm>
          <a:prstGeom prst="roundRect">
            <a:avLst/>
          </a:prstGeom>
          <a:solidFill>
            <a:schemeClr val="bg1">
              <a:alpha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cs typeface="Times New Roman" pitchFamily="18" charset="0"/>
              </a:rPr>
              <a:t>Организационное обеспечение </a:t>
            </a:r>
            <a:endParaRPr lang="ru-RU" sz="1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93322" y="3553506"/>
            <a:ext cx="2546830" cy="744344"/>
          </a:xfrm>
          <a:prstGeom prst="roundRect">
            <a:avLst/>
          </a:prstGeom>
          <a:solidFill>
            <a:schemeClr val="bg1">
              <a:alpha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cs typeface="Times New Roman" pitchFamily="18" charset="0"/>
              </a:rPr>
              <a:t>Программное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cs typeface="Times New Roman" pitchFamily="18" charset="0"/>
              </a:rPr>
              <a:t>обеспечение  </a:t>
            </a:r>
            <a:endParaRPr lang="ru-RU" sz="1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0466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Структура Порядка взаимодействия заинтересованных сторон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07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6AC78-EF62-4C3C-A312-EAF7C25878B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548680"/>
            <a:ext cx="8496944" cy="5832648"/>
          </a:xfrm>
          <a:prstGeom prst="round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55576" y="1266366"/>
            <a:ext cx="77048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Нормативно-методические основания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Порядок взаимодействия, понимаемый как последовательность действий каждой из заинтересованных сторон, определяется действующим законодательством и стандартами в сферах градостроительства,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ресурсоснабжения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управления. Необходимо систематизировать их и привести к «общему знаменателю». Для этого: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1.2. Должна быть разработана онтология (взаимосвязанное описание) предметной области, которая определяет совместную сферу деятельности всех заинтересованных сторон. Это может быть, например, предметная область «Инженерное обеспечение объектов недвижимости».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Порядок взаимодействия должен охватывать весь жизненный цикл объекта недвижимости, включая стадии архитектурно-строительного планирования, строительства, эксплуатации, капитального ремонта, сноса.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5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3822179" y="3417570"/>
            <a:ext cx="3120360" cy="10532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 rot="18754798">
            <a:off x="6532871" y="3384370"/>
            <a:ext cx="294577" cy="215221"/>
          </a:xfrm>
          <a:prstGeom prst="roundRect">
            <a:avLst/>
          </a:prstGeom>
          <a:solidFill>
            <a:srgbClr val="FFF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9006458">
            <a:off x="6453910" y="3581401"/>
            <a:ext cx="206516" cy="155724"/>
          </a:xfrm>
          <a:prstGeom prst="triangle">
            <a:avLst/>
          </a:prstGeom>
          <a:solidFill>
            <a:srgbClr val="FFF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822179" y="2607141"/>
            <a:ext cx="3120360" cy="874079"/>
          </a:xfrm>
          <a:prstGeom prst="roundRect">
            <a:avLst/>
          </a:prstGeom>
          <a:solidFill>
            <a:srgbClr val="FFF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888" y="3766738"/>
            <a:ext cx="3096344" cy="10532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19872" y="3897034"/>
            <a:ext cx="3096344" cy="10532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rot="18464551">
            <a:off x="6274374" y="3853035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61078" y="3379852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Обеспечение объекта недвижимости водой</a:t>
            </a:r>
            <a:endParaRPr lang="ru-RU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3643166" y="3702174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Обеспечение объекта недвижимости теплом</a:t>
            </a:r>
            <a:endParaRPr lang="ru-RU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3419872" y="3908168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Обеспечение объекта недвижимости электричеством</a:t>
            </a:r>
            <a:endParaRPr lang="ru-RU" sz="8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86748" y="2969799"/>
            <a:ext cx="3096344" cy="758663"/>
          </a:xfrm>
          <a:prstGeom prst="roundRect">
            <a:avLst/>
          </a:prstGeom>
          <a:solidFill>
            <a:srgbClr val="FFF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9872" y="3115184"/>
            <a:ext cx="3096344" cy="758663"/>
          </a:xfrm>
          <a:prstGeom prst="roundRect">
            <a:avLst/>
          </a:prstGeom>
          <a:solidFill>
            <a:srgbClr val="FFFC52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07890" y="1508149"/>
            <a:ext cx="3120360" cy="10532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1857317"/>
            <a:ext cx="3096344" cy="10532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2016191"/>
            <a:ext cx="3096344" cy="10532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1989395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Владелец объекта недвижимости</a:t>
            </a:r>
            <a:endParaRPr lang="ru-RU" sz="800" dirty="0"/>
          </a:p>
        </p:txBody>
      </p:sp>
      <p:sp>
        <p:nvSpPr>
          <p:cNvPr id="13" name="TextBox 12"/>
          <p:cNvSpPr txBox="1"/>
          <p:nvPr/>
        </p:nvSpPr>
        <p:spPr>
          <a:xfrm rot="18464551">
            <a:off x="6274400" y="1943614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09609" y="1815613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Исполнители работ по основному содержанию стадии ЖЦ </a:t>
            </a:r>
            <a:endParaRPr lang="ru-RU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3862768" y="1492145"/>
            <a:ext cx="2664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Регулирующие органы</a:t>
            </a:r>
            <a:endParaRPr lang="ru-RU" sz="8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 rot="18560179">
            <a:off x="6644371" y="3310010"/>
            <a:ext cx="271189" cy="185778"/>
          </a:xfrm>
          <a:prstGeom prst="roundRect">
            <a:avLst/>
          </a:prstGeom>
          <a:solidFill>
            <a:srgbClr val="FFF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492959" y="3365805"/>
            <a:ext cx="27728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+mj-lt"/>
              </a:rPr>
              <a:t>Среда взаимодействия заинтересованных сторон</a:t>
            </a:r>
            <a:endParaRPr lang="ru-RU" sz="900" dirty="0">
              <a:latin typeface="+mj-lt"/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>
            <a:off x="3203252" y="2070884"/>
            <a:ext cx="137208" cy="9923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35" name="TextBox 34"/>
          <p:cNvSpPr txBox="1"/>
          <p:nvPr/>
        </p:nvSpPr>
        <p:spPr>
          <a:xfrm>
            <a:off x="1202432" y="2353917"/>
            <a:ext cx="2073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cs typeface="Times New Roman" pitchFamily="18" charset="0"/>
              </a:rPr>
              <a:t>по основному содержанию работ на </a:t>
            </a:r>
            <a:r>
              <a:rPr lang="en-US" sz="1000" b="1" i="1" dirty="0" err="1" smtClean="0">
                <a:cs typeface="Times New Roman" pitchFamily="18" charset="0"/>
              </a:rPr>
              <a:t>i</a:t>
            </a:r>
            <a:r>
              <a:rPr lang="en-US" sz="1000" b="1" dirty="0" smtClean="0">
                <a:cs typeface="Times New Roman" pitchFamily="18" charset="0"/>
              </a:rPr>
              <a:t>-</a:t>
            </a:r>
            <a:r>
              <a:rPr lang="ru-RU" sz="1000" b="1" dirty="0" smtClean="0">
                <a:cs typeface="Times New Roman" pitchFamily="18" charset="0"/>
              </a:rPr>
              <a:t>ой стадии жизненного цикла объекта недвижимости</a:t>
            </a:r>
            <a:endParaRPr lang="ru-RU" sz="1000" b="1" dirty="0"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88517" y="4116901"/>
            <a:ext cx="228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cs typeface="Times New Roman" pitchFamily="18" charset="0"/>
              </a:rPr>
              <a:t>по ресурсам инженерного обеспечения на </a:t>
            </a:r>
            <a:r>
              <a:rPr lang="en-US" sz="1000" b="1" i="1" dirty="0" err="1">
                <a:cs typeface="Times New Roman" pitchFamily="18" charset="0"/>
              </a:rPr>
              <a:t>i</a:t>
            </a:r>
            <a:r>
              <a:rPr lang="en-US" sz="1000" b="1" dirty="0">
                <a:cs typeface="Times New Roman" pitchFamily="18" charset="0"/>
              </a:rPr>
              <a:t>-</a:t>
            </a:r>
            <a:r>
              <a:rPr lang="ru-RU" sz="1000" b="1" dirty="0">
                <a:cs typeface="Times New Roman" pitchFamily="18" charset="0"/>
              </a:rPr>
              <a:t>ой стадии жизненного цикла объекта </a:t>
            </a:r>
            <a:r>
              <a:rPr lang="ru-RU" sz="1000" b="1" dirty="0" smtClean="0">
                <a:cs typeface="Times New Roman" pitchFamily="18" charset="0"/>
              </a:rPr>
              <a:t>недвижимости </a:t>
            </a:r>
            <a:endParaRPr lang="ru-RU" sz="1000" b="1" dirty="0">
              <a:cs typeface="Times New Roman" pitchFamily="18" charset="0"/>
            </a:endParaRPr>
          </a:p>
        </p:txBody>
      </p:sp>
      <p:sp>
        <p:nvSpPr>
          <p:cNvPr id="40" name="Левая фигурная скобка 39"/>
          <p:cNvSpPr/>
          <p:nvPr/>
        </p:nvSpPr>
        <p:spPr>
          <a:xfrm>
            <a:off x="3203252" y="3954184"/>
            <a:ext cx="137208" cy="9923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6756266" y="5461172"/>
            <a:ext cx="8678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30" name="Line 49"/>
          <p:cNvSpPr>
            <a:spLocks noChangeShapeType="1"/>
          </p:cNvSpPr>
          <p:nvPr/>
        </p:nvSpPr>
        <p:spPr bwMode="auto">
          <a:xfrm flipH="1">
            <a:off x="2555776" y="5517232"/>
            <a:ext cx="10480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00"/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7663720" y="5093813"/>
            <a:ext cx="292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+mn-lt"/>
              </a:rPr>
              <a:t>t</a:t>
            </a:r>
            <a:endParaRPr lang="ru-RU" sz="2000">
              <a:latin typeface="+mn-lt"/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3419872" y="5205288"/>
            <a:ext cx="3314067" cy="527968"/>
          </a:xfrm>
          <a:prstGeom prst="chevron">
            <a:avLst/>
          </a:prstGeom>
          <a:solidFill>
            <a:schemeClr val="bg1">
              <a:lumMod val="65000"/>
              <a:alpha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err="1" smtClean="0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ru-RU" sz="1200" b="1" dirty="0" err="1" smtClean="0">
                <a:solidFill>
                  <a:schemeClr val="tx1"/>
                </a:solidFill>
                <a:cs typeface="Times New Roman" pitchFamily="18" charset="0"/>
              </a:rPr>
              <a:t>ая</a:t>
            </a:r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 стадия жизненного цикла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объекта недвижимости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7544" y="323364"/>
            <a:ext cx="869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  <a:cs typeface="Times New Roman" pitchFamily="18" charset="0"/>
              </a:rPr>
              <a:t>Стороны, заинтересованные в инженерном обеспечении объекта недвижимости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512" y="116563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cs typeface="Times New Roman" pitchFamily="18" charset="0"/>
              </a:rPr>
              <a:t>Заинтересованные стороны сгруппированы:</a:t>
            </a:r>
            <a:endParaRPr lang="ru-RU" sz="1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8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611560" y="105273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  <a:cs typeface="Times New Roman" pitchFamily="18" charset="0"/>
              </a:rPr>
              <a:t>Взаимодействие заинтересованных сторон на протяжении жизненного цикла объекта недвижимости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grpSp>
        <p:nvGrpSpPr>
          <p:cNvPr id="2" name="Группа 161"/>
          <p:cNvGrpSpPr/>
          <p:nvPr/>
        </p:nvGrpSpPr>
        <p:grpSpPr>
          <a:xfrm>
            <a:off x="251520" y="2647471"/>
            <a:ext cx="1833019" cy="1789732"/>
            <a:chOff x="3419872" y="1492145"/>
            <a:chExt cx="3787774" cy="4241111"/>
          </a:xfrm>
        </p:grpSpPr>
        <p:sp>
          <p:nvSpPr>
            <p:cNvPr id="140" name="Скругленный прямоугольник 139"/>
            <p:cNvSpPr/>
            <p:nvPr/>
          </p:nvSpPr>
          <p:spPr>
            <a:xfrm>
              <a:off x="3822179" y="3417570"/>
              <a:ext cx="3120360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41" name="Скругленный прямоугольник 140"/>
            <p:cNvSpPr/>
            <p:nvPr/>
          </p:nvSpPr>
          <p:spPr>
            <a:xfrm rot="18754798">
              <a:off x="6532871" y="3384370"/>
              <a:ext cx="294577" cy="215221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42" name="Равнобедренный треугольник 141"/>
            <p:cNvSpPr/>
            <p:nvPr/>
          </p:nvSpPr>
          <p:spPr>
            <a:xfrm rot="19006458">
              <a:off x="6453910" y="3581401"/>
              <a:ext cx="206516" cy="155724"/>
            </a:xfrm>
            <a:prstGeom prst="triangle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43" name="Скругленный прямоугольник 142"/>
            <p:cNvSpPr/>
            <p:nvPr/>
          </p:nvSpPr>
          <p:spPr>
            <a:xfrm>
              <a:off x="3822179" y="2607141"/>
              <a:ext cx="3120360" cy="874079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3563888" y="3766738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419872" y="3897034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46" name="TextBox 145"/>
            <p:cNvSpPr txBox="1"/>
            <p:nvPr/>
          </p:nvSpPr>
          <p:spPr>
            <a:xfrm rot="18464551">
              <a:off x="6179162" y="3933734"/>
              <a:ext cx="1548173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861078" y="3379850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водой</a:t>
              </a:r>
              <a:endParaRPr lang="ru-RU" sz="2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643166" y="3702173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теплом</a:t>
              </a:r>
              <a:endParaRPr lang="ru-RU" sz="2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419872" y="3885307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электричеством</a:t>
              </a:r>
              <a:endParaRPr lang="ru-RU" sz="200" dirty="0"/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3586748" y="2969799"/>
              <a:ext cx="3096344" cy="758663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3419872" y="3115184"/>
              <a:ext cx="3096344" cy="758663"/>
            </a:xfrm>
            <a:prstGeom prst="roundRect">
              <a:avLst/>
            </a:prstGeom>
            <a:solidFill>
              <a:srgbClr val="FFFC5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3807890" y="1508149"/>
              <a:ext cx="3120360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>
              <a:off x="3563888" y="1857317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54" name="Скругленный прямоугольник 153"/>
            <p:cNvSpPr/>
            <p:nvPr/>
          </p:nvSpPr>
          <p:spPr>
            <a:xfrm>
              <a:off x="3419872" y="2016191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491880" y="1989396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Владелец объекта недвижимости</a:t>
              </a:r>
              <a:endParaRPr lang="ru-RU" sz="200" dirty="0"/>
            </a:p>
          </p:txBody>
        </p:sp>
        <p:sp>
          <p:nvSpPr>
            <p:cNvPr id="156" name="TextBox 155"/>
            <p:cNvSpPr txBox="1"/>
            <p:nvPr/>
          </p:nvSpPr>
          <p:spPr>
            <a:xfrm rot="18464551">
              <a:off x="6178095" y="2019114"/>
              <a:ext cx="1548173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609608" y="1785517"/>
              <a:ext cx="3096343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Исполнители работ по основному содержанию стадии ЖЦ ОН</a:t>
              </a:r>
              <a:endParaRPr lang="ru-RU" sz="2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862768" y="1492145"/>
              <a:ext cx="2664294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Регулирующие органы</a:t>
              </a:r>
              <a:endParaRPr lang="ru-RU" sz="200" dirty="0"/>
            </a:p>
          </p:txBody>
        </p:sp>
        <p:sp>
          <p:nvSpPr>
            <p:cNvPr id="159" name="Скругленный прямоугольник 158"/>
            <p:cNvSpPr/>
            <p:nvPr/>
          </p:nvSpPr>
          <p:spPr>
            <a:xfrm rot="18560179">
              <a:off x="6644371" y="3310010"/>
              <a:ext cx="271189" cy="185778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492959" y="3365805"/>
              <a:ext cx="2772865" cy="32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" dirty="0" smtClean="0"/>
                <a:t>Среда взаимодействия заинтересованных сторон</a:t>
              </a:r>
              <a:endParaRPr lang="ru-RU" sz="300" dirty="0"/>
            </a:p>
          </p:txBody>
        </p:sp>
        <p:sp>
          <p:nvSpPr>
            <p:cNvPr id="161" name="Нашивка 160"/>
            <p:cNvSpPr/>
            <p:nvPr/>
          </p:nvSpPr>
          <p:spPr>
            <a:xfrm>
              <a:off x="3419872" y="5205288"/>
              <a:ext cx="3314067" cy="527968"/>
            </a:xfrm>
            <a:prstGeom prst="chevron">
              <a:avLst/>
            </a:prstGeom>
            <a:solidFill>
              <a:schemeClr val="bg1">
                <a:lumMod val="65000"/>
                <a:alpha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Стадия проектирования </a:t>
              </a:r>
            </a:p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объекта недвижимости</a:t>
              </a:r>
              <a:endParaRPr lang="ru-RU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62"/>
          <p:cNvGrpSpPr/>
          <p:nvPr/>
        </p:nvGrpSpPr>
        <p:grpSpPr>
          <a:xfrm>
            <a:off x="2270768" y="2647367"/>
            <a:ext cx="1835328" cy="1790237"/>
            <a:chOff x="3419872" y="1490947"/>
            <a:chExt cx="3792544" cy="4242309"/>
          </a:xfrm>
        </p:grpSpPr>
        <p:sp>
          <p:nvSpPr>
            <p:cNvPr id="164" name="Скругленный прямоугольник 163"/>
            <p:cNvSpPr/>
            <p:nvPr/>
          </p:nvSpPr>
          <p:spPr>
            <a:xfrm>
              <a:off x="3822179" y="3417570"/>
              <a:ext cx="3120360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65" name="Скругленный прямоугольник 164"/>
            <p:cNvSpPr/>
            <p:nvPr/>
          </p:nvSpPr>
          <p:spPr>
            <a:xfrm rot="18754798">
              <a:off x="6532871" y="3384370"/>
              <a:ext cx="294577" cy="215221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66" name="Равнобедренный треугольник 165"/>
            <p:cNvSpPr/>
            <p:nvPr/>
          </p:nvSpPr>
          <p:spPr>
            <a:xfrm rot="19006458">
              <a:off x="6453910" y="3581401"/>
              <a:ext cx="206516" cy="155724"/>
            </a:xfrm>
            <a:prstGeom prst="triangle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3822179" y="2607141"/>
              <a:ext cx="3120360" cy="874079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3563888" y="3766738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69" name="Скругленный прямоугольник 168"/>
            <p:cNvSpPr/>
            <p:nvPr/>
          </p:nvSpPr>
          <p:spPr>
            <a:xfrm>
              <a:off x="3419872" y="3897034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70" name="TextBox 169"/>
            <p:cNvSpPr txBox="1"/>
            <p:nvPr/>
          </p:nvSpPr>
          <p:spPr>
            <a:xfrm rot="18464551">
              <a:off x="6159790" y="3926253"/>
              <a:ext cx="1548174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861078" y="3379850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водой</a:t>
              </a:r>
              <a:endParaRPr lang="ru-RU" sz="2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643166" y="3702173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теплом</a:t>
              </a:r>
              <a:endParaRPr lang="ru-RU" sz="2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419872" y="3885307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электричеством</a:t>
              </a:r>
              <a:endParaRPr lang="ru-RU" sz="200" dirty="0"/>
            </a:p>
          </p:txBody>
        </p:sp>
        <p:sp>
          <p:nvSpPr>
            <p:cNvPr id="174" name="Скругленный прямоугольник 173"/>
            <p:cNvSpPr/>
            <p:nvPr/>
          </p:nvSpPr>
          <p:spPr>
            <a:xfrm>
              <a:off x="3586748" y="2969799"/>
              <a:ext cx="3096344" cy="758663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75" name="Скругленный прямоугольник 174"/>
            <p:cNvSpPr/>
            <p:nvPr/>
          </p:nvSpPr>
          <p:spPr>
            <a:xfrm>
              <a:off x="3419872" y="3115184"/>
              <a:ext cx="3096344" cy="758663"/>
            </a:xfrm>
            <a:prstGeom prst="roundRect">
              <a:avLst/>
            </a:prstGeom>
            <a:solidFill>
              <a:srgbClr val="FFFC5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76" name="Скругленный прямоугольник 175"/>
            <p:cNvSpPr/>
            <p:nvPr/>
          </p:nvSpPr>
          <p:spPr>
            <a:xfrm>
              <a:off x="3807890" y="1508149"/>
              <a:ext cx="3120360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77" name="Скругленный прямоугольник 176"/>
            <p:cNvSpPr/>
            <p:nvPr/>
          </p:nvSpPr>
          <p:spPr>
            <a:xfrm>
              <a:off x="3563888" y="1857317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78" name="Скругленный прямоугольник 177"/>
            <p:cNvSpPr/>
            <p:nvPr/>
          </p:nvSpPr>
          <p:spPr>
            <a:xfrm>
              <a:off x="3419872" y="2016191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491880" y="1989396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Владелец объекта недвижимости</a:t>
              </a:r>
              <a:endParaRPr lang="ru-RU" sz="200" dirty="0"/>
            </a:p>
          </p:txBody>
        </p:sp>
        <p:sp>
          <p:nvSpPr>
            <p:cNvPr id="180" name="TextBox 179"/>
            <p:cNvSpPr txBox="1"/>
            <p:nvPr/>
          </p:nvSpPr>
          <p:spPr>
            <a:xfrm rot="18464551">
              <a:off x="6183932" y="2010637"/>
              <a:ext cx="1548174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609608" y="1793041"/>
              <a:ext cx="3096343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Исполнители работ по основному содержанию стадии ЖЦ ОН</a:t>
              </a:r>
              <a:endParaRPr lang="ru-RU" sz="2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3862768" y="1492145"/>
              <a:ext cx="2664294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Регулирующие органы</a:t>
              </a:r>
              <a:endParaRPr lang="ru-RU" sz="200" dirty="0"/>
            </a:p>
          </p:txBody>
        </p:sp>
        <p:sp>
          <p:nvSpPr>
            <p:cNvPr id="183" name="Скругленный прямоугольник 182"/>
            <p:cNvSpPr/>
            <p:nvPr/>
          </p:nvSpPr>
          <p:spPr>
            <a:xfrm rot="18560179">
              <a:off x="6644371" y="3310010"/>
              <a:ext cx="271189" cy="185778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492959" y="3365805"/>
              <a:ext cx="2772865" cy="32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" dirty="0" smtClean="0"/>
                <a:t>Среда взаимодействия заинтересованных сторон</a:t>
              </a:r>
              <a:endParaRPr lang="ru-RU" sz="300" dirty="0"/>
            </a:p>
          </p:txBody>
        </p:sp>
        <p:sp>
          <p:nvSpPr>
            <p:cNvPr id="185" name="Нашивка 184"/>
            <p:cNvSpPr/>
            <p:nvPr/>
          </p:nvSpPr>
          <p:spPr>
            <a:xfrm>
              <a:off x="3419872" y="5205288"/>
              <a:ext cx="3314067" cy="527968"/>
            </a:xfrm>
            <a:prstGeom prst="chevron">
              <a:avLst/>
            </a:prstGeom>
            <a:solidFill>
              <a:schemeClr val="bg1">
                <a:lumMod val="65000"/>
                <a:alpha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 Стадия строительства</a:t>
              </a:r>
            </a:p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 объекта недвижимости</a:t>
              </a:r>
              <a:endParaRPr lang="ru-RU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85"/>
          <p:cNvGrpSpPr/>
          <p:nvPr/>
        </p:nvGrpSpPr>
        <p:grpSpPr>
          <a:xfrm>
            <a:off x="4411224" y="2636912"/>
            <a:ext cx="1844716" cy="1795482"/>
            <a:chOff x="3419872" y="1478519"/>
            <a:chExt cx="3811944" cy="4254737"/>
          </a:xfrm>
        </p:grpSpPr>
        <p:sp>
          <p:nvSpPr>
            <p:cNvPr id="187" name="Скругленный прямоугольник 186"/>
            <p:cNvSpPr/>
            <p:nvPr/>
          </p:nvSpPr>
          <p:spPr>
            <a:xfrm>
              <a:off x="3822179" y="3417570"/>
              <a:ext cx="3120360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88" name="Скругленный прямоугольник 187"/>
            <p:cNvSpPr/>
            <p:nvPr/>
          </p:nvSpPr>
          <p:spPr>
            <a:xfrm rot="18754798">
              <a:off x="6532871" y="3384370"/>
              <a:ext cx="294577" cy="215221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89" name="Равнобедренный треугольник 188"/>
            <p:cNvSpPr/>
            <p:nvPr/>
          </p:nvSpPr>
          <p:spPr>
            <a:xfrm rot="19006458">
              <a:off x="6453910" y="3581401"/>
              <a:ext cx="206516" cy="155724"/>
            </a:xfrm>
            <a:prstGeom prst="triangle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90" name="Скругленный прямоугольник 189"/>
            <p:cNvSpPr/>
            <p:nvPr/>
          </p:nvSpPr>
          <p:spPr>
            <a:xfrm>
              <a:off x="3822179" y="2607141"/>
              <a:ext cx="3120360" cy="874079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91" name="Скругленный прямоугольник 190"/>
            <p:cNvSpPr/>
            <p:nvPr/>
          </p:nvSpPr>
          <p:spPr>
            <a:xfrm>
              <a:off x="3563888" y="3766738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92" name="Скругленный прямоугольник 191"/>
            <p:cNvSpPr/>
            <p:nvPr/>
          </p:nvSpPr>
          <p:spPr>
            <a:xfrm>
              <a:off x="3419872" y="3897034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93" name="TextBox 192"/>
            <p:cNvSpPr txBox="1"/>
            <p:nvPr/>
          </p:nvSpPr>
          <p:spPr>
            <a:xfrm rot="18464551">
              <a:off x="6171268" y="3917559"/>
              <a:ext cx="1548173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861078" y="3379850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водой</a:t>
              </a:r>
              <a:endParaRPr lang="ru-RU" sz="2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643166" y="3702173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теплом</a:t>
              </a:r>
              <a:endParaRPr lang="ru-RU" sz="200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419872" y="3885307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электричеством</a:t>
              </a:r>
              <a:endParaRPr lang="ru-RU" sz="200" dirty="0"/>
            </a:p>
          </p:txBody>
        </p:sp>
        <p:sp>
          <p:nvSpPr>
            <p:cNvPr id="197" name="Скругленный прямоугольник 196"/>
            <p:cNvSpPr/>
            <p:nvPr/>
          </p:nvSpPr>
          <p:spPr>
            <a:xfrm>
              <a:off x="3586748" y="2969799"/>
              <a:ext cx="3096344" cy="758663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98" name="Скругленный прямоугольник 197"/>
            <p:cNvSpPr/>
            <p:nvPr/>
          </p:nvSpPr>
          <p:spPr>
            <a:xfrm>
              <a:off x="3419872" y="3115184"/>
              <a:ext cx="3096344" cy="758663"/>
            </a:xfrm>
            <a:prstGeom prst="roundRect">
              <a:avLst/>
            </a:prstGeom>
            <a:solidFill>
              <a:srgbClr val="FFFC5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199" name="Скругленный прямоугольник 198"/>
            <p:cNvSpPr/>
            <p:nvPr/>
          </p:nvSpPr>
          <p:spPr>
            <a:xfrm>
              <a:off x="3807890" y="1508149"/>
              <a:ext cx="3120360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00" name="Скругленный прямоугольник 199"/>
            <p:cNvSpPr/>
            <p:nvPr/>
          </p:nvSpPr>
          <p:spPr>
            <a:xfrm>
              <a:off x="3563888" y="1857317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01" name="Скругленный прямоугольник 200"/>
            <p:cNvSpPr/>
            <p:nvPr/>
          </p:nvSpPr>
          <p:spPr>
            <a:xfrm>
              <a:off x="3419872" y="2016191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491880" y="1989396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Владелец объекта недвижимости</a:t>
              </a:r>
              <a:endParaRPr lang="ru-RU" sz="200" dirty="0"/>
            </a:p>
          </p:txBody>
        </p:sp>
        <p:sp>
          <p:nvSpPr>
            <p:cNvPr id="203" name="TextBox 202"/>
            <p:cNvSpPr txBox="1"/>
            <p:nvPr/>
          </p:nvSpPr>
          <p:spPr>
            <a:xfrm rot="18464551">
              <a:off x="6203332" y="1998209"/>
              <a:ext cx="1548173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609608" y="1793041"/>
              <a:ext cx="3096343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Исполнители работ по основному содержанию стадии ЖЦ ОН</a:t>
              </a:r>
              <a:endParaRPr lang="ru-RU" sz="200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862768" y="1492145"/>
              <a:ext cx="2664294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Регулирующие органы</a:t>
              </a:r>
              <a:endParaRPr lang="ru-RU" sz="200" dirty="0"/>
            </a:p>
          </p:txBody>
        </p:sp>
        <p:sp>
          <p:nvSpPr>
            <p:cNvPr id="206" name="Скругленный прямоугольник 205"/>
            <p:cNvSpPr/>
            <p:nvPr/>
          </p:nvSpPr>
          <p:spPr>
            <a:xfrm rot="18560179">
              <a:off x="6644371" y="3310010"/>
              <a:ext cx="271189" cy="185778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492959" y="3365805"/>
              <a:ext cx="2772865" cy="32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" dirty="0" smtClean="0"/>
                <a:t>Среда взаимодействия заинтересованных сторон</a:t>
              </a:r>
              <a:endParaRPr lang="ru-RU" sz="300" dirty="0"/>
            </a:p>
          </p:txBody>
        </p:sp>
        <p:sp>
          <p:nvSpPr>
            <p:cNvPr id="208" name="Нашивка 207"/>
            <p:cNvSpPr/>
            <p:nvPr/>
          </p:nvSpPr>
          <p:spPr>
            <a:xfrm>
              <a:off x="3419872" y="5205288"/>
              <a:ext cx="3314067" cy="527968"/>
            </a:xfrm>
            <a:prstGeom prst="chevron">
              <a:avLst/>
            </a:prstGeom>
            <a:solidFill>
              <a:schemeClr val="bg1">
                <a:lumMod val="65000"/>
                <a:alpha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 Стадия эксплуатации</a:t>
              </a:r>
            </a:p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 объекта недвижимости</a:t>
              </a:r>
              <a:endParaRPr lang="ru-RU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Группа 208"/>
          <p:cNvGrpSpPr/>
          <p:nvPr/>
        </p:nvGrpSpPr>
        <p:grpSpPr>
          <a:xfrm>
            <a:off x="6947142" y="2640252"/>
            <a:ext cx="1831014" cy="1789731"/>
            <a:chOff x="3419872" y="1492145"/>
            <a:chExt cx="3783629" cy="4241111"/>
          </a:xfrm>
        </p:grpSpPr>
        <p:sp>
          <p:nvSpPr>
            <p:cNvPr id="210" name="Скругленный прямоугольник 209"/>
            <p:cNvSpPr/>
            <p:nvPr/>
          </p:nvSpPr>
          <p:spPr>
            <a:xfrm>
              <a:off x="3822179" y="3417570"/>
              <a:ext cx="3120360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11" name="Скругленный прямоугольник 210"/>
            <p:cNvSpPr/>
            <p:nvPr/>
          </p:nvSpPr>
          <p:spPr>
            <a:xfrm rot="18754798">
              <a:off x="6532871" y="3384370"/>
              <a:ext cx="294577" cy="215221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12" name="Равнобедренный треугольник 211"/>
            <p:cNvSpPr/>
            <p:nvPr/>
          </p:nvSpPr>
          <p:spPr>
            <a:xfrm rot="19006458">
              <a:off x="6453910" y="3581401"/>
              <a:ext cx="206516" cy="155724"/>
            </a:xfrm>
            <a:prstGeom prst="triangle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13" name="Скругленный прямоугольник 212"/>
            <p:cNvSpPr/>
            <p:nvPr/>
          </p:nvSpPr>
          <p:spPr>
            <a:xfrm>
              <a:off x="3822179" y="2607141"/>
              <a:ext cx="3120360" cy="874079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14" name="Скругленный прямоугольник 213"/>
            <p:cNvSpPr/>
            <p:nvPr/>
          </p:nvSpPr>
          <p:spPr>
            <a:xfrm>
              <a:off x="3563888" y="3766738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15" name="Скругленный прямоугольник 214"/>
            <p:cNvSpPr/>
            <p:nvPr/>
          </p:nvSpPr>
          <p:spPr>
            <a:xfrm>
              <a:off x="3419872" y="3897034"/>
              <a:ext cx="3096344" cy="10532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16" name="TextBox 215"/>
            <p:cNvSpPr txBox="1"/>
            <p:nvPr/>
          </p:nvSpPr>
          <p:spPr>
            <a:xfrm rot="18464551">
              <a:off x="6175018" y="3910299"/>
              <a:ext cx="1548172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3861078" y="3379850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водой</a:t>
              </a:r>
              <a:endParaRPr lang="ru-RU" sz="2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3643166" y="3702173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теплом</a:t>
              </a:r>
              <a:endParaRPr lang="ru-RU" sz="2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419872" y="3885307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Обеспечение объекта недвижимости электричеством</a:t>
              </a:r>
              <a:endParaRPr lang="ru-RU" sz="200" dirty="0"/>
            </a:p>
          </p:txBody>
        </p:sp>
        <p:sp>
          <p:nvSpPr>
            <p:cNvPr id="220" name="Скругленный прямоугольник 219"/>
            <p:cNvSpPr/>
            <p:nvPr/>
          </p:nvSpPr>
          <p:spPr>
            <a:xfrm>
              <a:off x="3586748" y="2969799"/>
              <a:ext cx="3096344" cy="758663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21" name="Скругленный прямоугольник 220"/>
            <p:cNvSpPr/>
            <p:nvPr/>
          </p:nvSpPr>
          <p:spPr>
            <a:xfrm>
              <a:off x="3419872" y="3115184"/>
              <a:ext cx="3096344" cy="758663"/>
            </a:xfrm>
            <a:prstGeom prst="roundRect">
              <a:avLst/>
            </a:prstGeom>
            <a:solidFill>
              <a:srgbClr val="FFFC5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22" name="Скругленный прямоугольник 221"/>
            <p:cNvSpPr/>
            <p:nvPr/>
          </p:nvSpPr>
          <p:spPr>
            <a:xfrm>
              <a:off x="3807890" y="1508149"/>
              <a:ext cx="3120360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23" name="Скругленный прямоугольник 222"/>
            <p:cNvSpPr/>
            <p:nvPr/>
          </p:nvSpPr>
          <p:spPr>
            <a:xfrm>
              <a:off x="3563888" y="1857317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24" name="Скругленный прямоугольник 223"/>
            <p:cNvSpPr/>
            <p:nvPr/>
          </p:nvSpPr>
          <p:spPr>
            <a:xfrm>
              <a:off x="3419872" y="2016191"/>
              <a:ext cx="3096344" cy="105327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491880" y="1989396"/>
              <a:ext cx="2808312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Владелец объекта недвижимости</a:t>
              </a:r>
              <a:endParaRPr lang="ru-RU" sz="200" dirty="0"/>
            </a:p>
          </p:txBody>
        </p:sp>
        <p:sp>
          <p:nvSpPr>
            <p:cNvPr id="226" name="TextBox 225"/>
            <p:cNvSpPr txBox="1"/>
            <p:nvPr/>
          </p:nvSpPr>
          <p:spPr>
            <a:xfrm rot="18464551">
              <a:off x="6175014" y="2018162"/>
              <a:ext cx="1548174" cy="50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…</a:t>
              </a:r>
              <a:endParaRPr lang="ru-RU" sz="1000" b="1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609608" y="1785517"/>
              <a:ext cx="3096343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Исполнители работ по основному содержанию стадии ЖЦ ОН</a:t>
              </a:r>
              <a:endParaRPr lang="ru-RU" sz="2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862768" y="1492145"/>
              <a:ext cx="2664294" cy="29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 smtClean="0"/>
                <a:t>Регулирующие органы</a:t>
              </a:r>
              <a:endParaRPr lang="ru-RU" sz="200" dirty="0"/>
            </a:p>
          </p:txBody>
        </p:sp>
        <p:sp>
          <p:nvSpPr>
            <p:cNvPr id="229" name="Скругленный прямоугольник 228"/>
            <p:cNvSpPr/>
            <p:nvPr/>
          </p:nvSpPr>
          <p:spPr>
            <a:xfrm rot="18560179">
              <a:off x="6644371" y="3310010"/>
              <a:ext cx="271189" cy="185778"/>
            </a:xfrm>
            <a:prstGeom prst="roundRect">
              <a:avLst/>
            </a:prstGeom>
            <a:solidFill>
              <a:srgbClr val="FFF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492959" y="3365805"/>
              <a:ext cx="2772865" cy="32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" dirty="0" smtClean="0"/>
                <a:t>Среда взаимодействия заинтересованных сторон</a:t>
              </a:r>
              <a:endParaRPr lang="ru-RU" sz="300" dirty="0"/>
            </a:p>
          </p:txBody>
        </p:sp>
        <p:sp>
          <p:nvSpPr>
            <p:cNvPr id="231" name="Нашивка 230"/>
            <p:cNvSpPr/>
            <p:nvPr/>
          </p:nvSpPr>
          <p:spPr>
            <a:xfrm>
              <a:off x="3419872" y="5205288"/>
              <a:ext cx="3314067" cy="527968"/>
            </a:xfrm>
            <a:prstGeom prst="chevron">
              <a:avLst/>
            </a:prstGeom>
            <a:solidFill>
              <a:schemeClr val="bg1">
                <a:lumMod val="65000"/>
                <a:alpha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 Стадия ликвидации</a:t>
              </a:r>
            </a:p>
            <a:p>
              <a:pPr algn="ctr"/>
              <a:r>
                <a:rPr lang="ru-RU" sz="600" b="1" dirty="0" smtClean="0">
                  <a:solidFill>
                    <a:schemeClr val="tx1"/>
                  </a:solidFill>
                  <a:cs typeface="Times New Roman" pitchFamily="18" charset="0"/>
                </a:rPr>
                <a:t> объекта недвижимости</a:t>
              </a:r>
              <a:endParaRPr lang="ru-RU" sz="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3" name="Прямая соединительная линия 232"/>
          <p:cNvCxnSpPr>
            <a:stCxn id="161" idx="3"/>
            <a:endCxn id="185" idx="1"/>
          </p:cNvCxnSpPr>
          <p:nvPr/>
        </p:nvCxnSpPr>
        <p:spPr>
          <a:xfrm>
            <a:off x="1855298" y="4325802"/>
            <a:ext cx="526870" cy="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>
            <a:stCxn id="161" idx="1"/>
          </p:cNvCxnSpPr>
          <p:nvPr/>
        </p:nvCxnSpPr>
        <p:spPr>
          <a:xfrm flipH="1">
            <a:off x="0" y="4325802"/>
            <a:ext cx="362920" cy="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>
            <a:stCxn id="185" idx="3"/>
            <a:endCxn id="208" idx="1"/>
          </p:cNvCxnSpPr>
          <p:nvPr/>
        </p:nvCxnSpPr>
        <p:spPr>
          <a:xfrm flipV="1">
            <a:off x="3874546" y="4320994"/>
            <a:ext cx="648078" cy="5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>
            <a:stCxn id="231" idx="3"/>
          </p:cNvCxnSpPr>
          <p:nvPr/>
        </p:nvCxnSpPr>
        <p:spPr>
          <a:xfrm>
            <a:off x="8550920" y="4318584"/>
            <a:ext cx="4495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6321947" y="4136328"/>
            <a:ext cx="361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…</a:t>
            </a:r>
            <a:endParaRPr lang="ru-RU" b="1" dirty="0"/>
          </a:p>
        </p:txBody>
      </p:sp>
      <p:cxnSp>
        <p:nvCxnSpPr>
          <p:cNvPr id="242" name="Прямая соединительная линия 241"/>
          <p:cNvCxnSpPr>
            <a:stCxn id="208" idx="3"/>
            <a:endCxn id="240" idx="1"/>
          </p:cNvCxnSpPr>
          <p:nvPr/>
        </p:nvCxnSpPr>
        <p:spPr>
          <a:xfrm>
            <a:off x="6015002" y="4320994"/>
            <a:ext cx="3069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>
            <a:stCxn id="240" idx="3"/>
            <a:endCxn id="231" idx="1"/>
          </p:cNvCxnSpPr>
          <p:nvPr/>
        </p:nvCxnSpPr>
        <p:spPr>
          <a:xfrm flipV="1">
            <a:off x="6682984" y="4318583"/>
            <a:ext cx="375558" cy="2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"/>
          <p:cNvSpPr txBox="1">
            <a:spLocks noChangeArrowheads="1"/>
          </p:cNvSpPr>
          <p:nvPr/>
        </p:nvSpPr>
        <p:spPr bwMode="auto">
          <a:xfrm>
            <a:off x="8885645" y="4013217"/>
            <a:ext cx="11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>
                <a:latin typeface="+mn-lt"/>
              </a:rPr>
              <a:t>t</a:t>
            </a:r>
            <a:endParaRPr lang="ru-RU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694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6AC78-EF62-4C3C-A312-EAF7C25878B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548680"/>
            <a:ext cx="8496944" cy="5832648"/>
          </a:xfrm>
          <a:prstGeom prst="round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39552" y="1407702"/>
            <a:ext cx="79208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Программное обеспечение.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2.1. Порядок взаимодействия должен быть представлен 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формализованном виде на основе имеющихся  стандартов описания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взаимодействия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ISO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ГОСТ, другие).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2.2. Инструментом обмена информацией при взаимодействии является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программное  обеспечение на основе семантических технологий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(например,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ISO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15926).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Организационное обеспечение.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Для поддержания порядка взаимодействия должен быть организован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методический центр поддержки и хранения данных, связанных 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рассматриваемой предметной областью.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53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755577" y="1412776"/>
            <a:ext cx="7848872" cy="4752528"/>
          </a:xfrm>
          <a:prstGeom prst="round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50" name="AutoShape 29"/>
          <p:cNvSpPr>
            <a:spLocks noChangeArrowheads="1"/>
          </p:cNvSpPr>
          <p:nvPr/>
        </p:nvSpPr>
        <p:spPr bwMode="auto">
          <a:xfrm>
            <a:off x="3429000" y="4044950"/>
            <a:ext cx="2514600" cy="1771650"/>
          </a:xfrm>
          <a:prstGeom prst="can">
            <a:avLst>
              <a:gd name="adj" fmla="val 25000"/>
            </a:avLst>
          </a:prstGeom>
          <a:solidFill>
            <a:schemeClr val="folHlink">
              <a:alpha val="42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2" name="AutoShape 11"/>
          <p:cNvSpPr>
            <a:spLocks noChangeArrowheads="1"/>
          </p:cNvSpPr>
          <p:nvPr/>
        </p:nvSpPr>
        <p:spPr bwMode="auto">
          <a:xfrm>
            <a:off x="1900238" y="2292350"/>
            <a:ext cx="533400" cy="762000"/>
          </a:xfrm>
          <a:prstGeom prst="flowChartMagneticDisk">
            <a:avLst/>
          </a:prstGeom>
          <a:solidFill>
            <a:schemeClr val="folHlink">
              <a:alpha val="42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1" name="Oval 28"/>
          <p:cNvSpPr>
            <a:spLocks noChangeArrowheads="1"/>
          </p:cNvSpPr>
          <p:nvPr/>
        </p:nvSpPr>
        <p:spPr bwMode="auto">
          <a:xfrm>
            <a:off x="3352800" y="1835150"/>
            <a:ext cx="2590800" cy="25908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3" name="AutoShape 12"/>
          <p:cNvSpPr>
            <a:spLocks noChangeArrowheads="1"/>
          </p:cNvSpPr>
          <p:nvPr/>
        </p:nvSpPr>
        <p:spPr bwMode="auto">
          <a:xfrm>
            <a:off x="6838950" y="2292350"/>
            <a:ext cx="533400" cy="762000"/>
          </a:xfrm>
          <a:prstGeom prst="flowChartMagneticDisk">
            <a:avLst/>
          </a:prstGeom>
          <a:solidFill>
            <a:schemeClr val="folHlink">
              <a:alpha val="42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4" name="AutoShape 13"/>
          <p:cNvSpPr>
            <a:spLocks noChangeArrowheads="1"/>
          </p:cNvSpPr>
          <p:nvPr/>
        </p:nvSpPr>
        <p:spPr bwMode="auto">
          <a:xfrm>
            <a:off x="3343275" y="2292350"/>
            <a:ext cx="533400" cy="762000"/>
          </a:xfrm>
          <a:prstGeom prst="flowChartMagneticDisk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5" name="AutoShape 14"/>
          <p:cNvSpPr>
            <a:spLocks noChangeArrowheads="1"/>
          </p:cNvSpPr>
          <p:nvPr/>
        </p:nvSpPr>
        <p:spPr bwMode="auto">
          <a:xfrm>
            <a:off x="5395913" y="2292350"/>
            <a:ext cx="533400" cy="762000"/>
          </a:xfrm>
          <a:prstGeom prst="flowChartMagneticDisk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6" name="AutoShape 19"/>
          <p:cNvSpPr>
            <a:spLocks noChangeArrowheads="1"/>
          </p:cNvSpPr>
          <p:nvPr/>
        </p:nvSpPr>
        <p:spPr bwMode="auto">
          <a:xfrm>
            <a:off x="5924550" y="2520950"/>
            <a:ext cx="914400" cy="381000"/>
          </a:xfrm>
          <a:prstGeom prst="flowChartProcess">
            <a:avLst/>
          </a:prstGeom>
          <a:solidFill>
            <a:schemeClr val="folHlink">
              <a:alpha val="42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7" name="laptop"/>
          <p:cNvSpPr>
            <a:spLocks noEditPoints="1" noChangeArrowheads="1"/>
          </p:cNvSpPr>
          <p:nvPr/>
        </p:nvSpPr>
        <p:spPr bwMode="auto">
          <a:xfrm>
            <a:off x="6534150" y="2597150"/>
            <a:ext cx="752475" cy="604838"/>
          </a:xfrm>
          <a:custGeom>
            <a:avLst/>
            <a:gdLst>
              <a:gd name="T0" fmla="*/ 117121 w 21600"/>
              <a:gd name="T1" fmla="*/ 0 h 21600"/>
              <a:gd name="T2" fmla="*/ 117121 w 21600"/>
              <a:gd name="T3" fmla="*/ 200857 h 21600"/>
              <a:gd name="T4" fmla="*/ 638454 w 21600"/>
              <a:gd name="T5" fmla="*/ 0 h 21600"/>
              <a:gd name="T6" fmla="*/ 638454 w 21600"/>
              <a:gd name="T7" fmla="*/ 200857 h 21600"/>
              <a:gd name="T8" fmla="*/ 376238 w 21600"/>
              <a:gd name="T9" fmla="*/ 0 h 21600"/>
              <a:gd name="T10" fmla="*/ 376238 w 21600"/>
              <a:gd name="T11" fmla="*/ 604838 h 21600"/>
              <a:gd name="T12" fmla="*/ 0 w 21600"/>
              <a:gd name="T13" fmla="*/ 604838 h 21600"/>
              <a:gd name="T14" fmla="*/ 752475 w 21600"/>
              <a:gd name="T15" fmla="*/ 60483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AutoShape 20"/>
          <p:cNvSpPr>
            <a:spLocks noChangeArrowheads="1"/>
          </p:cNvSpPr>
          <p:nvPr/>
        </p:nvSpPr>
        <p:spPr bwMode="auto">
          <a:xfrm>
            <a:off x="2433638" y="2520950"/>
            <a:ext cx="914400" cy="381000"/>
          </a:xfrm>
          <a:prstGeom prst="flowChartProcess">
            <a:avLst/>
          </a:prstGeom>
          <a:solidFill>
            <a:schemeClr val="folHlink">
              <a:alpha val="42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59" name="laptop"/>
          <p:cNvSpPr>
            <a:spLocks noEditPoints="1" noChangeArrowheads="1"/>
          </p:cNvSpPr>
          <p:nvPr/>
        </p:nvSpPr>
        <p:spPr bwMode="auto">
          <a:xfrm>
            <a:off x="2009775" y="2597150"/>
            <a:ext cx="752475" cy="604838"/>
          </a:xfrm>
          <a:custGeom>
            <a:avLst/>
            <a:gdLst>
              <a:gd name="T0" fmla="*/ 117121 w 21600"/>
              <a:gd name="T1" fmla="*/ 0 h 21600"/>
              <a:gd name="T2" fmla="*/ 117121 w 21600"/>
              <a:gd name="T3" fmla="*/ 200857 h 21600"/>
              <a:gd name="T4" fmla="*/ 638454 w 21600"/>
              <a:gd name="T5" fmla="*/ 0 h 21600"/>
              <a:gd name="T6" fmla="*/ 638454 w 21600"/>
              <a:gd name="T7" fmla="*/ 200857 h 21600"/>
              <a:gd name="T8" fmla="*/ 376238 w 21600"/>
              <a:gd name="T9" fmla="*/ 0 h 21600"/>
              <a:gd name="T10" fmla="*/ 376238 w 21600"/>
              <a:gd name="T11" fmla="*/ 604838 h 21600"/>
              <a:gd name="T12" fmla="*/ 0 w 21600"/>
              <a:gd name="T13" fmla="*/ 604838 h 21600"/>
              <a:gd name="T14" fmla="*/ 752475 w 21600"/>
              <a:gd name="T15" fmla="*/ 60483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AutoShape 21"/>
          <p:cNvSpPr>
            <a:spLocks noChangeArrowheads="1"/>
          </p:cNvSpPr>
          <p:nvPr/>
        </p:nvSpPr>
        <p:spPr bwMode="auto">
          <a:xfrm>
            <a:off x="3962400" y="2368550"/>
            <a:ext cx="1371600" cy="685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0000">
              <a:alpha val="6000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61" name="AutoShape 27"/>
          <p:cNvSpPr>
            <a:spLocks noChangeArrowheads="1"/>
          </p:cNvSpPr>
          <p:nvPr/>
        </p:nvSpPr>
        <p:spPr bwMode="auto">
          <a:xfrm>
            <a:off x="4114800" y="4044950"/>
            <a:ext cx="1143000" cy="457200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4024313" y="2544763"/>
            <a:ext cx="1519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Calibri" pitchFamily="34" charset="0"/>
              </a:rPr>
              <a:t>Взаимодействие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1524000" y="17176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>
                <a:latin typeface="Calibri" pitchFamily="34" charset="0"/>
              </a:rPr>
              <a:t>Кластер «Строительство»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6196013" y="1727200"/>
            <a:ext cx="160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>
                <a:latin typeface="Calibri" pitchFamily="34" charset="0"/>
              </a:rPr>
              <a:t>Кластер «Энергетика»</a:t>
            </a:r>
          </a:p>
        </p:txBody>
      </p:sp>
      <p:sp>
        <p:nvSpPr>
          <p:cNvPr id="2065" name="AutoShape 25"/>
          <p:cNvSpPr>
            <a:spLocks noChangeArrowheads="1"/>
          </p:cNvSpPr>
          <p:nvPr/>
        </p:nvSpPr>
        <p:spPr bwMode="auto">
          <a:xfrm rot="3300000">
            <a:off x="3647282" y="3266281"/>
            <a:ext cx="1066800" cy="465137"/>
          </a:xfrm>
          <a:prstGeom prst="leftRightArrow">
            <a:avLst>
              <a:gd name="adj1" fmla="val 50000"/>
              <a:gd name="adj2" fmla="val 458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66" name="AutoShape 26"/>
          <p:cNvSpPr>
            <a:spLocks noChangeArrowheads="1"/>
          </p:cNvSpPr>
          <p:nvPr/>
        </p:nvSpPr>
        <p:spPr bwMode="auto">
          <a:xfrm rot="7500000">
            <a:off x="4572000" y="3265488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067" name="Text Box 30"/>
          <p:cNvSpPr txBox="1">
            <a:spLocks noChangeArrowheads="1"/>
          </p:cNvSpPr>
          <p:nvPr/>
        </p:nvSpPr>
        <p:spPr bwMode="auto">
          <a:xfrm>
            <a:off x="2590800" y="252095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Calibri" pitchFamily="34" charset="0"/>
              </a:rPr>
              <a:t>Адаптор</a:t>
            </a:r>
          </a:p>
        </p:txBody>
      </p:sp>
      <p:sp>
        <p:nvSpPr>
          <p:cNvPr id="2068" name="Text Box 31"/>
          <p:cNvSpPr txBox="1">
            <a:spLocks noChangeArrowheads="1"/>
          </p:cNvSpPr>
          <p:nvPr/>
        </p:nvSpPr>
        <p:spPr bwMode="auto">
          <a:xfrm>
            <a:off x="5867400" y="252095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Calibri" pitchFamily="34" charset="0"/>
              </a:rPr>
              <a:t>Адаптор</a:t>
            </a:r>
          </a:p>
        </p:txBody>
      </p:sp>
      <p:sp>
        <p:nvSpPr>
          <p:cNvPr id="2069" name="Text Box 32"/>
          <p:cNvSpPr txBox="1">
            <a:spLocks noChangeArrowheads="1"/>
          </p:cNvSpPr>
          <p:nvPr/>
        </p:nvSpPr>
        <p:spPr bwMode="auto">
          <a:xfrm>
            <a:off x="4186238" y="198755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INTERNET</a:t>
            </a:r>
            <a:endParaRPr lang="ru-RU" sz="1200" b="1">
              <a:latin typeface="Calibri" pitchFamily="34" charset="0"/>
            </a:endParaRPr>
          </a:p>
        </p:txBody>
      </p:sp>
      <p:sp>
        <p:nvSpPr>
          <p:cNvPr id="2070" name="Text Box 33"/>
          <p:cNvSpPr txBox="1">
            <a:spLocks noChangeArrowheads="1"/>
          </p:cNvSpPr>
          <p:nvPr/>
        </p:nvSpPr>
        <p:spPr bwMode="auto">
          <a:xfrm>
            <a:off x="4310063" y="415448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RDL</a:t>
            </a:r>
            <a:endParaRPr lang="ru-RU" sz="1200" b="1">
              <a:latin typeface="Calibri" pitchFamily="34" charset="0"/>
            </a:endParaRPr>
          </a:p>
        </p:txBody>
      </p:sp>
      <p:sp>
        <p:nvSpPr>
          <p:cNvPr id="2071" name="TextBox 25"/>
          <p:cNvSpPr txBox="1">
            <a:spLocks noChangeArrowheads="1"/>
          </p:cNvSpPr>
          <p:nvPr/>
        </p:nvSpPr>
        <p:spPr bwMode="auto">
          <a:xfrm rot="3300000">
            <a:off x="3740944" y="3590131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Обмен</a:t>
            </a:r>
          </a:p>
        </p:txBody>
      </p:sp>
      <p:sp>
        <p:nvSpPr>
          <p:cNvPr id="2072" name="TextBox 26"/>
          <p:cNvSpPr txBox="1">
            <a:spLocks noChangeArrowheads="1"/>
          </p:cNvSpPr>
          <p:nvPr/>
        </p:nvSpPr>
        <p:spPr bwMode="auto">
          <a:xfrm rot="18180000">
            <a:off x="4650582" y="3107531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Обмен</a:t>
            </a:r>
          </a:p>
        </p:txBody>
      </p:sp>
      <p:sp>
        <p:nvSpPr>
          <p:cNvPr id="2073" name="TextBox 27"/>
          <p:cNvSpPr txBox="1">
            <a:spLocks noChangeArrowheads="1"/>
          </p:cNvSpPr>
          <p:nvPr/>
        </p:nvSpPr>
        <p:spPr bwMode="auto">
          <a:xfrm>
            <a:off x="3321050" y="256381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15926</a:t>
            </a:r>
          </a:p>
        </p:txBody>
      </p:sp>
      <p:sp>
        <p:nvSpPr>
          <p:cNvPr id="2074" name="TextBox 28"/>
          <p:cNvSpPr txBox="1">
            <a:spLocks noChangeArrowheads="1"/>
          </p:cNvSpPr>
          <p:nvPr/>
        </p:nvSpPr>
        <p:spPr bwMode="auto">
          <a:xfrm>
            <a:off x="5386388" y="257651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15926</a:t>
            </a:r>
          </a:p>
        </p:txBody>
      </p:sp>
      <p:sp>
        <p:nvSpPr>
          <p:cNvPr id="2075" name="TextBox 29"/>
          <p:cNvSpPr txBox="1">
            <a:spLocks noChangeArrowheads="1"/>
          </p:cNvSpPr>
          <p:nvPr/>
        </p:nvSpPr>
        <p:spPr bwMode="auto">
          <a:xfrm>
            <a:off x="3419872" y="4725144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Calibri" pitchFamily="34" charset="0"/>
              </a:rPr>
              <a:t>Некоммерческое </a:t>
            </a:r>
            <a:r>
              <a:rPr lang="ru-RU" sz="1200" dirty="0" smtClean="0">
                <a:latin typeface="Calibri" pitchFamily="34" charset="0"/>
              </a:rPr>
              <a:t>партнерство «Организатор взаимодействия»  </a:t>
            </a:r>
            <a:r>
              <a:rPr lang="ru-RU" sz="1200" dirty="0">
                <a:latin typeface="Calibri" pitchFamily="34" charset="0"/>
              </a:rPr>
              <a:t>– держатель </a:t>
            </a:r>
            <a:r>
              <a:rPr lang="en-US" sz="1200" dirty="0">
                <a:latin typeface="Calibri" pitchFamily="34" charset="0"/>
              </a:rPr>
              <a:t>RDL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76" name="TextBox 30"/>
          <p:cNvSpPr txBox="1">
            <a:spLocks noChangeArrowheads="1"/>
          </p:cNvSpPr>
          <p:nvPr/>
        </p:nvSpPr>
        <p:spPr bwMode="auto">
          <a:xfrm>
            <a:off x="1295400" y="305435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BIM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077" name="TextBox 31"/>
          <p:cNvSpPr txBox="1">
            <a:spLocks noChangeArrowheads="1"/>
          </p:cNvSpPr>
          <p:nvPr/>
        </p:nvSpPr>
        <p:spPr bwMode="auto">
          <a:xfrm>
            <a:off x="7391400" y="305435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CIM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078" name="TextBox 32"/>
          <p:cNvSpPr txBox="1">
            <a:spLocks noChangeArrowheads="1"/>
          </p:cNvSpPr>
          <p:nvPr/>
        </p:nvSpPr>
        <p:spPr bwMode="auto">
          <a:xfrm>
            <a:off x="1117600" y="552450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Схема</a:t>
            </a:r>
            <a:r>
              <a:rPr lang="ru-RU" b="1" i="1" dirty="0" smtClean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информационного </a:t>
            </a:r>
            <a:r>
              <a:rPr lang="ru-RU" b="1" dirty="0" smtClean="0">
                <a:latin typeface="Calibri" pitchFamily="34" charset="0"/>
              </a:rPr>
              <a:t>взаимодействия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заинтересованных сторон на </a:t>
            </a:r>
            <a:r>
              <a:rPr lang="ru-RU" b="1" dirty="0">
                <a:latin typeface="Calibri" pitchFamily="34" charset="0"/>
              </a:rPr>
              <a:t>примере </a:t>
            </a:r>
            <a:r>
              <a:rPr lang="ru-RU" b="1" dirty="0" smtClean="0">
                <a:latin typeface="Calibri" pitchFamily="34" charset="0"/>
              </a:rPr>
              <a:t>двух кластеров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B717D-77BE-40B2-8BDF-F3243D2AFDB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3935</TotalTime>
  <Words>665</Words>
  <Application>Microsoft Macintosh PowerPoint</Application>
  <PresentationFormat>Экран (4:3)</PresentationFormat>
  <Paragraphs>129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порядке взаимодействия сторон,  заинтересованных в ресурсоснабжении  объектов недвижимости   А.В. Арендарчук, Департамент топливно-энергетического  хозяйства города Москвы, начальник отдела энергообеспечения, к.т.н.   II Всероссийское совещание по развитию жилищного строительства Москва, 02-03 июня 2014 года</vt:lpstr>
      <vt:lpstr>Презентация PowerPoint</vt:lpstr>
      <vt:lpstr>Объект недвижимости = Земельный участок + Здание + Инженерные системы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Ключевые положения  концепции взаимодействия сторон, заинтересованных в энергообеспечении  единого объекта недвижимости</dc:title>
  <dc:creator>Арендарчук Александр Викторович</dc:creator>
  <cp:lastModifiedBy>Александр Арендарчук</cp:lastModifiedBy>
  <cp:revision>253</cp:revision>
  <cp:lastPrinted>2014-06-02T05:28:08Z</cp:lastPrinted>
  <dcterms:created xsi:type="dcterms:W3CDTF">2012-09-06T05:05:24Z</dcterms:created>
  <dcterms:modified xsi:type="dcterms:W3CDTF">2014-06-02T07:40:27Z</dcterms:modified>
</cp:coreProperties>
</file>