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9"/>
  </p:notesMasterIdLst>
  <p:handoutMasterIdLst>
    <p:handoutMasterId r:id="rId20"/>
  </p:handoutMasterIdLst>
  <p:sldIdLst>
    <p:sldId id="345" r:id="rId2"/>
    <p:sldId id="319" r:id="rId3"/>
    <p:sldId id="320" r:id="rId4"/>
    <p:sldId id="340" r:id="rId5"/>
    <p:sldId id="341" r:id="rId6"/>
    <p:sldId id="342" r:id="rId7"/>
    <p:sldId id="343" r:id="rId8"/>
    <p:sldId id="344" r:id="rId9"/>
    <p:sldId id="339" r:id="rId10"/>
    <p:sldId id="338" r:id="rId11"/>
    <p:sldId id="314" r:id="rId12"/>
    <p:sldId id="316" r:id="rId13"/>
    <p:sldId id="313" r:id="rId14"/>
    <p:sldId id="315" r:id="rId15"/>
    <p:sldId id="312" r:id="rId16"/>
    <p:sldId id="317" r:id="rId17"/>
    <p:sldId id="346" r:id="rId18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29" autoAdjust="0"/>
    <p:restoredTop sz="94660"/>
  </p:normalViewPr>
  <p:slideViewPr>
    <p:cSldViewPr>
      <p:cViewPr varScale="1">
        <p:scale>
          <a:sx n="74" d="100"/>
          <a:sy n="74" d="100"/>
        </p:scale>
        <p:origin x="61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doughnutChart>
        <c:varyColors val="1"/>
        <c:ser>
          <c:idx val="0"/>
          <c:order val="0"/>
          <c:dLbls>
            <c:delete val="1"/>
          </c:dLbls>
          <c:cat>
            <c:strRef>
              <c:f>Лист1!$A$1:$A$6</c:f>
              <c:strCache>
                <c:ptCount val="6"/>
                <c:pt idx="0">
                  <c:v>Екатеринбург</c:v>
                </c:pt>
                <c:pt idx="1">
                  <c:v>Самара</c:v>
                </c:pt>
                <c:pt idx="2">
                  <c:v>Оренбург</c:v>
                </c:pt>
                <c:pt idx="3">
                  <c:v>Обнинск</c:v>
                </c:pt>
                <c:pt idx="4">
                  <c:v>Калуга</c:v>
                </c:pt>
                <c:pt idx="5">
                  <c:v>Московская область</c:v>
                </c:pt>
              </c:strCache>
            </c:strRef>
          </c:cat>
          <c:val>
            <c:numRef>
              <c:f>Лист1!$B$1:$B$6</c:f>
              <c:numCache>
                <c:formatCode>General</c:formatCode>
                <c:ptCount val="6"/>
                <c:pt idx="0">
                  <c:v>141</c:v>
                </c:pt>
                <c:pt idx="1">
                  <c:v>222</c:v>
                </c:pt>
                <c:pt idx="2">
                  <c:v>389</c:v>
                </c:pt>
                <c:pt idx="3">
                  <c:v>44</c:v>
                </c:pt>
                <c:pt idx="4">
                  <c:v>153</c:v>
                </c:pt>
                <c:pt idx="5">
                  <c:v>103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/>
            </a:lvl1pPr>
          </a:lstStyle>
          <a:p>
            <a:fld id="{CC52E42D-89E4-489A-9045-24314B04403B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6887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31339"/>
            <a:ext cx="2946400" cy="496887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/>
            </a:lvl1pPr>
          </a:lstStyle>
          <a:p>
            <a:fld id="{7760A4AB-DAAB-410C-8039-11A5D0194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329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91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91"/>
          </a:xfrm>
          <a:prstGeom prst="rect">
            <a:avLst/>
          </a:prstGeom>
        </p:spPr>
        <p:txBody>
          <a:bodyPr vert="horz" lIns="91435" tIns="45717" rIns="91435" bIns="45717" rtlCol="0"/>
          <a:lstStyle>
            <a:lvl1pPr algn="r">
              <a:defRPr sz="1200"/>
            </a:lvl1pPr>
          </a:lstStyle>
          <a:p>
            <a:fld id="{2210E176-552D-4762-BF6F-45F54CC0BC96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7" rIns="91435" bIns="457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35" tIns="45717" rIns="91435" bIns="4571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5659" cy="496491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600"/>
            <a:ext cx="2945659" cy="496491"/>
          </a:xfrm>
          <a:prstGeom prst="rect">
            <a:avLst/>
          </a:prstGeom>
        </p:spPr>
        <p:txBody>
          <a:bodyPr vert="horz" lIns="91435" tIns="45717" rIns="91435" bIns="45717" rtlCol="0" anchor="b"/>
          <a:lstStyle>
            <a:lvl1pPr algn="r">
              <a:defRPr sz="1200"/>
            </a:lvl1pPr>
          </a:lstStyle>
          <a:p>
            <a:fld id="{EC3A518B-D097-41EF-97CD-E628FBAA8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01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ED9D3-6604-4DA1-A50A-88C77D6FA61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595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9800" y="749300"/>
            <a:ext cx="4991100" cy="37433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E83525-05B1-41CE-8C8F-9462670DE337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861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9800" y="749300"/>
            <a:ext cx="4991100" cy="37433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E83525-05B1-41CE-8C8F-9462670DE337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207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9800" y="749300"/>
            <a:ext cx="4991100" cy="37433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E83525-05B1-41CE-8C8F-9462670DE337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9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ED9D3-6604-4DA1-A50A-88C77D6FA617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37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8837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E83525-05B1-41CE-8C8F-9462670DE337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08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2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04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862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AC CAPIT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16" y="334361"/>
            <a:ext cx="1112076" cy="321880"/>
          </a:xfrm>
          <a:prstGeom prst="rect">
            <a:avLst/>
          </a:prstGeom>
        </p:spPr>
      </p:pic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479089"/>
              </p:ext>
            </p:extLst>
          </p:nvPr>
        </p:nvGraphicFramePr>
        <p:xfrm>
          <a:off x="8478716" y="6391275"/>
          <a:ext cx="2784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1" name="CorelDRAW" r:id="rId4" imgW="36360" imgH="555120" progId="">
                  <p:embed/>
                </p:oleObj>
              </mc:Choice>
              <mc:Fallback>
                <p:oleObj name="CorelDRAW" r:id="rId4" imgW="36360" imgH="555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8716" y="6391275"/>
                        <a:ext cx="2784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Номер слайда 6"/>
          <p:cNvSpPr txBox="1">
            <a:spLocks/>
          </p:cNvSpPr>
          <p:nvPr/>
        </p:nvSpPr>
        <p:spPr>
          <a:xfrm>
            <a:off x="6393473" y="6318250"/>
            <a:ext cx="2530719" cy="3429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64F48EEB-5488-4E97-A1A7-D7606F081B42}" type="slidenum">
              <a:rPr lang="ru-RU" sz="1200">
                <a:solidFill>
                  <a:srgbClr val="898989"/>
                </a:solidFill>
                <a:latin typeface="+mj-lt"/>
              </a:rPr>
              <a:pPr algn="r">
                <a:defRPr/>
              </a:pPr>
              <a:t>‹#›</a:t>
            </a:fld>
            <a:endParaRPr lang="ru-RU" sz="1200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" y="274639"/>
            <a:ext cx="237392" cy="441325"/>
          </a:xfrm>
          <a:prstGeom prst="rect">
            <a:avLst/>
          </a:prstGeom>
          <a:solidFill>
            <a:srgbClr val="827F7F"/>
          </a:solidFill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0" y="270258"/>
            <a:ext cx="9168650" cy="445706"/>
          </a:xfrm>
        </p:spPr>
        <p:txBody>
          <a:bodyPr anchor="ctr">
            <a:noAutofit/>
          </a:bodyPr>
          <a:lstStyle>
            <a:lvl1pPr marL="355600" indent="0">
              <a:buNone/>
              <a:defRPr sz="1400" b="1" cap="all" spc="0" baseline="0">
                <a:solidFill>
                  <a:schemeClr val="tx1"/>
                </a:solidFill>
                <a:latin typeface="+mj-lt"/>
              </a:defRPr>
            </a:lvl1pPr>
            <a:lvl2pPr>
              <a:defRPr sz="1200" b="1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200" b="1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200" b="1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200" b="1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790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C CAPIT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17" y="334361"/>
            <a:ext cx="1112076" cy="321880"/>
          </a:xfrm>
          <a:prstGeom prst="rect">
            <a:avLst/>
          </a:prstGeom>
        </p:spPr>
      </p:pic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743712"/>
              </p:ext>
            </p:extLst>
          </p:nvPr>
        </p:nvGraphicFramePr>
        <p:xfrm>
          <a:off x="8478716" y="6391275"/>
          <a:ext cx="2784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" name="CorelDRAW" r:id="rId4" imgW="36360" imgH="555120" progId="">
                  <p:embed/>
                </p:oleObj>
              </mc:Choice>
              <mc:Fallback>
                <p:oleObj name="CorelDRAW" r:id="rId4" imgW="36360" imgH="555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8716" y="6391275"/>
                        <a:ext cx="2784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Номер слайда 6"/>
          <p:cNvSpPr txBox="1">
            <a:spLocks/>
          </p:cNvSpPr>
          <p:nvPr/>
        </p:nvSpPr>
        <p:spPr>
          <a:xfrm>
            <a:off x="6393473" y="6318250"/>
            <a:ext cx="2530719" cy="3429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64F48EEB-5488-4E97-A1A7-D7606F081B42}" type="slidenum">
              <a:rPr lang="ru-RU" sz="1200">
                <a:solidFill>
                  <a:srgbClr val="898989"/>
                </a:solidFill>
                <a:latin typeface="+mj-lt"/>
              </a:rPr>
              <a:pPr algn="r">
                <a:defRPr/>
              </a:pPr>
              <a:t>‹#›</a:t>
            </a:fld>
            <a:endParaRPr lang="ru-RU" sz="1200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" y="274639"/>
            <a:ext cx="237392" cy="441325"/>
          </a:xfrm>
          <a:prstGeom prst="rect">
            <a:avLst/>
          </a:prstGeom>
          <a:solidFill>
            <a:srgbClr val="827F7F"/>
          </a:solidFill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1" y="270258"/>
            <a:ext cx="9144000" cy="445706"/>
          </a:xfrm>
        </p:spPr>
        <p:txBody>
          <a:bodyPr anchor="ctr">
            <a:noAutofit/>
          </a:bodyPr>
          <a:lstStyle>
            <a:lvl1pPr marL="355600" indent="0">
              <a:buNone/>
              <a:defRPr sz="1400" b="1" cap="all" spc="0" baseline="0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  <a:lvl2pPr>
              <a:defRPr sz="1200" b="1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200" b="1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200" b="1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200" b="1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2786107" y="817720"/>
            <a:ext cx="0" cy="5478124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 sz="1400" dirty="0">
              <a:latin typeface="+mj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2987675" y="1268413"/>
            <a:ext cx="2736453" cy="432395"/>
          </a:xfrm>
          <a:solidFill>
            <a:schemeClr val="accent3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</a:t>
            </a:r>
            <a:endParaRPr lang="ru-RU" dirty="0"/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/>
          </p:nvPr>
        </p:nvSpPr>
        <p:spPr>
          <a:xfrm>
            <a:off x="5940152" y="1268760"/>
            <a:ext cx="2736453" cy="432395"/>
          </a:xfrm>
          <a:solidFill>
            <a:schemeClr val="accent3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 b="1" normalizeH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</a:t>
            </a:r>
            <a:endParaRPr lang="ru-RU" dirty="0"/>
          </a:p>
        </p:txBody>
      </p:sp>
      <p:sp>
        <p:nvSpPr>
          <p:cNvPr id="15" name="Текст 5"/>
          <p:cNvSpPr>
            <a:spLocks noGrp="1"/>
          </p:cNvSpPr>
          <p:nvPr>
            <p:ph type="body" sz="quarter" idx="17"/>
          </p:nvPr>
        </p:nvSpPr>
        <p:spPr>
          <a:xfrm>
            <a:off x="2987824" y="2132856"/>
            <a:ext cx="2736453" cy="57606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</a:t>
            </a:r>
            <a:endParaRPr lang="ru-RU" dirty="0"/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8"/>
          </p:nvPr>
        </p:nvSpPr>
        <p:spPr>
          <a:xfrm>
            <a:off x="5940152" y="2132856"/>
            <a:ext cx="2736453" cy="57606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Образец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33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AC CAPIT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>
            <a:spLocks noGrp="1"/>
          </p:cNvSpPr>
          <p:nvPr>
            <p:ph idx="13"/>
          </p:nvPr>
        </p:nvSpPr>
        <p:spPr>
          <a:xfrm>
            <a:off x="0" y="270258"/>
            <a:ext cx="9144001" cy="445705"/>
          </a:xfrm>
        </p:spPr>
        <p:txBody>
          <a:bodyPr anchor="t"/>
          <a:lstStyle>
            <a:lvl1pPr marL="580307" indent="0">
              <a:buNone/>
              <a:defRPr sz="1846" b="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80307" indent="0">
              <a:spcBef>
                <a:spcPts val="92"/>
              </a:spcBef>
              <a:buNone/>
              <a:defRPr sz="1846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580307" indent="0">
              <a:defRPr/>
            </a:lvl3pPr>
            <a:lvl4pPr marL="580307" indent="0">
              <a:defRPr/>
            </a:lvl4pPr>
            <a:lvl5pPr marL="580307" indent="0"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117" y="270258"/>
            <a:ext cx="1112076" cy="321880"/>
          </a:xfrm>
          <a:prstGeom prst="rect">
            <a:avLst/>
          </a:prstGeom>
        </p:spPr>
      </p:pic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8478716" y="6391275"/>
          <a:ext cx="2784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6" name="CorelDRAW" r:id="rId4" imgW="36360" imgH="555120" progId="">
                  <p:embed/>
                </p:oleObj>
              </mc:Choice>
              <mc:Fallback>
                <p:oleObj name="CorelDRAW" r:id="rId4" imgW="36360" imgH="555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8716" y="6391275"/>
                        <a:ext cx="2784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Номер слайда 6"/>
          <p:cNvSpPr txBox="1">
            <a:spLocks/>
          </p:cNvSpPr>
          <p:nvPr userDrawn="1"/>
        </p:nvSpPr>
        <p:spPr>
          <a:xfrm>
            <a:off x="6393473" y="6318250"/>
            <a:ext cx="2530719" cy="3429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64F48EEB-5488-4E97-A1A7-D7606F081B42}" type="slidenum">
              <a:rPr lang="ru-RU" sz="1108">
                <a:solidFill>
                  <a:srgbClr val="898989"/>
                </a:solidFill>
                <a:latin typeface="+mn-lt"/>
              </a:rPr>
              <a:pPr algn="r">
                <a:defRPr/>
              </a:pPr>
              <a:t>‹#›</a:t>
            </a:fld>
            <a:endParaRPr lang="ru-RU" sz="1108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1" y="274639"/>
            <a:ext cx="237392" cy="441325"/>
          </a:xfrm>
          <a:prstGeom prst="rect">
            <a:avLst/>
          </a:prstGeom>
          <a:solidFill>
            <a:srgbClr val="827F7F"/>
          </a:solidFill>
          <a:ln w="254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662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30" y="1263651"/>
            <a:ext cx="9141069" cy="4862513"/>
          </a:xfrm>
        </p:spPr>
        <p:txBody>
          <a:bodyPr/>
          <a:lstStyle>
            <a:lvl1pPr marL="580307" indent="0">
              <a:buNone/>
              <a:defRPr sz="1662"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1pPr>
            <a:lvl2pPr marL="580307" indent="0">
              <a:buNone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2pPr>
            <a:lvl3pPr marL="747365" indent="-167058">
              <a:buFont typeface="Wingdings" pitchFamily="2" charset="2"/>
              <a:buChar char="§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3pPr>
            <a:lvl4pPr marL="914423" indent="-167058">
              <a:buFont typeface="Arial" pitchFamily="34" charset="0"/>
              <a:buChar char="−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4pPr>
            <a:lvl5pPr marL="1072688" indent="-158265">
              <a:buSzPct val="80000"/>
              <a:buFont typeface="Wingdings" pitchFamily="2" charset="2"/>
              <a:buChar char="§"/>
              <a:defRPr>
                <a:solidFill>
                  <a:srgbClr val="827F7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2"/>
            <a:r>
              <a:rPr lang="ru-RU" dirty="0" smtClean="0"/>
              <a:t>Второй уровень</a:t>
            </a:r>
          </a:p>
          <a:p>
            <a:pPr lvl="3"/>
            <a:r>
              <a:rPr lang="ru-RU" dirty="0" smtClean="0"/>
              <a:t>Третий уровень</a:t>
            </a:r>
          </a:p>
          <a:p>
            <a:pPr lvl="4"/>
            <a:r>
              <a:rPr lang="ru-RU" dirty="0" smtClean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304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431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84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57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1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9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16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08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0075-5938-4CFE-8210-A0EBB8E027EE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696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10075-5938-4CFE-8210-A0EBB8E027EE}" type="datetimeFigureOut">
              <a:rPr lang="ru-RU" smtClean="0"/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3F7D-8413-4309-A0F7-EB4CAFCF9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93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73" r:id="rId13"/>
    <p:sldLayoutId id="214748369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6226" y="4835097"/>
            <a:ext cx="5927773" cy="1148804"/>
          </a:xfr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Основные вопросы комплексного 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освоения территорий 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при малоэтажном жилом строительстве</a:t>
            </a:r>
            <a:endParaRPr lang="ru-RU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7814" y="6097878"/>
            <a:ext cx="1104790" cy="475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46" dirty="0"/>
          </a:p>
          <a:p>
            <a:r>
              <a:rPr lang="ru-RU" sz="1246" dirty="0"/>
              <a:t>Москва, </a:t>
            </a:r>
            <a:r>
              <a:rPr lang="ru-RU" sz="1246" dirty="0" smtClean="0"/>
              <a:t>2014</a:t>
            </a:r>
            <a:endParaRPr lang="ru-RU" sz="1246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79" y="4907595"/>
            <a:ext cx="2484839" cy="130875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233159" y="4999066"/>
            <a:ext cx="0" cy="1305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63769"/>
            <a:ext cx="9144000" cy="27183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226" y="3111942"/>
            <a:ext cx="1344493" cy="10918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03" y="3111943"/>
            <a:ext cx="1343351" cy="107893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48" y="3115708"/>
            <a:ext cx="1270784" cy="110055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446" y="3111942"/>
            <a:ext cx="1302176" cy="10918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906" y="3111942"/>
            <a:ext cx="1339412" cy="10918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270" y="3124355"/>
            <a:ext cx="1349845" cy="109190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dist="38100" dir="2700000" sx="101000" sy="101000" algn="tl" rotWithShape="0">
              <a:prstClr val="black">
                <a:alpha val="65000"/>
              </a:prstClr>
            </a:outerShdw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4372363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" y="2982144"/>
            <a:ext cx="9144000" cy="0"/>
          </a:xfrm>
          <a:prstGeom prst="line">
            <a:avLst/>
          </a:prstGeom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71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800" dirty="0" smtClean="0"/>
              <a:t>ПРОБЛЕМЫ СТРОИТЕЛЬСТВА ДОСТУПНОГО ЖИЛЬЯ </a:t>
            </a:r>
          </a:p>
          <a:p>
            <a:r>
              <a:rPr lang="ru-RU" sz="1800" dirty="0" smtClean="0"/>
              <a:t>НА НОВЫХ ТЕРРИТОРИЯХ</a:t>
            </a:r>
            <a:endParaRPr lang="ru-RU" sz="1800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27584" y="1073278"/>
            <a:ext cx="70306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400" b="1" dirty="0" smtClean="0">
                <a:latin typeface="+mn-lt"/>
              </a:rPr>
              <a:t>Предлагаемая схема </a:t>
            </a:r>
            <a:r>
              <a:rPr lang="ru-RU" sz="1400" b="1" dirty="0">
                <a:latin typeface="+mn-lt"/>
              </a:rPr>
              <a:t>обеспечения комплексной застройки объектами инфраструктуры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561" t="20469" r="13474" b="9642"/>
          <a:stretch/>
        </p:blipFill>
        <p:spPr>
          <a:xfrm>
            <a:off x="-21209" y="1448788"/>
            <a:ext cx="9165209" cy="539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6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36712"/>
            <a:ext cx="9144001" cy="646331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ПРОБЕЛЫ В НАЛОГОВОМ ЗАКОНОДАТЕЛЬСТВЕ,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влекущие дополнительные затраты застройщиков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800" dirty="0"/>
              <a:t>ПРОБЛЕМЫ СТРОИТЕЛЬСТВА ДОСТУПНОГО ЖИЛЬЯ </a:t>
            </a:r>
          </a:p>
          <a:p>
            <a:r>
              <a:rPr lang="ru-RU" sz="1800" dirty="0"/>
              <a:t>НА НОВЫХ </a:t>
            </a:r>
            <a:r>
              <a:rPr lang="ru-RU" sz="1800" dirty="0" smtClean="0"/>
              <a:t>ТЕРРИТОРИЯХ</a:t>
            </a:r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828600" y="1584176"/>
            <a:ext cx="42119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Повышенное обложение земельным налогом.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1558664"/>
            <a:ext cx="648072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1714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Налоговые </a:t>
            </a:r>
            <a:r>
              <a:rPr lang="ru-RU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препятствия к передаче построенной инфраструктуры в публичную </a:t>
            </a:r>
            <a:r>
              <a:rPr lang="ru-RU" sz="1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собственность</a:t>
            </a:r>
            <a:endParaRPr lang="ru-RU" sz="16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3"/>
          <p:cNvSpPr>
            <a:spLocks/>
          </p:cNvSpPr>
          <p:nvPr/>
        </p:nvSpPr>
        <p:spPr bwMode="auto">
          <a:xfrm>
            <a:off x="0" y="2177936"/>
            <a:ext cx="3419872" cy="31565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0" y="2463102"/>
            <a:ext cx="3419872" cy="104212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Собственники </a:t>
            </a:r>
            <a:r>
              <a:rPr lang="ru-RU" sz="1400" dirty="0" err="1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зем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участков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, предназначенных для жилищного </a:t>
            </a:r>
            <a:r>
              <a:rPr lang="ru-RU" sz="1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стр-ва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платят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двойной земельный налог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истечении 3-х лет четырехкратный</a:t>
            </a:r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3563888" y="2423041"/>
            <a:ext cx="5580112" cy="10991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Застройщик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при реализации проекта на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зем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. участке, находящемся в собственности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 может безвозмездно передать объекты инфраструктуры в собственность ОГВ/ОМС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без дополнительных финансовых расходов (операция осуществляется за счет чистой прибыли, может быть обложена НДС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23"/>
          <p:cNvSpPr>
            <a:spLocks/>
          </p:cNvSpPr>
          <p:nvPr/>
        </p:nvSpPr>
        <p:spPr bwMode="auto">
          <a:xfrm>
            <a:off x="0" y="3630902"/>
            <a:ext cx="3426918" cy="26297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23"/>
          <p:cNvSpPr>
            <a:spLocks/>
          </p:cNvSpPr>
          <p:nvPr/>
        </p:nvSpPr>
        <p:spPr bwMode="auto">
          <a:xfrm>
            <a:off x="3563888" y="2150267"/>
            <a:ext cx="5580112" cy="31283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23"/>
          <p:cNvSpPr>
            <a:spLocks/>
          </p:cNvSpPr>
          <p:nvPr/>
        </p:nvSpPr>
        <p:spPr bwMode="auto">
          <a:xfrm>
            <a:off x="3551564" y="3618613"/>
            <a:ext cx="5580112" cy="27526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17604" y="3921046"/>
            <a:ext cx="9151046" cy="3204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увеличение себестоимости объектов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23"/>
          <p:cNvSpPr>
            <a:spLocks/>
          </p:cNvSpPr>
          <p:nvPr/>
        </p:nvSpPr>
        <p:spPr bwMode="auto">
          <a:xfrm>
            <a:off x="0" y="4292748"/>
            <a:ext cx="3426918" cy="29970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23"/>
          <p:cNvSpPr>
            <a:spLocks/>
          </p:cNvSpPr>
          <p:nvPr/>
        </p:nvSpPr>
        <p:spPr bwMode="auto">
          <a:xfrm>
            <a:off x="3563888" y="4292748"/>
            <a:ext cx="5567788" cy="29970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 bwMode="auto">
          <a:xfrm>
            <a:off x="-15376" y="4592833"/>
            <a:ext cx="3435248" cy="15538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Скорректировать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данную норму для проектов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КОТ: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исключить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повышенный налог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 течение срока подготовки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зем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. участка для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стр-ва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установить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порог для начала реализации проекта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, а не его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окончания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 bwMode="auto">
          <a:xfrm>
            <a:off x="3563888" y="4592456"/>
            <a:ext cx="5567788" cy="224870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Необходимо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внесение изменений в НК РФ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предусмотреть: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порядок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передачи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и документы-основания для передачи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возможность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передачи объектов инфраструктуры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при осуществлении КОТ на частных землях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возможность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признания расходов для целей налогообложения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в текущем налоговом периоде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налогового вычета по НДС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, уплаченного поставщикам и подрядчикам при создании сетей, при безвозмездной передаче сетей собственность ОГВ/ОМС.</a:t>
            </a:r>
          </a:p>
          <a:p>
            <a:pPr algn="l"/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7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36712"/>
            <a:ext cx="9144001" cy="615553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ОТСУТСВИЕ ПОНИМАНИЯ  - ЧТО ЕСТЬ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КОТ</a:t>
            </a:r>
          </a:p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комплексное освоение территории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800" dirty="0"/>
              <a:t>ПРОБЛЕМЫ СТРОИТЕЛЬСТВА ДОСТУПНОГО ЖИЛЬЯ </a:t>
            </a:r>
          </a:p>
          <a:p>
            <a:r>
              <a:rPr lang="ru-RU" sz="1800" dirty="0"/>
              <a:t>НА НОВЫХ </a:t>
            </a:r>
            <a:r>
              <a:rPr lang="ru-RU" sz="1800" dirty="0" smtClean="0"/>
              <a:t>ТЕРРИТОРИЯХ</a:t>
            </a:r>
            <a:endParaRPr lang="ru-RU" sz="1800" dirty="0"/>
          </a:p>
        </p:txBody>
      </p:sp>
      <p:sp>
        <p:nvSpPr>
          <p:cNvPr id="5" name="Rectangle 23"/>
          <p:cNvSpPr>
            <a:spLocks/>
          </p:cNvSpPr>
          <p:nvPr/>
        </p:nvSpPr>
        <p:spPr bwMode="auto">
          <a:xfrm>
            <a:off x="0" y="1628179"/>
            <a:ext cx="5809559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3"/>
          <p:cNvSpPr>
            <a:spLocks/>
          </p:cNvSpPr>
          <p:nvPr/>
        </p:nvSpPr>
        <p:spPr bwMode="auto">
          <a:xfrm>
            <a:off x="0" y="3980986"/>
            <a:ext cx="5809559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3"/>
          <p:cNvSpPr>
            <a:spLocks/>
          </p:cNvSpPr>
          <p:nvPr/>
        </p:nvSpPr>
        <p:spPr bwMode="auto">
          <a:xfrm>
            <a:off x="0" y="4912296"/>
            <a:ext cx="5824786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1" y="4346524"/>
            <a:ext cx="5812166" cy="4522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Невозможность реализации КОТ на частных землях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0" y="5277834"/>
            <a:ext cx="5827134" cy="129064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закрепить в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законодательстве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деятельность застройщика, органов власти и </a:t>
            </a:r>
            <a:r>
              <a:rPr lang="ru-RU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ресурсоснабжающих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организаций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направленная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развитие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участка,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котором может быть размещен квартал или микрорайон населенного пункта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0" y="1989159"/>
            <a:ext cx="5824786" cy="187834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Текущая ситуация: 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урегулирован только в отношении порядка предоставления государственных/муниципальных </a:t>
            </a:r>
            <a:r>
              <a:rPr lang="ru-RU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участков.</a:t>
            </a:r>
          </a:p>
          <a:p>
            <a:pPr algn="l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предоставленном </a:t>
            </a: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участке осуществляется разработка документации по планировке территории,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застройка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объектами жилого назначения и инфраструктуры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l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отношении участков, находящихся в частной собственности правовое регулирование отсутствует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10853" r="4106" b="2840"/>
          <a:stretch/>
        </p:blipFill>
        <p:spPr>
          <a:xfrm>
            <a:off x="6585322" y="4912296"/>
            <a:ext cx="2558677" cy="1945704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0576" t="23501" r="38462" b="6215"/>
          <a:stretch/>
        </p:blipFill>
        <p:spPr bwMode="auto">
          <a:xfrm>
            <a:off x="6588224" y="1542344"/>
            <a:ext cx="2571152" cy="1611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4" descr="D:\Users\voronko.andrey\Documents\Сервер\!База ЗУ\63_Самарская область\63_09_Красноярский район_Белозерка\карты, схемы\плакат без гугла_иванов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02" b="17161"/>
          <a:stretch/>
        </p:blipFill>
        <p:spPr bwMode="auto">
          <a:xfrm>
            <a:off x="6012160" y="3124496"/>
            <a:ext cx="2582972" cy="190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06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36712"/>
            <a:ext cx="9144001" cy="369332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ОТСУТСВИЕ ЧЕТКОГО ПОНИМАНИЯ  - ЧТО ЕСТЬ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МАЛОЭТАЖНОЕ СТР-ВО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800" dirty="0"/>
              <a:t>ПРОБЛЕМЫ СТРОИТЕЛЬСТВА ДОСТУПНОГО ЖИЛЬЯ </a:t>
            </a:r>
          </a:p>
          <a:p>
            <a:r>
              <a:rPr lang="ru-RU" sz="1800" dirty="0"/>
              <a:t>НА НОВЫХ </a:t>
            </a:r>
            <a:r>
              <a:rPr lang="ru-RU" sz="1800" dirty="0" smtClean="0"/>
              <a:t>ТЕРРИТОРИЯХ</a:t>
            </a:r>
            <a:endParaRPr lang="ru-RU" sz="1800" dirty="0"/>
          </a:p>
        </p:txBody>
      </p:sp>
      <p:sp>
        <p:nvSpPr>
          <p:cNvPr id="5" name="Rectangle 23"/>
          <p:cNvSpPr>
            <a:spLocks/>
          </p:cNvSpPr>
          <p:nvPr/>
        </p:nvSpPr>
        <p:spPr bwMode="auto">
          <a:xfrm>
            <a:off x="5292080" y="4806222"/>
            <a:ext cx="3851920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3"/>
          <p:cNvSpPr>
            <a:spLocks/>
          </p:cNvSpPr>
          <p:nvPr/>
        </p:nvSpPr>
        <p:spPr bwMode="auto">
          <a:xfrm>
            <a:off x="-12880" y="1408186"/>
            <a:ext cx="4944919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3"/>
          <p:cNvSpPr>
            <a:spLocks/>
          </p:cNvSpPr>
          <p:nvPr/>
        </p:nvSpPr>
        <p:spPr bwMode="auto">
          <a:xfrm>
            <a:off x="5290479" y="5789776"/>
            <a:ext cx="3851919" cy="3481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5292080" y="6137920"/>
            <a:ext cx="3876570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Актуализировать существующие СП, четко прописать определения.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5287563" y="5171760"/>
            <a:ext cx="3851919" cy="44394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Сложности в получении разрешительной документации, согласовании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0" y="1770212"/>
            <a:ext cx="4951172" cy="30641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В </a:t>
            </a:r>
            <a:r>
              <a:rPr lang="ru-RU" sz="1400" dirty="0"/>
              <a:t>законодательстве </a:t>
            </a:r>
            <a:r>
              <a:rPr lang="ru-RU" sz="1400" dirty="0">
                <a:solidFill>
                  <a:srgbClr val="FF0000"/>
                </a:solidFill>
              </a:rPr>
              <a:t>отсутствует</a:t>
            </a:r>
            <a:r>
              <a:rPr lang="ru-RU" sz="1400" dirty="0"/>
              <a:t> четкое </a:t>
            </a:r>
            <a:r>
              <a:rPr lang="ru-RU" sz="1400" dirty="0">
                <a:solidFill>
                  <a:srgbClr val="FF0000"/>
                </a:solidFill>
              </a:rPr>
              <a:t>определение</a:t>
            </a:r>
            <a:r>
              <a:rPr lang="ru-RU" sz="1400" dirty="0"/>
              <a:t> того, </a:t>
            </a:r>
            <a:r>
              <a:rPr lang="ru-RU" sz="1400" dirty="0">
                <a:solidFill>
                  <a:srgbClr val="FF0000"/>
                </a:solidFill>
              </a:rPr>
              <a:t>что за объекты могут быть признаны </a:t>
            </a:r>
            <a:r>
              <a:rPr lang="ru-RU" sz="1400" dirty="0" err="1">
                <a:solidFill>
                  <a:srgbClr val="FF0000"/>
                </a:solidFill>
              </a:rPr>
              <a:t>малоэтажкой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и каковы </a:t>
            </a:r>
            <a:r>
              <a:rPr lang="ru-RU" sz="1400" dirty="0">
                <a:solidFill>
                  <a:srgbClr val="FF0000"/>
                </a:solidFill>
              </a:rPr>
              <a:t>их параметры</a:t>
            </a:r>
            <a:r>
              <a:rPr lang="ru-RU" sz="1400" dirty="0"/>
              <a:t>. </a:t>
            </a:r>
            <a:endParaRPr lang="ru-RU" sz="1400" dirty="0" smtClean="0"/>
          </a:p>
          <a:p>
            <a:pPr algn="l"/>
            <a:endParaRPr lang="ru-RU" sz="1400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FF0000"/>
                </a:solidFill>
              </a:rPr>
              <a:t>Различные </a:t>
            </a:r>
            <a:r>
              <a:rPr lang="ru-RU" sz="1400" dirty="0">
                <a:solidFill>
                  <a:srgbClr val="FF0000"/>
                </a:solidFill>
              </a:rPr>
              <a:t>СП говорят о </a:t>
            </a:r>
            <a:r>
              <a:rPr lang="ru-RU" sz="1400" dirty="0" smtClean="0">
                <a:solidFill>
                  <a:srgbClr val="FF0000"/>
                </a:solidFill>
              </a:rPr>
              <a:t>разном</a:t>
            </a:r>
            <a:r>
              <a:rPr lang="ru-RU" sz="1400" dirty="0" smtClean="0"/>
              <a:t>:</a:t>
            </a:r>
          </a:p>
          <a:p>
            <a:pPr algn="l"/>
            <a:r>
              <a:rPr lang="ru-RU" sz="1200" i="1" dirty="0" smtClean="0"/>
              <a:t>СП </a:t>
            </a:r>
            <a:r>
              <a:rPr lang="ru-RU" sz="1200" i="1" dirty="0"/>
              <a:t>Градостроительство – малоэтажные дома до 4-х этажей, включая мансардный; </a:t>
            </a:r>
            <a:endParaRPr lang="ru-RU" sz="1200" i="1" dirty="0" smtClean="0"/>
          </a:p>
          <a:p>
            <a:pPr algn="l"/>
            <a:r>
              <a:rPr lang="ru-RU" sz="1200" i="1" dirty="0" smtClean="0"/>
              <a:t>В </a:t>
            </a:r>
            <a:r>
              <a:rPr lang="ru-RU" sz="1200" i="1" dirty="0"/>
              <a:t>другом СП говориться, что при подсчете этажей необходимо учитывать и подвал, что приводит к тому, что фактически </a:t>
            </a:r>
            <a:r>
              <a:rPr lang="ru-RU" sz="1200" i="1" dirty="0" err="1"/>
              <a:t>малоэтажка</a:t>
            </a:r>
            <a:r>
              <a:rPr lang="ru-RU" sz="1200" i="1" dirty="0"/>
              <a:t> должна иметь два </a:t>
            </a:r>
            <a:r>
              <a:rPr lang="ru-RU" sz="1200" i="1" dirty="0" smtClean="0"/>
              <a:t>этажа. </a:t>
            </a:r>
          </a:p>
          <a:p>
            <a:pPr algn="l"/>
            <a:endParaRPr lang="ru-RU" sz="1200" i="1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FF0000"/>
                </a:solidFill>
              </a:rPr>
              <a:t>Отсутствует </a:t>
            </a:r>
            <a:r>
              <a:rPr lang="ru-RU" sz="1400" dirty="0">
                <a:solidFill>
                  <a:srgbClr val="FF0000"/>
                </a:solidFill>
              </a:rPr>
              <a:t>понимание статуса </a:t>
            </a:r>
            <a:r>
              <a:rPr lang="ru-RU" sz="1400" dirty="0" smtClean="0">
                <a:solidFill>
                  <a:srgbClr val="FF0000"/>
                </a:solidFill>
              </a:rPr>
              <a:t>таунхаусов</a:t>
            </a:r>
          </a:p>
          <a:p>
            <a:pPr algn="l"/>
            <a:r>
              <a:rPr lang="ru-RU" sz="1200" i="1" dirty="0" smtClean="0"/>
              <a:t>Как </a:t>
            </a:r>
            <a:r>
              <a:rPr lang="ru-RU" sz="1200" i="1" dirty="0"/>
              <a:t>жилых помещений, их статус не определен Жилищным кодексом, в силу чего возникает множество проблем и противоречий при строительстве и оформлении прав на эти объекты</a:t>
            </a:r>
            <a:r>
              <a:rPr lang="ru-RU" sz="1200" i="1" dirty="0" smtClean="0"/>
              <a:t>.</a:t>
            </a:r>
            <a:endParaRPr lang="ru-RU" sz="1200" i="1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4" t="22836" r="6356" b="22994"/>
          <a:stretch/>
        </p:blipFill>
        <p:spPr bwMode="auto">
          <a:xfrm>
            <a:off x="395536" y="4988991"/>
            <a:ext cx="3533567" cy="168045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email"/>
          <a:srcRect l="30518" t="17196" b="25379"/>
          <a:stretch/>
        </p:blipFill>
        <p:spPr bwMode="auto">
          <a:xfrm>
            <a:off x="5678480" y="1333980"/>
            <a:ext cx="3461002" cy="1746718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3" name="Рисунок 4" descr="DSC_558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288" y="2956520"/>
            <a:ext cx="2419172" cy="149516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04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36712"/>
            <a:ext cx="9144001" cy="369332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КОНКУРЕНЦИЯ ОРГАНИЗОВАННОЙ ЗАСТРОЙКИ СО СТИХИЙНОЙ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800" dirty="0"/>
              <a:t>ПРОБЛЕМЫ СТРОИТЕЛЬСТВА ДОСТУПНОГО ЖИЛЬЯ </a:t>
            </a:r>
          </a:p>
          <a:p>
            <a:r>
              <a:rPr lang="ru-RU" sz="1800" dirty="0"/>
              <a:t>НА НОВЫХ </a:t>
            </a:r>
            <a:r>
              <a:rPr lang="ru-RU" sz="1800" dirty="0" smtClean="0"/>
              <a:t>ТЕРРИТОРИЯХ</a:t>
            </a:r>
            <a:endParaRPr lang="ru-RU" sz="1800" dirty="0"/>
          </a:p>
        </p:txBody>
      </p:sp>
      <p:sp>
        <p:nvSpPr>
          <p:cNvPr id="5" name="Rectangle 23"/>
          <p:cNvSpPr>
            <a:spLocks/>
          </p:cNvSpPr>
          <p:nvPr/>
        </p:nvSpPr>
        <p:spPr bwMode="auto">
          <a:xfrm>
            <a:off x="5988331" y="3044975"/>
            <a:ext cx="3131840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3"/>
          <p:cNvSpPr>
            <a:spLocks/>
          </p:cNvSpPr>
          <p:nvPr/>
        </p:nvSpPr>
        <p:spPr bwMode="auto">
          <a:xfrm>
            <a:off x="6001555" y="1508822"/>
            <a:ext cx="3131840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3"/>
          <p:cNvSpPr>
            <a:spLocks/>
          </p:cNvSpPr>
          <p:nvPr/>
        </p:nvSpPr>
        <p:spPr bwMode="auto">
          <a:xfrm>
            <a:off x="6001555" y="4079592"/>
            <a:ext cx="3153050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5988331" y="4445130"/>
            <a:ext cx="3153050" cy="241287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Необходимо:</a:t>
            </a:r>
          </a:p>
          <a:p>
            <a:pPr marL="342900" indent="-342900" algn="l">
              <a:buAutoNum type="arabicPeriod"/>
            </a:pPr>
            <a:r>
              <a:rPr lang="ru-RU" sz="1400" dirty="0" smtClean="0">
                <a:solidFill>
                  <a:srgbClr val="FF0000"/>
                </a:solidFill>
              </a:rPr>
              <a:t>внести </a:t>
            </a:r>
            <a:r>
              <a:rPr lang="ru-RU" sz="1400" dirty="0">
                <a:solidFill>
                  <a:srgbClr val="FF0000"/>
                </a:solidFill>
              </a:rPr>
              <a:t>изменения в законодательство </a:t>
            </a:r>
            <a:r>
              <a:rPr lang="ru-RU" sz="1400" dirty="0"/>
              <a:t>об </a:t>
            </a:r>
            <a:r>
              <a:rPr lang="ru-RU" sz="1400" dirty="0">
                <a:solidFill>
                  <a:srgbClr val="FF0000"/>
                </a:solidFill>
              </a:rPr>
              <a:t>исключении возможности раздела </a:t>
            </a:r>
            <a:r>
              <a:rPr lang="ru-RU" sz="1400" dirty="0" err="1" smtClean="0">
                <a:solidFill>
                  <a:srgbClr val="FF0000"/>
                </a:solidFill>
              </a:rPr>
              <a:t>зем</a:t>
            </a:r>
            <a:r>
              <a:rPr lang="ru-RU" sz="1400" dirty="0" smtClean="0">
                <a:solidFill>
                  <a:srgbClr val="FF0000"/>
                </a:solidFill>
              </a:rPr>
              <a:t>. </a:t>
            </a:r>
            <a:r>
              <a:rPr lang="ru-RU" sz="1400" dirty="0">
                <a:solidFill>
                  <a:srgbClr val="FF0000"/>
                </a:solidFill>
              </a:rPr>
              <a:t>участка </a:t>
            </a:r>
            <a:r>
              <a:rPr lang="ru-RU" sz="1400" dirty="0"/>
              <a:t>для жилищного строительства по решению собственника </a:t>
            </a:r>
            <a:r>
              <a:rPr lang="ru-RU" sz="1400" dirty="0">
                <a:solidFill>
                  <a:srgbClr val="FF0000"/>
                </a:solidFill>
              </a:rPr>
              <a:t>без соблюдения нормативов по развитию социальной и инженерной </a:t>
            </a:r>
            <a:r>
              <a:rPr lang="ru-RU" sz="1400" dirty="0" smtClean="0">
                <a:solidFill>
                  <a:srgbClr val="FF0000"/>
                </a:solidFill>
              </a:rPr>
              <a:t>инфраструктуры</a:t>
            </a:r>
          </a:p>
          <a:p>
            <a:pPr marL="342900" indent="-342900" algn="l">
              <a:buAutoNum type="arabicPeriod"/>
            </a:pPr>
            <a:r>
              <a:rPr lang="ru-RU" sz="1400" dirty="0" smtClean="0">
                <a:solidFill>
                  <a:srgbClr val="FF0000"/>
                </a:solidFill>
              </a:rPr>
              <a:t>Завершить дачную амнистию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6001555" y="1862280"/>
            <a:ext cx="3131840" cy="10163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Созданы </a:t>
            </a:r>
            <a:r>
              <a:rPr lang="ru-RU" sz="1400" dirty="0">
                <a:solidFill>
                  <a:srgbClr val="FF0000"/>
                </a:solidFill>
              </a:rPr>
              <a:t>условия для злоупотреблений и недобросовестной конкуренции</a:t>
            </a:r>
            <a:r>
              <a:rPr lang="ru-RU" sz="1400" dirty="0" smtClean="0"/>
              <a:t>. 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5988331" y="3394524"/>
            <a:ext cx="3131840" cy="51828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Стихийная застройка, дефицит инфраструктуры. 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669" t="6688" r="20114" b="26375"/>
          <a:stretch/>
        </p:blipFill>
        <p:spPr>
          <a:xfrm>
            <a:off x="34508" y="1461640"/>
            <a:ext cx="3490694" cy="2218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0115" t="7672" r="20115" b="24407"/>
          <a:stretch/>
        </p:blipFill>
        <p:spPr>
          <a:xfrm>
            <a:off x="2445991" y="2295769"/>
            <a:ext cx="3489632" cy="2229487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5083"/>
            <a:ext cx="2841436" cy="2334772"/>
          </a:xfrm>
          <a:prstGeom prst="rect">
            <a:avLst/>
          </a:prstGeom>
        </p:spPr>
      </p:pic>
      <p:pic>
        <p:nvPicPr>
          <p:cNvPr id="14" name="Рисунок 13" descr="Коттеджный поселок Кириллинский. Инфраструктура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4730314"/>
            <a:ext cx="3281828" cy="2323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75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800" dirty="0"/>
              <a:t>ПРОБЛЕМЫ СТРОИТЕЛЬСТВА ДОСТУПНОГО ЖИЛЬЯ </a:t>
            </a:r>
          </a:p>
          <a:p>
            <a:r>
              <a:rPr lang="ru-RU" sz="1800" dirty="0"/>
              <a:t>НА НОВЫХ ТЕРРИТОРИЯХ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36712"/>
            <a:ext cx="9144001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СЛОЖНОСТЬ СТРУКТУРИРОВАНИЯ МЕХАНИЗМА ПРОДАЖ,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ФОРМИРОВАНИЯ ИПОТЕЧНЫХ ПРОГРАММ БАНКОВ,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МНОГОЭТАПНОСТЬ ПРОЦЕДУРЫ РЕГИСТРАЦИИ ПРАВА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ПОКУПАТЕЛЯ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3"/>
          <p:cNvSpPr>
            <a:spLocks/>
          </p:cNvSpPr>
          <p:nvPr/>
        </p:nvSpPr>
        <p:spPr bwMode="auto">
          <a:xfrm>
            <a:off x="-3" y="3706636"/>
            <a:ext cx="4788027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23"/>
          <p:cNvSpPr>
            <a:spLocks/>
          </p:cNvSpPr>
          <p:nvPr/>
        </p:nvSpPr>
        <p:spPr bwMode="auto">
          <a:xfrm>
            <a:off x="-1" y="1963162"/>
            <a:ext cx="4788025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3"/>
          <p:cNvSpPr>
            <a:spLocks/>
          </p:cNvSpPr>
          <p:nvPr/>
        </p:nvSpPr>
        <p:spPr bwMode="auto">
          <a:xfrm>
            <a:off x="0" y="4645393"/>
            <a:ext cx="4788024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0" y="2344283"/>
            <a:ext cx="4788024" cy="119174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FF0000"/>
                </a:solidFill>
              </a:rPr>
              <a:t>ДДУ </a:t>
            </a:r>
            <a:r>
              <a:rPr lang="ru-RU" sz="1400" dirty="0">
                <a:solidFill>
                  <a:srgbClr val="FF0000"/>
                </a:solidFill>
              </a:rPr>
              <a:t>не применим к ИЖД </a:t>
            </a:r>
            <a:r>
              <a:rPr lang="ru-RU" sz="1400" dirty="0"/>
              <a:t>и, во многом, </a:t>
            </a:r>
            <a:r>
              <a:rPr lang="ru-RU" sz="1400" dirty="0">
                <a:solidFill>
                  <a:srgbClr val="FF0000"/>
                </a:solidFill>
              </a:rPr>
              <a:t>к </a:t>
            </a:r>
            <a:r>
              <a:rPr lang="ru-RU" sz="1400" dirty="0" err="1">
                <a:solidFill>
                  <a:srgbClr val="FF0000"/>
                </a:solidFill>
              </a:rPr>
              <a:t>таунхаусам</a:t>
            </a:r>
            <a:r>
              <a:rPr lang="ru-RU" sz="1400" dirty="0"/>
              <a:t>. </a:t>
            </a:r>
            <a:endParaRPr lang="ru-RU" sz="1400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/>
              <a:t>При этом </a:t>
            </a:r>
            <a:r>
              <a:rPr lang="ru-RU" sz="1400" dirty="0" smtClean="0">
                <a:solidFill>
                  <a:srgbClr val="FF0000"/>
                </a:solidFill>
              </a:rPr>
              <a:t>банки</a:t>
            </a:r>
            <a:r>
              <a:rPr lang="ru-RU" sz="1400" dirty="0" smtClean="0"/>
              <a:t> </a:t>
            </a:r>
            <a:r>
              <a:rPr lang="ru-RU" sz="1400" dirty="0"/>
              <a:t>формируют свои </a:t>
            </a:r>
            <a:r>
              <a:rPr lang="ru-RU" sz="1400" dirty="0">
                <a:solidFill>
                  <a:srgbClr val="FF0000"/>
                </a:solidFill>
              </a:rPr>
              <a:t>ипотечные программы только под продажи по </a:t>
            </a:r>
            <a:r>
              <a:rPr lang="ru-RU" sz="1400" dirty="0" smtClean="0">
                <a:solidFill>
                  <a:srgbClr val="FF0000"/>
                </a:solidFill>
              </a:rPr>
              <a:t>ДДУ</a:t>
            </a:r>
            <a:r>
              <a:rPr lang="ru-RU" sz="1400" dirty="0" smtClean="0"/>
              <a:t>. </a:t>
            </a:r>
          </a:p>
          <a:p>
            <a:pPr algn="l"/>
            <a:r>
              <a:rPr lang="ru-RU" sz="1200" i="1" dirty="0" smtClean="0"/>
              <a:t>Крайне сложно сформировать спец. </a:t>
            </a:r>
            <a:r>
              <a:rPr lang="ru-RU" sz="1200" i="1" dirty="0"/>
              <a:t>продукт с </a:t>
            </a:r>
            <a:r>
              <a:rPr lang="ru-RU" sz="1200" i="1" dirty="0" smtClean="0"/>
              <a:t>банком, он </a:t>
            </a:r>
            <a:r>
              <a:rPr lang="ru-RU" sz="1200" i="1" dirty="0"/>
              <a:t>дороже для клиента и требует </a:t>
            </a:r>
            <a:r>
              <a:rPr lang="ru-RU" sz="1200" i="1" dirty="0" smtClean="0"/>
              <a:t>доп. обеспечения </a:t>
            </a:r>
            <a:r>
              <a:rPr lang="ru-RU" sz="1200" i="1" dirty="0"/>
              <a:t>от застройщика. </a:t>
            </a:r>
            <a:endParaRPr lang="ru-RU" sz="1200" i="1" dirty="0" smtClean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-3" y="5010931"/>
            <a:ext cx="4788027" cy="180687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В </a:t>
            </a:r>
            <a:r>
              <a:rPr lang="ru-RU" sz="1400" dirty="0"/>
              <a:t>проекте изменений в ГК РФ есть механизмы решения данного вопроса (право приобретения чужой недвижимой вещи), но нет информации, когда они будут приняты</a:t>
            </a:r>
            <a:r>
              <a:rPr lang="ru-RU" sz="1400" dirty="0" smtClean="0"/>
              <a:t>. </a:t>
            </a:r>
          </a:p>
          <a:p>
            <a:pPr algn="l"/>
            <a:r>
              <a:rPr lang="ru-RU" sz="1400" dirty="0" smtClean="0"/>
              <a:t>Предлагаем при реализации домов путем заключения </a:t>
            </a:r>
            <a:r>
              <a:rPr lang="ru-RU" sz="1400" dirty="0" smtClean="0">
                <a:solidFill>
                  <a:srgbClr val="FF0000"/>
                </a:solidFill>
              </a:rPr>
              <a:t>ДКПБНВ </a:t>
            </a:r>
            <a:r>
              <a:rPr lang="ru-RU" sz="1400" dirty="0" smtClean="0"/>
              <a:t>предоставить </a:t>
            </a:r>
            <a:r>
              <a:rPr lang="ru-RU" sz="1400" dirty="0" smtClean="0">
                <a:solidFill>
                  <a:srgbClr val="FF0000"/>
                </a:solidFill>
              </a:rPr>
              <a:t>возможность регистрировать сразу право покупателя</a:t>
            </a:r>
            <a:r>
              <a:rPr lang="ru-RU" sz="1400" dirty="0" smtClean="0"/>
              <a:t>, без необходимости регистрации права продавца.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0" y="4097226"/>
            <a:ext cx="4788024" cy="44779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Нет ипотечного кредитования, либо есть по высоким ставкам </a:t>
            </a:r>
          </a:p>
        </p:txBody>
      </p:sp>
      <p:pic>
        <p:nvPicPr>
          <p:cNvPr id="10242" name="Picture 2" descr="http://www.domup.ru/imager.php/ad6caccad958aa2dbb35d887f2119a453bd0d3cf/Fotolia_11357281_Subscription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64" y="2301465"/>
            <a:ext cx="3908355" cy="286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nahodka.pro/news_img/img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830">
            <a:off x="5527608" y="4852556"/>
            <a:ext cx="1573800" cy="15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64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36712"/>
            <a:ext cx="9144001" cy="646331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ОТСУТСВИЕ ПРАВИЛ УПРАВЛЕНИЯ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МАЛОЭТАЖНЫМИ ЖИЛЫМИ КОМПЛЕКСАМИ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800" dirty="0"/>
              <a:t>ПРОБЛЕМЫ СТРОИТЕЛЬСТВА ДОСТУПНОГО ЖИЛЬЯ </a:t>
            </a:r>
          </a:p>
          <a:p>
            <a:r>
              <a:rPr lang="ru-RU" sz="1800" dirty="0"/>
              <a:t>НА НОВЫХ </a:t>
            </a:r>
            <a:r>
              <a:rPr lang="ru-RU" sz="1800" dirty="0" smtClean="0"/>
              <a:t>ТЕРРИТОРИЯХ</a:t>
            </a:r>
            <a:endParaRPr lang="ru-RU" sz="1800" dirty="0"/>
          </a:p>
        </p:txBody>
      </p:sp>
      <p:sp>
        <p:nvSpPr>
          <p:cNvPr id="5" name="Rectangle 23"/>
          <p:cNvSpPr>
            <a:spLocks/>
          </p:cNvSpPr>
          <p:nvPr/>
        </p:nvSpPr>
        <p:spPr bwMode="auto">
          <a:xfrm>
            <a:off x="-30604" y="3482173"/>
            <a:ext cx="4818628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3"/>
          <p:cNvSpPr>
            <a:spLocks/>
          </p:cNvSpPr>
          <p:nvPr/>
        </p:nvSpPr>
        <p:spPr bwMode="auto">
          <a:xfrm>
            <a:off x="0" y="1759485"/>
            <a:ext cx="4788024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3"/>
          <p:cNvSpPr>
            <a:spLocks/>
          </p:cNvSpPr>
          <p:nvPr/>
        </p:nvSpPr>
        <p:spPr bwMode="auto">
          <a:xfrm>
            <a:off x="0" y="4492395"/>
            <a:ext cx="4788024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-30604" y="2128596"/>
            <a:ext cx="4818628" cy="122839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FF0000"/>
                </a:solidFill>
              </a:rPr>
              <a:t>Нет </a:t>
            </a:r>
            <a:r>
              <a:rPr lang="ru-RU" sz="1400" dirty="0"/>
              <a:t>каких-либо </a:t>
            </a:r>
            <a:r>
              <a:rPr lang="ru-RU" sz="1400" dirty="0">
                <a:solidFill>
                  <a:srgbClr val="FF0000"/>
                </a:solidFill>
              </a:rPr>
              <a:t>законодательных правил, регулирующих </a:t>
            </a:r>
            <a:r>
              <a:rPr lang="ru-RU" sz="1400" dirty="0" smtClean="0">
                <a:solidFill>
                  <a:srgbClr val="FF0000"/>
                </a:solidFill>
              </a:rPr>
              <a:t>сферу </a:t>
            </a:r>
            <a:r>
              <a:rPr lang="ru-RU" sz="1400" dirty="0">
                <a:solidFill>
                  <a:srgbClr val="FF0000"/>
                </a:solidFill>
              </a:rPr>
              <a:t>обслуживания жилых комплексов.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dirty="0" smtClean="0"/>
              <a:t>Каждый </a:t>
            </a:r>
            <a:r>
              <a:rPr lang="ru-RU" sz="1400" dirty="0"/>
              <a:t>девелопер решает для себя сам, как ему поступать с обслуживанием поселка. </a:t>
            </a:r>
            <a:endParaRPr lang="ru-RU" sz="1400" dirty="0" smtClean="0"/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0" y="3866733"/>
            <a:ext cx="4788024" cy="512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Множество </a:t>
            </a:r>
            <a:r>
              <a:rPr lang="ru-RU" sz="1400" dirty="0"/>
              <a:t>споров между клиентами и управляющими и взаимное недовольство друг другом</a:t>
            </a:r>
            <a:r>
              <a:rPr lang="ru-RU" sz="1400" dirty="0" smtClean="0"/>
              <a:t>. </a:t>
            </a:r>
          </a:p>
        </p:txBody>
      </p:sp>
      <p:pic>
        <p:nvPicPr>
          <p:cNvPr id="11268" name="Picture 4" descr="http://polit.ru/media/photolib/2013/11/08/dvornik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356" y="1518423"/>
            <a:ext cx="2743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-30604" y="4976038"/>
            <a:ext cx="4818628" cy="97324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Пора </a:t>
            </a:r>
            <a:r>
              <a:rPr lang="ru-RU" sz="1400" dirty="0" smtClean="0">
                <a:solidFill>
                  <a:srgbClr val="FF0000"/>
                </a:solidFill>
              </a:rPr>
              <a:t>предложить </a:t>
            </a:r>
            <a:r>
              <a:rPr lang="ru-RU" sz="1400" dirty="0">
                <a:solidFill>
                  <a:srgbClr val="FF0000"/>
                </a:solidFill>
              </a:rPr>
              <a:t>законодателю варианты разрешения </a:t>
            </a:r>
            <a:r>
              <a:rPr lang="ru-RU" sz="1400" dirty="0"/>
              <a:t>этой </a:t>
            </a:r>
            <a:r>
              <a:rPr lang="ru-RU" sz="1400" dirty="0" smtClean="0"/>
              <a:t>проблемы </a:t>
            </a:r>
            <a:r>
              <a:rPr lang="ru-RU" sz="1400" dirty="0"/>
              <a:t>с учетом имеющегося опыта крупных малоэтажных комплексов, таких как </a:t>
            </a:r>
            <a:r>
              <a:rPr lang="ru-RU" sz="1400" dirty="0" err="1"/>
              <a:t>Экодолье</a:t>
            </a:r>
            <a:r>
              <a:rPr lang="ru-RU" sz="1400" dirty="0"/>
              <a:t>, Мечта, Лесная поляна и другие</a:t>
            </a:r>
            <a:r>
              <a:rPr lang="ru-RU" sz="1400" dirty="0" smtClean="0"/>
              <a:t>.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  <p:pic>
        <p:nvPicPr>
          <p:cNvPr id="11266" name="Picture 2" descr="http://polit.ru/media/photolib/2013/11/08/thumbs/dvornik-1.jpg.600x450_q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05684"/>
            <a:ext cx="2712569" cy="203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hll-spb.ru/pictures/novosti-kottedzhnyh-poselkov-severo-vostochnogo-napravleniya/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46900"/>
            <a:ext cx="2976265" cy="197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74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78375"/>
            <a:ext cx="9144000" cy="39858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Контакты </a:t>
            </a:r>
            <a:r>
              <a:rPr lang="ru-RU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компании</a:t>
            </a:r>
            <a:br>
              <a:rPr lang="ru-RU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Общество с ограниченной ответственностью </a:t>
            </a:r>
            <a:r>
              <a:rPr lang="ru-RU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«Управляющая Компания </a:t>
            </a:r>
            <a:r>
              <a:rPr lang="ru-RU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Экодолье</a:t>
            </a:r>
            <a:r>
              <a:rPr lang="ru-RU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»</a:t>
            </a:r>
            <a:br>
              <a:rPr lang="ru-RU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673A2E-E4F2-4A61-A41F-E96038777568}" type="slidenum">
              <a:rPr lang="ru-RU" sz="1846">
                <a:latin typeface="Arial" pitchFamily="34" charset="0"/>
                <a:cs typeface="Arial" pitchFamily="34" charset="0"/>
              </a:rPr>
              <a:pPr>
                <a:defRPr/>
              </a:pPr>
              <a:t>17</a:t>
            </a:fld>
            <a:endParaRPr lang="ru-RU" sz="184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18102" y="4492813"/>
            <a:ext cx="9144000" cy="1948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15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15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Тел</a:t>
            </a:r>
            <a:r>
              <a:rPr lang="ru-RU" sz="1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.: (495) </a:t>
            </a:r>
            <a:r>
              <a:rPr lang="ru-RU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660-17-00</a:t>
            </a:r>
          </a:p>
          <a:p>
            <a:pPr algn="ctr"/>
            <a:r>
              <a:rPr lang="en-US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moscow@ecodolie.ru</a:t>
            </a:r>
            <a:endParaRPr lang="ru-RU" sz="16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215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15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WWW.ECODOLIE.RU</a:t>
            </a:r>
            <a:r>
              <a:rPr lang="ru-RU" sz="2215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15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endParaRPr lang="ru-RU" sz="2215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478210"/>
            <a:ext cx="9144001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9"/>
    </mc:Choice>
    <mc:Fallback>
      <p:transition spd="slow" advTm="534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3"/>
          <p:cNvSpPr>
            <a:spLocks/>
          </p:cNvSpPr>
          <p:nvPr/>
        </p:nvSpPr>
        <p:spPr bwMode="auto">
          <a:xfrm>
            <a:off x="5611854" y="6161092"/>
            <a:ext cx="2831509" cy="2077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r"/>
            <a:r>
              <a:rPr lang="ru-RU" sz="738" i="1" dirty="0"/>
              <a:t> 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94663" y="1075252"/>
            <a:ext cx="8175678" cy="4461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7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«Экодолье»  является  Застройщиком  проектов комплексного  освоения территорий под малоэтажное жилищное строительство экономического класса     </a:t>
            </a:r>
          </a:p>
        </p:txBody>
      </p:sp>
      <p:sp>
        <p:nvSpPr>
          <p:cNvPr id="68" name="Rectangle 23"/>
          <p:cNvSpPr>
            <a:spLocks/>
          </p:cNvSpPr>
          <p:nvPr/>
        </p:nvSpPr>
        <p:spPr bwMode="auto">
          <a:xfrm>
            <a:off x="594663" y="1674558"/>
            <a:ext cx="2171983" cy="331189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Акционеры   </a:t>
            </a:r>
          </a:p>
        </p:txBody>
      </p:sp>
      <p:sp>
        <p:nvSpPr>
          <p:cNvPr id="33" name="Rectangle 23"/>
          <p:cNvSpPr>
            <a:spLocks/>
          </p:cNvSpPr>
          <p:nvPr/>
        </p:nvSpPr>
        <p:spPr bwMode="auto">
          <a:xfrm>
            <a:off x="2961962" y="1687143"/>
            <a:ext cx="2927196" cy="325566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Действующие проекты </a:t>
            </a:r>
          </a:p>
        </p:txBody>
      </p:sp>
      <p:sp>
        <p:nvSpPr>
          <p:cNvPr id="38" name="Rectangle 23"/>
          <p:cNvSpPr>
            <a:spLocks/>
          </p:cNvSpPr>
          <p:nvPr/>
        </p:nvSpPr>
        <p:spPr bwMode="auto">
          <a:xfrm>
            <a:off x="6134409" y="1680181"/>
            <a:ext cx="2635934" cy="325566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Объемы строительства  </a:t>
            </a:r>
          </a:p>
        </p:txBody>
      </p:sp>
      <p:sp>
        <p:nvSpPr>
          <p:cNvPr id="62" name="Rectangle 23"/>
          <p:cNvSpPr>
            <a:spLocks/>
          </p:cNvSpPr>
          <p:nvPr/>
        </p:nvSpPr>
        <p:spPr bwMode="auto">
          <a:xfrm>
            <a:off x="6134409" y="5315339"/>
            <a:ext cx="2763579" cy="26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   </a:t>
            </a:r>
          </a:p>
        </p:txBody>
      </p:sp>
      <p:sp>
        <p:nvSpPr>
          <p:cNvPr id="64" name="Line 5"/>
          <p:cNvSpPr>
            <a:spLocks noChangeShapeType="1"/>
          </p:cNvSpPr>
          <p:nvPr/>
        </p:nvSpPr>
        <p:spPr bwMode="auto">
          <a:xfrm>
            <a:off x="6056907" y="2170499"/>
            <a:ext cx="5406" cy="3287461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 sz="1662" dirty="0"/>
          </a:p>
        </p:txBody>
      </p:sp>
      <p:sp>
        <p:nvSpPr>
          <p:cNvPr id="71" name="Rectangle 23"/>
          <p:cNvSpPr>
            <a:spLocks/>
          </p:cNvSpPr>
          <p:nvPr/>
        </p:nvSpPr>
        <p:spPr bwMode="auto">
          <a:xfrm>
            <a:off x="718602" y="3322410"/>
            <a:ext cx="1888650" cy="433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Фонд прямых инвестиций</a:t>
            </a:r>
          </a:p>
          <a:p>
            <a:r>
              <a:rPr lang="ru-RU" sz="1108" dirty="0" err="1">
                <a:latin typeface="Calibri" pitchFamily="34" charset="0"/>
                <a:cs typeface="Calibri" pitchFamily="34" charset="0"/>
              </a:rPr>
              <a:t>Baring</a:t>
            </a:r>
            <a:r>
              <a:rPr lang="ru-RU" sz="1108" dirty="0">
                <a:latin typeface="Calibri" pitchFamily="34" charset="0"/>
                <a:cs typeface="Calibri" pitchFamily="34" charset="0"/>
              </a:rPr>
              <a:t>  </a:t>
            </a:r>
            <a:r>
              <a:rPr lang="ru-RU" sz="1108" dirty="0" err="1">
                <a:latin typeface="Calibri" pitchFamily="34" charset="0"/>
                <a:cs typeface="Calibri" pitchFamily="34" charset="0"/>
              </a:rPr>
              <a:t>Vostok</a:t>
            </a:r>
            <a:r>
              <a:rPr lang="ru-RU" sz="1108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108" dirty="0">
                <a:latin typeface="Calibri" pitchFamily="34" charset="0"/>
                <a:cs typeface="Calibri" pitchFamily="34" charset="0"/>
              </a:rPr>
              <a:t>PEF IV</a:t>
            </a:r>
            <a:r>
              <a:rPr lang="ru-RU" sz="1108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77" name="Rectangle 23"/>
          <p:cNvSpPr>
            <a:spLocks/>
          </p:cNvSpPr>
          <p:nvPr/>
        </p:nvSpPr>
        <p:spPr bwMode="auto">
          <a:xfrm>
            <a:off x="718602" y="4508433"/>
            <a:ext cx="1828864" cy="433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Европейский Банк Реконструкции и Развития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3"/>
          </p:nvPr>
        </p:nvSpPr>
        <p:spPr>
          <a:xfrm>
            <a:off x="-1" y="486509"/>
            <a:ext cx="9144001" cy="49236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 компании Экодолье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1" name="Диаграмма 50"/>
          <p:cNvGraphicFramePr>
            <a:graphicFrameLocks/>
          </p:cNvGraphicFramePr>
          <p:nvPr>
            <p:extLst/>
          </p:nvPr>
        </p:nvGraphicFramePr>
        <p:xfrm>
          <a:off x="6525124" y="2189932"/>
          <a:ext cx="1918240" cy="1739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28157" y="3497557"/>
            <a:ext cx="804672" cy="34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31" b="1" dirty="0"/>
              <a:t>Оренбург - 389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965126" y="3011540"/>
            <a:ext cx="804672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31" b="1" dirty="0"/>
              <a:t>Самара - 222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606687" y="2344077"/>
            <a:ext cx="915924" cy="34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31" b="1" dirty="0"/>
              <a:t>Екатеринбург - 141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702260" y="2170499"/>
            <a:ext cx="1084735" cy="34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31" b="1" dirty="0"/>
              <a:t>Московская </a:t>
            </a:r>
          </a:p>
          <a:p>
            <a:pPr algn="ctr"/>
            <a:r>
              <a:rPr lang="ru-RU" sz="831" b="1" dirty="0"/>
              <a:t>область - 103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295293" y="2730405"/>
            <a:ext cx="1084735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31" b="1" dirty="0"/>
              <a:t>Калуга - 153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159892" y="3068049"/>
            <a:ext cx="1084735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31" b="1" dirty="0"/>
              <a:t>Обнинск - 44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088526" y="2952009"/>
            <a:ext cx="804672" cy="234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23" b="1" dirty="0">
                <a:solidFill>
                  <a:schemeClr val="accent6">
                    <a:lumMod val="50000"/>
                  </a:schemeClr>
                </a:solidFill>
              </a:rPr>
              <a:t>1 052 Га</a:t>
            </a:r>
          </a:p>
        </p:txBody>
      </p:sp>
      <p:sp>
        <p:nvSpPr>
          <p:cNvPr id="115" name="Блок-схема: узел 6"/>
          <p:cNvSpPr>
            <a:spLocks noChangeArrowheads="1"/>
          </p:cNvSpPr>
          <p:nvPr/>
        </p:nvSpPr>
        <p:spPr bwMode="auto">
          <a:xfrm>
            <a:off x="4387616" y="4088547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18" name="Блок-схема: узел 13"/>
          <p:cNvSpPr>
            <a:spLocks noChangeArrowheads="1"/>
          </p:cNvSpPr>
          <p:nvPr/>
        </p:nvSpPr>
        <p:spPr bwMode="auto">
          <a:xfrm>
            <a:off x="3583283" y="3387912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19" name="Прямоугольник 36"/>
          <p:cNvSpPr>
            <a:spLocks noChangeArrowheads="1"/>
          </p:cNvSpPr>
          <p:nvPr/>
        </p:nvSpPr>
        <p:spPr bwMode="auto">
          <a:xfrm>
            <a:off x="3117981" y="2915072"/>
            <a:ext cx="1714500" cy="21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292" b="1" dirty="0">
                <a:solidFill>
                  <a:srgbClr val="002060"/>
                </a:solidFill>
                <a:latin typeface="Times New Roman" pitchFamily="18" charset="0"/>
              </a:rPr>
              <a:t>Московская область </a:t>
            </a:r>
            <a:endParaRPr lang="en-US" sz="1292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0" name="Прямоугольник 37"/>
          <p:cNvSpPr>
            <a:spLocks noChangeArrowheads="1"/>
          </p:cNvSpPr>
          <p:nvPr/>
        </p:nvSpPr>
        <p:spPr bwMode="auto">
          <a:xfrm>
            <a:off x="4537010" y="3984508"/>
            <a:ext cx="795704" cy="16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Оренбург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3" name="Прямоугольник 40"/>
          <p:cNvSpPr>
            <a:spLocks noChangeArrowheads="1"/>
          </p:cNvSpPr>
          <p:nvPr/>
        </p:nvSpPr>
        <p:spPr bwMode="auto">
          <a:xfrm>
            <a:off x="4682502" y="3272643"/>
            <a:ext cx="1085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Екатеринбург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4" name="Прямоугольник 42"/>
          <p:cNvSpPr>
            <a:spLocks noChangeArrowheads="1"/>
          </p:cNvSpPr>
          <p:nvPr/>
        </p:nvSpPr>
        <p:spPr bwMode="auto">
          <a:xfrm>
            <a:off x="3072805" y="3402587"/>
            <a:ext cx="763466" cy="14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Обнинск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5" name="Прямоугольник 43"/>
          <p:cNvSpPr>
            <a:spLocks noChangeArrowheads="1"/>
          </p:cNvSpPr>
          <p:nvPr/>
        </p:nvSpPr>
        <p:spPr bwMode="auto">
          <a:xfrm>
            <a:off x="3164909" y="3574537"/>
            <a:ext cx="637442" cy="16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Калуга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6" name="Блок-схема: узел 6"/>
          <p:cNvSpPr>
            <a:spLocks noChangeArrowheads="1"/>
          </p:cNvSpPr>
          <p:nvPr/>
        </p:nvSpPr>
        <p:spPr bwMode="auto">
          <a:xfrm>
            <a:off x="4382937" y="3543264"/>
            <a:ext cx="202223" cy="184960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7" name="Блок-схема: узел 13"/>
          <p:cNvSpPr>
            <a:spLocks noChangeArrowheads="1"/>
          </p:cNvSpPr>
          <p:nvPr/>
        </p:nvSpPr>
        <p:spPr bwMode="auto">
          <a:xfrm>
            <a:off x="3666177" y="3167135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8" name="Блок-схема: узел 6"/>
          <p:cNvSpPr>
            <a:spLocks noChangeArrowheads="1"/>
          </p:cNvSpPr>
          <p:nvPr/>
        </p:nvSpPr>
        <p:spPr bwMode="auto">
          <a:xfrm>
            <a:off x="4913042" y="3491564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4" name="Блок-схема: узел 6"/>
          <p:cNvSpPr>
            <a:spLocks noChangeArrowheads="1"/>
          </p:cNvSpPr>
          <p:nvPr/>
        </p:nvSpPr>
        <p:spPr bwMode="auto">
          <a:xfrm>
            <a:off x="3614593" y="3298085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37" name="Line 5"/>
          <p:cNvSpPr>
            <a:spLocks noChangeShapeType="1"/>
          </p:cNvSpPr>
          <p:nvPr/>
        </p:nvSpPr>
        <p:spPr bwMode="auto">
          <a:xfrm>
            <a:off x="2856648" y="2162734"/>
            <a:ext cx="10813" cy="3268046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ru-RU" sz="1662" dirty="0"/>
          </a:p>
        </p:txBody>
      </p:sp>
      <p:sp>
        <p:nvSpPr>
          <p:cNvPr id="140" name="Прямоугольник 46"/>
          <p:cNvSpPr>
            <a:spLocks noChangeArrowheads="1"/>
          </p:cNvSpPr>
          <p:nvPr/>
        </p:nvSpPr>
        <p:spPr bwMode="auto">
          <a:xfrm>
            <a:off x="4510730" y="3571880"/>
            <a:ext cx="640373" cy="15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Самара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83970" name="Picture 2" descr="http://www.ebrd.com/images/logos/EBRD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1" y="4037895"/>
            <a:ext cx="2136531" cy="3662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83972" name="Picture 4" descr="http://startupafisha.ru/media/investor/bvcp.jpg.238x400_q1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7" y="2256912"/>
            <a:ext cx="1643064" cy="113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5" descr="Карта.jpg"/>
          <p:cNvPicPr>
            <a:picLocks noChangeAspect="1"/>
          </p:cNvPicPr>
          <p:nvPr/>
        </p:nvPicPr>
        <p:blipFill rotWithShape="1">
          <a:blip r:embed="rId5" cstate="email">
            <a:lum bright="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16" r="9031"/>
          <a:stretch/>
        </p:blipFill>
        <p:spPr bwMode="auto">
          <a:xfrm>
            <a:off x="2881393" y="2170500"/>
            <a:ext cx="3012444" cy="231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Блок-схема: узел 6"/>
          <p:cNvSpPr>
            <a:spLocks noChangeArrowheads="1"/>
          </p:cNvSpPr>
          <p:nvPr/>
        </p:nvSpPr>
        <p:spPr bwMode="auto">
          <a:xfrm>
            <a:off x="4392295" y="3747625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70" name="Прямоугольник 36"/>
          <p:cNvSpPr>
            <a:spLocks noChangeArrowheads="1"/>
          </p:cNvSpPr>
          <p:nvPr/>
        </p:nvSpPr>
        <p:spPr bwMode="auto">
          <a:xfrm>
            <a:off x="3122660" y="2574150"/>
            <a:ext cx="1714500" cy="21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292" b="1" dirty="0">
                <a:solidFill>
                  <a:srgbClr val="002060"/>
                </a:solidFill>
                <a:latin typeface="Times New Roman" pitchFamily="18" charset="0"/>
              </a:rPr>
              <a:t>Московская область </a:t>
            </a:r>
            <a:endParaRPr lang="en-US" sz="1292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4" name="Прямоугольник 37"/>
          <p:cNvSpPr>
            <a:spLocks noChangeArrowheads="1"/>
          </p:cNvSpPr>
          <p:nvPr/>
        </p:nvSpPr>
        <p:spPr bwMode="auto">
          <a:xfrm>
            <a:off x="4541690" y="3643586"/>
            <a:ext cx="795704" cy="16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Оренбург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5" name="Прямоугольник 40"/>
          <p:cNvSpPr>
            <a:spLocks noChangeArrowheads="1"/>
          </p:cNvSpPr>
          <p:nvPr/>
        </p:nvSpPr>
        <p:spPr bwMode="auto">
          <a:xfrm>
            <a:off x="4687181" y="2931721"/>
            <a:ext cx="1085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Екатеринбург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1" name="Прямоугольник 43"/>
          <p:cNvSpPr>
            <a:spLocks noChangeArrowheads="1"/>
          </p:cNvSpPr>
          <p:nvPr/>
        </p:nvSpPr>
        <p:spPr bwMode="auto">
          <a:xfrm>
            <a:off x="3169589" y="3233615"/>
            <a:ext cx="637442" cy="16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Калуга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3" name="Блок-схема: узел 6"/>
          <p:cNvSpPr>
            <a:spLocks noChangeArrowheads="1"/>
          </p:cNvSpPr>
          <p:nvPr/>
        </p:nvSpPr>
        <p:spPr bwMode="auto">
          <a:xfrm>
            <a:off x="4387616" y="3202342"/>
            <a:ext cx="202223" cy="184960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4" name="Блок-схема: узел 13"/>
          <p:cNvSpPr>
            <a:spLocks noChangeArrowheads="1"/>
          </p:cNvSpPr>
          <p:nvPr/>
        </p:nvSpPr>
        <p:spPr bwMode="auto">
          <a:xfrm>
            <a:off x="3735159" y="2838871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5" name="Прямоугольник 46"/>
          <p:cNvSpPr>
            <a:spLocks noChangeArrowheads="1"/>
          </p:cNvSpPr>
          <p:nvPr/>
        </p:nvSpPr>
        <p:spPr bwMode="auto">
          <a:xfrm>
            <a:off x="4515409" y="3230959"/>
            <a:ext cx="640373" cy="15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015" b="1" dirty="0">
                <a:solidFill>
                  <a:srgbClr val="002060"/>
                </a:solidFill>
                <a:latin typeface="Times New Roman" pitchFamily="18" charset="0"/>
              </a:rPr>
              <a:t>Самара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6" name="Прямоугольник 37"/>
          <p:cNvSpPr>
            <a:spLocks noChangeArrowheads="1"/>
          </p:cNvSpPr>
          <p:nvPr/>
        </p:nvSpPr>
        <p:spPr bwMode="auto">
          <a:xfrm>
            <a:off x="3135741" y="3068301"/>
            <a:ext cx="795704" cy="16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1015" b="1" dirty="0" err="1">
                <a:solidFill>
                  <a:srgbClr val="002060"/>
                </a:solidFill>
                <a:latin typeface="Times New Roman" pitchFamily="18" charset="0"/>
              </a:rPr>
              <a:t>Обнинскг</a:t>
            </a:r>
            <a:endParaRPr lang="en-US" sz="1015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7" name="Блок-схема: узел 13"/>
          <p:cNvSpPr>
            <a:spLocks noChangeArrowheads="1"/>
          </p:cNvSpPr>
          <p:nvPr/>
        </p:nvSpPr>
        <p:spPr bwMode="auto">
          <a:xfrm>
            <a:off x="3600129" y="2932309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8" name="Блок-схема: узел 13"/>
          <p:cNvSpPr>
            <a:spLocks noChangeArrowheads="1"/>
          </p:cNvSpPr>
          <p:nvPr/>
        </p:nvSpPr>
        <p:spPr bwMode="auto">
          <a:xfrm>
            <a:off x="3666176" y="3025414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9" name="Блок-схема: узел 13"/>
          <p:cNvSpPr>
            <a:spLocks noChangeArrowheads="1"/>
          </p:cNvSpPr>
          <p:nvPr/>
        </p:nvSpPr>
        <p:spPr bwMode="auto">
          <a:xfrm>
            <a:off x="4825367" y="3029371"/>
            <a:ext cx="202223" cy="181708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662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0" r="7174"/>
          <a:stretch/>
        </p:blipFill>
        <p:spPr bwMode="auto">
          <a:xfrm>
            <a:off x="6159892" y="3720561"/>
            <a:ext cx="2738095" cy="1982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Rectangle 23"/>
          <p:cNvSpPr>
            <a:spLocks/>
          </p:cNvSpPr>
          <p:nvPr/>
        </p:nvSpPr>
        <p:spPr bwMode="auto">
          <a:xfrm>
            <a:off x="3533592" y="4383077"/>
            <a:ext cx="2816353" cy="94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Экодолье – Оренбург  (389 Га) </a:t>
            </a:r>
          </a:p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Экодолье – Обнинск (44 Га)</a:t>
            </a:r>
          </a:p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Экодолье – Самара (222 Га)</a:t>
            </a:r>
          </a:p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Экодолье –  Екатеринбург (141 Га) </a:t>
            </a:r>
          </a:p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Экодолье  - Шолохово (102 Га)  </a:t>
            </a:r>
          </a:p>
          <a:p>
            <a:r>
              <a:rPr lang="ru-RU" sz="1108" dirty="0">
                <a:latin typeface="Calibri" pitchFamily="34" charset="0"/>
                <a:cs typeface="Calibri" pitchFamily="34" charset="0"/>
              </a:rPr>
              <a:t>Экодолье – Калуга (153 Га)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62579" y="5635839"/>
            <a:ext cx="5594931" cy="491423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Требования  по  ЭКОЛОГИЧЕСКОЙ И СОЦИАЛЬНОЙ  ПОЛИТИКЕ  бизнеса компании   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062027" y="5635838"/>
            <a:ext cx="2920913" cy="491423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Малоэтажное жилье  эконом-класса   </a:t>
            </a:r>
          </a:p>
        </p:txBody>
      </p:sp>
    </p:spTree>
    <p:extLst>
      <p:ext uri="{BB962C8B-B14F-4D97-AF65-F5344CB8AC3E}">
        <p14:creationId xmlns:p14="http://schemas.microsoft.com/office/powerpoint/2010/main" val="403166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3"/>
          <p:cNvSpPr>
            <a:spLocks/>
          </p:cNvSpPr>
          <p:nvPr/>
        </p:nvSpPr>
        <p:spPr bwMode="auto">
          <a:xfrm>
            <a:off x="648791" y="977913"/>
            <a:ext cx="8095905" cy="36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latin typeface="Calibri" pitchFamily="34" charset="0"/>
                <a:cs typeface="Calibri" pitchFamily="34" charset="0"/>
              </a:rPr>
              <a:t>Примеры предлагаемых форматов  малоэтажного жилья  </a:t>
            </a:r>
          </a:p>
        </p:txBody>
      </p:sp>
      <p:sp>
        <p:nvSpPr>
          <p:cNvPr id="19" name="Rectangle 15"/>
          <p:cNvSpPr>
            <a:spLocks/>
          </p:cNvSpPr>
          <p:nvPr/>
        </p:nvSpPr>
        <p:spPr bwMode="auto">
          <a:xfrm>
            <a:off x="159858" y="432790"/>
            <a:ext cx="9144000" cy="54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80307" eaLnBrk="0" hangingPunct="0">
              <a:spcBef>
                <a:spcPct val="20000"/>
              </a:spcBef>
            </a:pPr>
            <a:r>
              <a:rPr lang="ru-RU" sz="1846" b="1" dirty="0">
                <a:latin typeface="Calibri" pitchFamily="34" charset="0"/>
                <a:cs typeface="Calibri" pitchFamily="34" charset="0"/>
              </a:rPr>
              <a:t>ЭКОДОЛЬЕ – форматы продуктов  </a:t>
            </a:r>
            <a:r>
              <a:rPr lang="ru-RU" sz="1846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0" name="Rectangle 23"/>
          <p:cNvSpPr>
            <a:spLocks/>
          </p:cNvSpPr>
          <p:nvPr/>
        </p:nvSpPr>
        <p:spPr bwMode="auto">
          <a:xfrm>
            <a:off x="663192" y="1573385"/>
            <a:ext cx="2468008" cy="331189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Индивидуальные дома   </a:t>
            </a:r>
          </a:p>
        </p:txBody>
      </p:sp>
      <p:sp>
        <p:nvSpPr>
          <p:cNvPr id="21" name="Rectangle 23"/>
          <p:cNvSpPr>
            <a:spLocks/>
          </p:cNvSpPr>
          <p:nvPr/>
        </p:nvSpPr>
        <p:spPr bwMode="auto">
          <a:xfrm>
            <a:off x="3289358" y="1580558"/>
            <a:ext cx="2610636" cy="325566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Сблокированные дома </a:t>
            </a:r>
          </a:p>
        </p:txBody>
      </p:sp>
      <p:sp>
        <p:nvSpPr>
          <p:cNvPr id="22" name="Rectangle 23"/>
          <p:cNvSpPr>
            <a:spLocks/>
          </p:cNvSpPr>
          <p:nvPr/>
        </p:nvSpPr>
        <p:spPr bwMode="auto">
          <a:xfrm>
            <a:off x="6058152" y="1587539"/>
            <a:ext cx="2686544" cy="325566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Многоквартирные дома   </a:t>
            </a:r>
          </a:p>
        </p:txBody>
      </p:sp>
      <p:sp>
        <p:nvSpPr>
          <p:cNvPr id="27" name="Rectangle 23"/>
          <p:cNvSpPr>
            <a:spLocks/>
          </p:cNvSpPr>
          <p:nvPr/>
        </p:nvSpPr>
        <p:spPr bwMode="auto">
          <a:xfrm>
            <a:off x="5611854" y="6161092"/>
            <a:ext cx="2831509" cy="2077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r"/>
            <a:r>
              <a:rPr lang="ru-RU" sz="738" i="1" dirty="0"/>
              <a:t>  </a:t>
            </a:r>
          </a:p>
        </p:txBody>
      </p:sp>
      <p:pic>
        <p:nvPicPr>
          <p:cNvPr id="15" name="Picture 6" descr="\\EKOFILE\Working\Маркетинг\ОРЕНБУРГ\Фотографии Оренбург\панорама\СД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19" y="5257143"/>
            <a:ext cx="8025677" cy="1007802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60504" y="3808226"/>
            <a:ext cx="8203639" cy="145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285750" lvl="0" indent="-285750"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ru-RU" sz="1477" b="1" dirty="0"/>
              <a:t>Комплексное развитие территорий  РФ</a:t>
            </a:r>
            <a:r>
              <a:rPr lang="ru-RU" sz="1477" dirty="0"/>
              <a:t>:  социальная, инженерная и транспортная инфраструктуры, объекты малого бизнеса </a:t>
            </a:r>
          </a:p>
          <a:p>
            <a:r>
              <a:rPr lang="ru-RU" sz="1477" b="1" dirty="0"/>
              <a:t>Участник  программ </a:t>
            </a:r>
            <a:r>
              <a:rPr lang="ru-RU" sz="1477" dirty="0"/>
              <a:t>«Свой дом»,  ФЦП «Жилище»,  с привлечением ресурсов АИЖК и ВЭБ, а также Государственно-частного партнерства, программам АРИЖК – переезд, военная ипотека.  </a:t>
            </a:r>
          </a:p>
          <a:p>
            <a:r>
              <a:rPr lang="ru-RU" sz="1477" b="1" dirty="0"/>
              <a:t>Проектирование и строительство на основе  примеров мирового опыта </a:t>
            </a:r>
            <a:r>
              <a:rPr lang="ru-RU" sz="1477" dirty="0"/>
              <a:t>и  использования энергоэффективных материалов и технологий в малоэтажном строительстве.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42" y="2039306"/>
            <a:ext cx="2626253" cy="1637949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9" y="2026416"/>
            <a:ext cx="2460381" cy="1650839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7"/>
          <a:stretch/>
        </p:blipFill>
        <p:spPr>
          <a:xfrm>
            <a:off x="3289358" y="2026416"/>
            <a:ext cx="2610636" cy="1650839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90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4"/>
          <p:cNvSpPr>
            <a:spLocks noGrp="1"/>
          </p:cNvSpPr>
          <p:nvPr>
            <p:ph idx="13"/>
          </p:nvPr>
        </p:nvSpPr>
        <p:spPr>
          <a:xfrm>
            <a:off x="-173896" y="559496"/>
            <a:ext cx="9144001" cy="426114"/>
          </a:xfrm>
        </p:spPr>
        <p:txBody>
          <a:bodyPr>
            <a:normAutofit/>
          </a:bodyPr>
          <a:lstStyle/>
          <a:p>
            <a:r>
              <a:rPr lang="ru-RU" dirty="0"/>
              <a:t>Фото проект «Экодолье»</a:t>
            </a:r>
          </a:p>
        </p:txBody>
      </p:sp>
      <p:pic>
        <p:nvPicPr>
          <p:cNvPr id="4100" name="Picture 4" descr="http://orenburg.ecodolie.ru/!upload/t_stroi/40602ad154bd9196b79ce4ce46e8dd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034" y="3993988"/>
            <a:ext cx="7679432" cy="244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68" y="979619"/>
            <a:ext cx="7637798" cy="290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493" y="1094433"/>
            <a:ext cx="3972006" cy="1758670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493" y="2977010"/>
            <a:ext cx="7926191" cy="1508352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Объект 4"/>
          <p:cNvSpPr>
            <a:spLocks noGrp="1"/>
          </p:cNvSpPr>
          <p:nvPr>
            <p:ph idx="13"/>
          </p:nvPr>
        </p:nvSpPr>
        <p:spPr>
          <a:xfrm>
            <a:off x="-173896" y="559496"/>
            <a:ext cx="9144001" cy="426114"/>
          </a:xfrm>
        </p:spPr>
        <p:txBody>
          <a:bodyPr>
            <a:normAutofit/>
          </a:bodyPr>
          <a:lstStyle/>
          <a:p>
            <a:r>
              <a:rPr lang="ru-RU" dirty="0"/>
              <a:t>Фото проект «Экодолье»</a:t>
            </a:r>
          </a:p>
        </p:txBody>
      </p:sp>
      <p:pic>
        <p:nvPicPr>
          <p:cNvPr id="5122" name="Picture 2" descr="http://belkino.ecodolie.ru/!upload/t_stroi/3e5ccc39b84a2109f727c2ace2cf1769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5670" y="4626057"/>
            <a:ext cx="7165658" cy="185070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4495" y="1068919"/>
            <a:ext cx="3521347" cy="1784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69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3"/>
          </p:nvPr>
        </p:nvSpPr>
        <p:spPr>
          <a:xfrm>
            <a:off x="-173896" y="559496"/>
            <a:ext cx="9144001" cy="426114"/>
          </a:xfrm>
        </p:spPr>
        <p:txBody>
          <a:bodyPr>
            <a:normAutofit/>
          </a:bodyPr>
          <a:lstStyle/>
          <a:p>
            <a:r>
              <a:rPr lang="ru-RU" dirty="0"/>
              <a:t>Фото проект «Экодолье»</a:t>
            </a:r>
          </a:p>
        </p:txBody>
      </p:sp>
      <p:sp>
        <p:nvSpPr>
          <p:cNvPr id="6" name="Rectangle 23"/>
          <p:cNvSpPr>
            <a:spLocks/>
          </p:cNvSpPr>
          <p:nvPr/>
        </p:nvSpPr>
        <p:spPr bwMode="auto">
          <a:xfrm>
            <a:off x="5611854" y="6161092"/>
            <a:ext cx="2831509" cy="2077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r"/>
            <a:r>
              <a:rPr lang="ru-RU" sz="738" i="1" dirty="0"/>
              <a:t> 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23" y="4818428"/>
            <a:ext cx="7961041" cy="1446517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23" y="985609"/>
            <a:ext cx="7961041" cy="3551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64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3"/>
          </p:nvPr>
        </p:nvSpPr>
        <p:spPr>
          <a:xfrm>
            <a:off x="-144270" y="460210"/>
            <a:ext cx="9144001" cy="444013"/>
          </a:xfrm>
        </p:spPr>
        <p:txBody>
          <a:bodyPr>
            <a:normAutofit/>
          </a:bodyPr>
          <a:lstStyle/>
          <a:p>
            <a:r>
              <a:rPr lang="ru-RU" dirty="0"/>
              <a:t>Наши жители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131170"/>
            <a:ext cx="2133600" cy="3370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673A2E-E4F2-4A61-A41F-E96038777568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8" name="Рисунок 4" descr="DSC_558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991" y="4658249"/>
            <a:ext cx="2750106" cy="1614495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5" descr="клиенты у дома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2075" y="4174525"/>
            <a:ext cx="1569426" cy="2098218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" descr="мальчик летает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040" y="3134095"/>
            <a:ext cx="2423121" cy="1372230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Содержимое 3" descr="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823" y="1322197"/>
            <a:ext cx="1976910" cy="1294493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4" name="Picture 2" descr="\\EKOFILE\Working\Маркетинг\ОРЕНБУРГ\Фотографии Оренбург\2012\Праздник весны\DSC_279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9105" y="1236383"/>
            <a:ext cx="3893775" cy="2760613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5" name="Picture 3" descr="\\EKOFILE\Working\Маркетинг\ОРЕНБУРГ\Фотографии Оренбург\2012\фото с праздника\_DSC883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2714731"/>
            <a:ext cx="1972827" cy="1550168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3"/>
          <p:cNvSpPr>
            <a:spLocks/>
          </p:cNvSpPr>
          <p:nvPr/>
        </p:nvSpPr>
        <p:spPr bwMode="auto">
          <a:xfrm>
            <a:off x="5611854" y="6161092"/>
            <a:ext cx="2831509" cy="2077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r"/>
            <a:r>
              <a:rPr lang="ru-RU" sz="738" i="1" dirty="0"/>
              <a:t>  </a:t>
            </a:r>
          </a:p>
        </p:txBody>
      </p:sp>
      <p:pic>
        <p:nvPicPr>
          <p:cNvPr id="15" name="Рисунок 8" descr="DSC_555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9133" y="4165521"/>
            <a:ext cx="1683747" cy="2107223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9" descr="DSC_5535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4438259"/>
            <a:ext cx="1290519" cy="1834484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24" y="1347506"/>
            <a:ext cx="2448937" cy="1634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34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85596" y="2215662"/>
            <a:ext cx="27092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090307" y="2215661"/>
            <a:ext cx="27092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361227" y="2176094"/>
            <a:ext cx="27092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632148" y="2114548"/>
            <a:ext cx="27092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6953818" y="2039811"/>
            <a:ext cx="27092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7224738" y="1960676"/>
            <a:ext cx="27092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7500182" y="1872744"/>
            <a:ext cx="27092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7825498" y="1700599"/>
            <a:ext cx="270920" cy="9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8096418" y="1676403"/>
            <a:ext cx="270920" cy="94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7036777" y="2435467"/>
            <a:ext cx="1059641" cy="1216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73"/>
          <p:cNvSpPr txBox="1">
            <a:spLocks noChangeArrowheads="1"/>
          </p:cNvSpPr>
          <p:nvPr/>
        </p:nvSpPr>
        <p:spPr bwMode="auto">
          <a:xfrm>
            <a:off x="7635642" y="1978266"/>
            <a:ext cx="116887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4406" tIns="42203" rIns="84406" bIns="42203" anchor="t" anchorCtr="0" upright="1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292" b="1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Дмитровское шоссе </a:t>
            </a:r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7635056" y="2435467"/>
            <a:ext cx="461362" cy="187979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73"/>
          <p:cNvSpPr txBox="1">
            <a:spLocks noChangeArrowheads="1"/>
          </p:cNvSpPr>
          <p:nvPr/>
        </p:nvSpPr>
        <p:spPr bwMode="auto">
          <a:xfrm>
            <a:off x="7849782" y="3901775"/>
            <a:ext cx="870438" cy="33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4406" tIns="42203" rIns="84406" bIns="42203" anchor="t" anchorCtr="0" upright="1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292" b="1" dirty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Область  </a:t>
            </a:r>
            <a:endParaRPr lang="ru-RU" sz="1292" b="1" dirty="0">
              <a:latin typeface="Calibri"/>
              <a:ea typeface="Calibri"/>
              <a:cs typeface="Times New Roman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flipV="1">
            <a:off x="8597746" y="3836951"/>
            <a:ext cx="0" cy="25324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73"/>
          <p:cNvSpPr txBox="1">
            <a:spLocks noChangeArrowheads="1"/>
          </p:cNvSpPr>
          <p:nvPr/>
        </p:nvSpPr>
        <p:spPr bwMode="auto">
          <a:xfrm>
            <a:off x="7849781" y="4170568"/>
            <a:ext cx="870438" cy="33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4406" tIns="42203" rIns="84406" bIns="42203" anchor="t" anchorCtr="0" upright="1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292" b="1" dirty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Москва  </a:t>
            </a:r>
            <a:endParaRPr lang="ru-RU" sz="1292" b="1" dirty="0">
              <a:latin typeface="Calibri"/>
              <a:ea typeface="Calibri"/>
              <a:cs typeface="Times New Roman"/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>
            <a:off x="8597746" y="4205445"/>
            <a:ext cx="0" cy="26435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Box 73"/>
          <p:cNvSpPr txBox="1">
            <a:spLocks noChangeArrowheads="1"/>
          </p:cNvSpPr>
          <p:nvPr/>
        </p:nvSpPr>
        <p:spPr bwMode="auto">
          <a:xfrm>
            <a:off x="7746703" y="1468445"/>
            <a:ext cx="1168870" cy="26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4406" tIns="42203" rIns="84406" bIns="42203" anchor="t" anchorCtr="0" upright="1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015" dirty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Дмитровское ш. </a:t>
            </a:r>
          </a:p>
        </p:txBody>
      </p:sp>
      <p:cxnSp>
        <p:nvCxnSpPr>
          <p:cNvPr id="83" name="Прямая со стрелкой 82"/>
          <p:cNvCxnSpPr/>
          <p:nvPr/>
        </p:nvCxnSpPr>
        <p:spPr>
          <a:xfrm flipH="1">
            <a:off x="8271803" y="1635751"/>
            <a:ext cx="253218" cy="8777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Box 73"/>
          <p:cNvSpPr txBox="1">
            <a:spLocks noChangeArrowheads="1"/>
          </p:cNvSpPr>
          <p:nvPr/>
        </p:nvSpPr>
        <p:spPr bwMode="auto">
          <a:xfrm>
            <a:off x="6097553" y="2919663"/>
            <a:ext cx="870438" cy="33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4406" tIns="42203" rIns="84406" bIns="42203" anchor="t" anchorCtr="0" upright="1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015" b="1" dirty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Область  </a:t>
            </a:r>
            <a:endParaRPr lang="ru-RU" sz="1015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85" name="Text Box 73"/>
          <p:cNvSpPr txBox="1">
            <a:spLocks noChangeArrowheads="1"/>
          </p:cNvSpPr>
          <p:nvPr/>
        </p:nvSpPr>
        <p:spPr bwMode="auto">
          <a:xfrm>
            <a:off x="6121670" y="3212845"/>
            <a:ext cx="870438" cy="33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84406" tIns="42203" rIns="84406" bIns="42203" anchor="t" anchorCtr="0" upright="1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015" b="1" dirty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Москва  </a:t>
            </a:r>
            <a:endParaRPr lang="ru-RU" sz="1015" b="1" dirty="0">
              <a:latin typeface="Calibri"/>
              <a:ea typeface="Calibri"/>
              <a:cs typeface="Times New Roman"/>
            </a:endParaRPr>
          </a:p>
        </p:txBody>
      </p:sp>
      <p:cxnSp>
        <p:nvCxnSpPr>
          <p:cNvPr id="86" name="Прямая со стрелкой 85"/>
          <p:cNvCxnSpPr/>
          <p:nvPr/>
        </p:nvCxnSpPr>
        <p:spPr>
          <a:xfrm>
            <a:off x="6967991" y="3247721"/>
            <a:ext cx="0" cy="26435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 flipV="1">
            <a:off x="6967991" y="2933970"/>
            <a:ext cx="0" cy="253241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042" name="Picture 2" descr="\\EKOFILE\Working\Маркетинг\ОБНИНСК\Фотографии Обнинск\23 06 2012 праздник Экодолье собирает друзей\все фото\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73" y="1265723"/>
            <a:ext cx="3805939" cy="2109642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3" name="Picture 3" descr="\\EKOFILE\Working\Маркетинг\ОБНИНСК\Фотографии Обнинск\23 06 2012 праздник Экодолье собирает друзей\все фото\2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4723" y="1231093"/>
            <a:ext cx="3817084" cy="2118601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5" name="Picture 5" descr="\\EKOFILE\Working\Маркетинг\ОБНИНСК\Фотографии Обнинск\23 06 2012 праздник Экодолье собирает друзей\все фото\3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724" y="3592965"/>
            <a:ext cx="3944512" cy="2386306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8" name="Picture 2" descr="\\EKOFILE\Working\Маркетинг\ОРЕНБУРГ\Фотографии Оренбург\2011\Фото_Орн_2011-12-04\DSC_062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72" y="3606446"/>
            <a:ext cx="3805939" cy="2372825"/>
          </a:xfrm>
          <a:prstGeom prst="rect">
            <a:avLst/>
          </a:prstGeom>
          <a:ln>
            <a:noFill/>
          </a:ln>
          <a:effectLst>
            <a:outerShdw blurRad="292100" dist="177800" dir="3840000" sx="97000" sy="97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23"/>
          <p:cNvSpPr>
            <a:spLocks/>
          </p:cNvSpPr>
          <p:nvPr/>
        </p:nvSpPr>
        <p:spPr bwMode="auto">
          <a:xfrm>
            <a:off x="5611854" y="6161092"/>
            <a:ext cx="2831509" cy="2077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 anchorCtr="0"/>
          <a:lstStyle/>
          <a:p>
            <a:pPr algn="r"/>
            <a:r>
              <a:rPr lang="ru-RU" sz="738" i="1" dirty="0"/>
              <a:t>  </a:t>
            </a:r>
          </a:p>
        </p:txBody>
      </p:sp>
      <p:sp>
        <p:nvSpPr>
          <p:cNvPr id="40" name="Объект 4"/>
          <p:cNvSpPr>
            <a:spLocks noGrp="1"/>
          </p:cNvSpPr>
          <p:nvPr>
            <p:ph idx="13"/>
          </p:nvPr>
        </p:nvSpPr>
        <p:spPr>
          <a:xfrm>
            <a:off x="-206590" y="535208"/>
            <a:ext cx="9144001" cy="444013"/>
          </a:xfrm>
        </p:spPr>
        <p:txBody>
          <a:bodyPr>
            <a:normAutofit/>
          </a:bodyPr>
          <a:lstStyle/>
          <a:p>
            <a:r>
              <a:rPr lang="ru-RU" dirty="0"/>
              <a:t>Наши жители</a:t>
            </a:r>
          </a:p>
        </p:txBody>
      </p:sp>
    </p:spTree>
    <p:extLst>
      <p:ext uri="{BB962C8B-B14F-4D97-AF65-F5344CB8AC3E}">
        <p14:creationId xmlns:p14="http://schemas.microsoft.com/office/powerpoint/2010/main" val="338772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800" dirty="0" smtClean="0"/>
              <a:t>ПРОБЛЕМЫ СТРОИТЕЛЬСТВА ДОСТУПНОГО ЖИЛЬЯ </a:t>
            </a:r>
          </a:p>
          <a:p>
            <a:r>
              <a:rPr lang="ru-RU" sz="1800" dirty="0" smtClean="0"/>
              <a:t>НА НОВЫХ ТЕРРИТОРИЯХ</a:t>
            </a:r>
            <a:endParaRPr lang="ru-RU" sz="1800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-21210" y="908720"/>
            <a:ext cx="9165210" cy="658230"/>
          </a:xfrm>
          <a:prstGeom prst="rect">
            <a:avLst/>
          </a:prstGeom>
          <a:solidFill>
            <a:srgbClr val="0066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ИНФРАСТРУКТУРНАЯ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ПОДГОТОВКА ЗЕМЕЛЬНЫХ УЧАСТКОВ</a:t>
            </a:r>
          </a:p>
          <a:p>
            <a:pPr algn="l"/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Инженерная, социальная и транспортная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инфраструктура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-19312" y="2307554"/>
            <a:ext cx="3151151" cy="72008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>
                <a:solidFill>
                  <a:srgbClr val="FF0000"/>
                </a:solidFill>
              </a:rPr>
              <a:t>Инфраструктурное обеспечение </a:t>
            </a:r>
            <a:r>
              <a:rPr lang="ru-RU" sz="1400" dirty="0"/>
              <a:t>участка </a:t>
            </a:r>
            <a:endParaRPr lang="ru-RU" sz="1400" dirty="0" smtClean="0"/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требует существенных  затрат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-19311" y="3576460"/>
            <a:ext cx="3139334" cy="11338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Препятствие </a:t>
            </a:r>
            <a:r>
              <a:rPr lang="ru-RU" sz="1400" dirty="0"/>
              <a:t>для развития </a:t>
            </a:r>
            <a:r>
              <a:rPr lang="ru-RU" sz="1400" dirty="0" smtClean="0"/>
              <a:t>проекта.</a:t>
            </a:r>
          </a:p>
          <a:p>
            <a:pPr algn="l"/>
            <a:r>
              <a:rPr lang="ru-RU" sz="1400" dirty="0">
                <a:solidFill>
                  <a:srgbClr val="FF0000"/>
                </a:solidFill>
              </a:rPr>
              <a:t>С</a:t>
            </a:r>
            <a:r>
              <a:rPr lang="ru-RU" sz="1400" dirty="0" smtClean="0">
                <a:solidFill>
                  <a:srgbClr val="FF0000"/>
                </a:solidFill>
              </a:rPr>
              <a:t>ебестоимость </a:t>
            </a:r>
            <a:r>
              <a:rPr lang="ru-RU" sz="1400" dirty="0">
                <a:solidFill>
                  <a:srgbClr val="FF0000"/>
                </a:solidFill>
              </a:rPr>
              <a:t>объектов </a:t>
            </a:r>
            <a:r>
              <a:rPr lang="ru-RU" sz="1400" dirty="0"/>
              <a:t>недвижимости </a:t>
            </a:r>
            <a:r>
              <a:rPr lang="ru-RU" sz="1400" dirty="0" smtClean="0">
                <a:solidFill>
                  <a:srgbClr val="FF0000"/>
                </a:solidFill>
              </a:rPr>
              <a:t>равна</a:t>
            </a:r>
            <a:r>
              <a:rPr lang="ru-RU" sz="1400" dirty="0" smtClean="0"/>
              <a:t> </a:t>
            </a:r>
            <a:r>
              <a:rPr lang="ru-RU" sz="1400" dirty="0"/>
              <a:t>или даже </a:t>
            </a:r>
            <a:r>
              <a:rPr lang="ru-RU" sz="1400" dirty="0" smtClean="0"/>
              <a:t>  </a:t>
            </a:r>
            <a:r>
              <a:rPr lang="ru-RU" sz="1400" dirty="0" smtClean="0">
                <a:solidFill>
                  <a:srgbClr val="FF0000"/>
                </a:solidFill>
              </a:rPr>
              <a:t>превышает</a:t>
            </a:r>
            <a:r>
              <a:rPr lang="ru-RU" sz="1400" dirty="0" smtClean="0"/>
              <a:t> </a:t>
            </a:r>
            <a:r>
              <a:rPr lang="ru-RU" sz="1400" dirty="0">
                <a:solidFill>
                  <a:srgbClr val="FF0000"/>
                </a:solidFill>
              </a:rPr>
              <a:t>рыночную </a:t>
            </a:r>
            <a:r>
              <a:rPr lang="ru-RU" sz="1400" dirty="0" smtClean="0">
                <a:solidFill>
                  <a:srgbClr val="FF0000"/>
                </a:solidFill>
              </a:rPr>
              <a:t>стоимость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0" y="5275958"/>
            <a:ext cx="3153050" cy="131712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 anchorCtr="0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ru-RU" sz="1400" dirty="0" smtClean="0"/>
              <a:t>Необходимо </a:t>
            </a:r>
            <a:r>
              <a:rPr lang="ru-RU" sz="1400" dirty="0">
                <a:solidFill>
                  <a:srgbClr val="FF0000"/>
                </a:solidFill>
              </a:rPr>
              <a:t>взаимодействие застройщика, </a:t>
            </a:r>
            <a:r>
              <a:rPr lang="ru-RU" sz="1400" dirty="0" err="1">
                <a:solidFill>
                  <a:srgbClr val="FF0000"/>
                </a:solidFill>
              </a:rPr>
              <a:t>ресурсоснабжающих</a:t>
            </a:r>
            <a:r>
              <a:rPr lang="ru-RU" sz="1400" dirty="0">
                <a:solidFill>
                  <a:srgbClr val="FF0000"/>
                </a:solidFill>
              </a:rPr>
              <a:t> организаций </a:t>
            </a:r>
            <a:r>
              <a:rPr lang="ru-RU" sz="1400" dirty="0"/>
              <a:t>и </a:t>
            </a:r>
            <a:endParaRPr lang="ru-RU" sz="1400" dirty="0" smtClean="0"/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органов </a:t>
            </a:r>
            <a:r>
              <a:rPr lang="ru-RU" sz="1400" dirty="0">
                <a:solidFill>
                  <a:srgbClr val="FF0000"/>
                </a:solidFill>
              </a:rPr>
              <a:t>государственной власти </a:t>
            </a:r>
            <a:r>
              <a:rPr lang="ru-RU" sz="1400" dirty="0"/>
              <a:t>или </a:t>
            </a:r>
            <a:endParaRPr lang="ru-RU" sz="1400" dirty="0" smtClean="0"/>
          </a:p>
          <a:p>
            <a:pPr algn="l"/>
            <a:r>
              <a:rPr lang="ru-RU" sz="1400" dirty="0" smtClean="0">
                <a:solidFill>
                  <a:srgbClr val="FF0000"/>
                </a:solidFill>
              </a:rPr>
              <a:t>органов </a:t>
            </a:r>
            <a:r>
              <a:rPr lang="ru-RU" sz="1400" dirty="0">
                <a:solidFill>
                  <a:srgbClr val="FF0000"/>
                </a:solidFill>
              </a:rPr>
              <a:t>местного самоуправления</a:t>
            </a:r>
            <a:r>
              <a:rPr lang="ru-RU" sz="1400" dirty="0" smtClean="0">
                <a:solidFill>
                  <a:srgbClr val="FF0000"/>
                </a:solidFill>
              </a:rPr>
              <a:t>.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2" name="Rectangle 23"/>
          <p:cNvSpPr>
            <a:spLocks/>
          </p:cNvSpPr>
          <p:nvPr/>
        </p:nvSpPr>
        <p:spPr bwMode="auto">
          <a:xfrm>
            <a:off x="0" y="1942016"/>
            <a:ext cx="3131840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Суть проблемы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23"/>
          <p:cNvSpPr>
            <a:spLocks/>
          </p:cNvSpPr>
          <p:nvPr/>
        </p:nvSpPr>
        <p:spPr bwMode="auto">
          <a:xfrm>
            <a:off x="-11817" y="3238684"/>
            <a:ext cx="3131840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Последствия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23"/>
          <p:cNvSpPr>
            <a:spLocks/>
          </p:cNvSpPr>
          <p:nvPr/>
        </p:nvSpPr>
        <p:spPr bwMode="auto">
          <a:xfrm>
            <a:off x="0" y="4910419"/>
            <a:ext cx="3153050" cy="36553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anchor="ctr" anchorCtr="0"/>
          <a:lstStyle/>
          <a:p>
            <a:pPr algn="ctr"/>
            <a:r>
              <a:rPr lang="ru-RU" sz="1477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Решения</a:t>
            </a:r>
            <a:endParaRPr lang="ru-RU" sz="1477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2" descr="http://www.primamedia.ru/files/15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59630"/>
            <a:ext cx="3150280" cy="361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img.nnov.org/data/myupload/friends/98/00/9_1272271648_news-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41751"/>
            <a:ext cx="2654720" cy="19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gde-mne.ru/photos/2.123426981E+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47" y="3964541"/>
            <a:ext cx="2010257" cy="135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yubik.net.ru/_nw/36/8613555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8" b="10490"/>
          <a:stretch/>
        </p:blipFill>
        <p:spPr bwMode="auto">
          <a:xfrm>
            <a:off x="3477728" y="5275957"/>
            <a:ext cx="2260931" cy="133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amic.ru/images/gallery_09-2009/640.altay-poliklinika-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80" y="5349043"/>
            <a:ext cx="1657001" cy="124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1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2546</TotalTime>
  <Words>1037</Words>
  <Application>Microsoft Office PowerPoint</Application>
  <PresentationFormat>Экран (4:3)</PresentationFormat>
  <Paragraphs>191</Paragraphs>
  <Slides>17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Тема Office</vt:lpstr>
      <vt:lpstr>CorelDRAW</vt:lpstr>
      <vt:lpstr>Основные вопросы комплексного освоения территорий  при малоэтажном жилом строительстве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 компании  Общество с ограниченной ответственностью  «Управляющая Компания Экодолье»  </vt:lpstr>
    </vt:vector>
  </TitlesOfParts>
  <Company>IT Partner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Voronko Andrey</dc:creator>
  <cp:lastModifiedBy>Slinko Olga</cp:lastModifiedBy>
  <cp:revision>300</cp:revision>
  <cp:lastPrinted>2014-03-05T13:56:59Z</cp:lastPrinted>
  <dcterms:created xsi:type="dcterms:W3CDTF">2012-05-25T07:24:41Z</dcterms:created>
  <dcterms:modified xsi:type="dcterms:W3CDTF">2014-05-30T15:07:41Z</dcterms:modified>
</cp:coreProperties>
</file>