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94" r:id="rId2"/>
    <p:sldId id="290" r:id="rId3"/>
    <p:sldId id="293" r:id="rId4"/>
    <p:sldId id="269" r:id="rId5"/>
    <p:sldId id="379" r:id="rId6"/>
    <p:sldId id="380" r:id="rId7"/>
    <p:sldId id="393" r:id="rId8"/>
    <p:sldId id="377" r:id="rId9"/>
    <p:sldId id="378" r:id="rId10"/>
    <p:sldId id="382" r:id="rId11"/>
    <p:sldId id="383" r:id="rId12"/>
    <p:sldId id="395" r:id="rId13"/>
    <p:sldId id="371" r:id="rId14"/>
    <p:sldId id="386" r:id="rId15"/>
    <p:sldId id="387" r:id="rId16"/>
    <p:sldId id="372" r:id="rId17"/>
    <p:sldId id="374" r:id="rId18"/>
    <p:sldId id="375" r:id="rId19"/>
    <p:sldId id="389" r:id="rId20"/>
    <p:sldId id="306" r:id="rId21"/>
    <p:sldId id="391" r:id="rId22"/>
    <p:sldId id="392" r:id="rId23"/>
    <p:sldId id="376" r:id="rId24"/>
  </p:sldIdLst>
  <p:sldSz cx="9144000" cy="6858000" type="screen4x3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5D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83692" autoAdjust="0"/>
  </p:normalViewPr>
  <p:slideViewPr>
    <p:cSldViewPr>
      <p:cViewPr varScale="1">
        <p:scale>
          <a:sx n="62" d="100"/>
          <a:sy n="62" d="100"/>
        </p:scale>
        <p:origin x="8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3177"/>
          </a:xfrm>
          <a:prstGeom prst="rect">
            <a:avLst/>
          </a:prstGeom>
        </p:spPr>
        <p:txBody>
          <a:bodyPr vert="horz" lIns="95243" tIns="47622" rIns="95243" bIns="4762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95" y="1"/>
            <a:ext cx="2945862" cy="493177"/>
          </a:xfrm>
          <a:prstGeom prst="rect">
            <a:avLst/>
          </a:prstGeom>
        </p:spPr>
        <p:txBody>
          <a:bodyPr vert="horz" lIns="95243" tIns="47622" rIns="95243" bIns="4762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99374B4-6664-44FC-9D76-ED803F158851}" type="datetimeFigureOut">
              <a:rPr lang="ru-RU"/>
              <a:pPr>
                <a:defRPr/>
              </a:pPr>
              <a:t>01.06.2014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2950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43" tIns="47622" rIns="95243" bIns="47622" rtlCol="0" anchor="ctr"/>
          <a:lstStyle/>
          <a:p>
            <a:pPr lvl="0"/>
            <a:endParaRPr lang="ru-RU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66" y="4689773"/>
            <a:ext cx="5438748" cy="4443183"/>
          </a:xfrm>
          <a:prstGeom prst="rect">
            <a:avLst/>
          </a:prstGeom>
        </p:spPr>
        <p:txBody>
          <a:bodyPr vert="horz" lIns="95243" tIns="47622" rIns="95243" bIns="47622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9542"/>
            <a:ext cx="2945862" cy="493177"/>
          </a:xfrm>
          <a:prstGeom prst="rect">
            <a:avLst/>
          </a:prstGeom>
        </p:spPr>
        <p:txBody>
          <a:bodyPr vert="horz" lIns="95243" tIns="47622" rIns="95243" bIns="4762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95" y="9379542"/>
            <a:ext cx="2945862" cy="493177"/>
          </a:xfrm>
          <a:prstGeom prst="rect">
            <a:avLst/>
          </a:prstGeom>
        </p:spPr>
        <p:txBody>
          <a:bodyPr vert="horz" lIns="95243" tIns="47622" rIns="95243" bIns="4762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AA3895-4B5D-4C4D-BCC9-9F9AD66D18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0407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ED9D3-6604-4DA1-A50A-88C77D6FA617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098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Фундамент Дома А+ будет выполнен по типу «утепленная шведская плита» (УШП). Такой фундамент объединяет в себе устройство утепленной монолитной фундаментной плиты и сеть коммуникаций, включая систему подогрева пола. Комплексный подход позволяет получить в короткие сроки утепленное основание со встроенными инженерными системами и ровный пол, готовый для укладки покрытия.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AA3895-4B5D-4C4D-BCC9-9F9AD66D1880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168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C8DA53-574E-4B5B-8082-5392C4B49348}" type="slidenum">
              <a:rPr lang="da-DK" smtClean="0"/>
              <a:pPr>
                <a:defRPr/>
              </a:pPr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89304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AA3895-4B5D-4C4D-BCC9-9F9AD66D1880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8775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AA3895-4B5D-4C4D-BCC9-9F9AD66D1880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7018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AA3895-4B5D-4C4D-BCC9-9F9AD66D1880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804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Испытание</a:t>
            </a:r>
            <a:r>
              <a:rPr lang="ru-RU" baseline="0" dirty="0" smtClean="0"/>
              <a:t> дома методом ветровая дверь специалистами Института Пассивного Дома. Это метод не сложный, но очень эффективный. Он сразу выявляет недочеты проектирования и/или строительства. А самое главное можно сразу определить данные для дальнейших расчётов энергосбережения. Так как неконтролируемая инфильтрация один из основных показателей влияющих на </a:t>
            </a:r>
            <a:r>
              <a:rPr lang="ru-RU" baseline="0" dirty="0" err="1" smtClean="0"/>
              <a:t>теплопатери</a:t>
            </a:r>
            <a:r>
              <a:rPr lang="ru-RU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AA3895-4B5D-4C4D-BCC9-9F9AD66D1880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830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AA3895-4B5D-4C4D-BCC9-9F9AD66D1880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529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C391F-207D-4E2E-A536-A816D4D3832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703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73410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AA3895-4B5D-4C4D-BCC9-9F9AD66D1880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5183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9275">
              <a:defRPr/>
            </a:pPr>
            <a:r>
              <a:rPr lang="ru-RU" dirty="0" smtClean="0"/>
              <a:t>Как мы можем наблюдать сегодня, фокусирование только на энергосбережении остается</a:t>
            </a:r>
            <a:r>
              <a:rPr lang="ru-RU" baseline="0" dirty="0" smtClean="0"/>
              <a:t> в прошлом. Сегодня к</a:t>
            </a:r>
            <a:r>
              <a:rPr lang="ru-RU" dirty="0" smtClean="0"/>
              <a:t>онцепция </a:t>
            </a:r>
            <a:r>
              <a:rPr lang="ru-RU" dirty="0" err="1" smtClean="0"/>
              <a:t>Active</a:t>
            </a:r>
            <a:r>
              <a:rPr lang="ru-RU" dirty="0" smtClean="0"/>
              <a:t> </a:t>
            </a:r>
            <a:r>
              <a:rPr lang="ru-RU" dirty="0" err="1" smtClean="0"/>
              <a:t>House</a:t>
            </a:r>
            <a:r>
              <a:rPr lang="ru-RU" dirty="0" smtClean="0"/>
              <a:t> («активных</a:t>
            </a:r>
            <a:r>
              <a:rPr lang="ru-RU" baseline="0" dirty="0" smtClean="0"/>
              <a:t>» домов) </a:t>
            </a:r>
            <a:r>
              <a:rPr lang="ru-RU" dirty="0" smtClean="0"/>
              <a:t>получает все большее распространение в странах Европы. Она представляет собой комплексную систему, цель которой – достижение баланса между энергосбережением, комфортным проживанием и бережным отношением к природе. </a:t>
            </a:r>
            <a:r>
              <a:rPr lang="ru-RU" sz="1100" dirty="0"/>
              <a:t>Концепция </a:t>
            </a:r>
            <a:r>
              <a:rPr lang="en-US" sz="1100" dirty="0"/>
              <a:t>Active House</a:t>
            </a:r>
            <a:r>
              <a:rPr lang="ru-RU" sz="1100" dirty="0"/>
              <a:t> базируется на принципах энергосбережения, которые были разработаны для </a:t>
            </a:r>
            <a:r>
              <a:rPr lang="en-US" sz="1100" dirty="0"/>
              <a:t>Passive House</a:t>
            </a:r>
            <a:r>
              <a:rPr lang="ru-RU" sz="1100" dirty="0"/>
              <a:t>. В то же время, она представляет собой шаг вперед, т.к. шире смотрит на проблему: энергосбережение должно находиться в балансе со здоровьем человека и бережным отношением к природе, то есть мы рассматриваем здание всесторонне, как целостный организм, содействующий устойчивому развитию человека.</a:t>
            </a:r>
          </a:p>
          <a:p>
            <a:pPr defTabSz="879275">
              <a:defRPr/>
            </a:pPr>
            <a:endParaRPr lang="ru-RU" sz="1100" dirty="0"/>
          </a:p>
          <a:p>
            <a:pPr defTabSz="879275">
              <a:defRPr/>
            </a:pPr>
            <a:r>
              <a:rPr lang="ru-RU" sz="1100" dirty="0"/>
              <a:t>При этом </a:t>
            </a:r>
            <a:r>
              <a:rPr lang="ru-RU" sz="1100" dirty="0" err="1"/>
              <a:t>энергоэффективность</a:t>
            </a:r>
            <a:r>
              <a:rPr lang="ru-RU" sz="1100" dirty="0"/>
              <a:t> достигается не только за счет максимального энергосбережения, но и за счет активного использования возобновляемых источников энергии, в особенности солнечной энергии. Здоровый микроклимат поддерживается с помощью «активного» фасада – автоматической солнцезащиты, которая предотвращает перегрев. Все это управляется интеллектуальными системами, </a:t>
            </a:r>
            <a:r>
              <a:rPr lang="ru-RU" sz="1100" dirty="0" err="1"/>
              <a:t>запрограмированными</a:t>
            </a:r>
            <a:r>
              <a:rPr lang="ru-RU" sz="1100" dirty="0"/>
              <a:t> специалистами, исходя из многолетних наблюдений за физиологией человека.</a:t>
            </a:r>
            <a:endParaRPr lang="en-US" sz="1100" dirty="0"/>
          </a:p>
          <a:p>
            <a:pPr defTabSz="879275">
              <a:defRPr/>
            </a:pPr>
            <a:endParaRPr lang="en-US" sz="1100" dirty="0"/>
          </a:p>
          <a:p>
            <a:pPr defTabSz="879275">
              <a:defRPr/>
            </a:pPr>
            <a:endParaRPr lang="ru-RU" sz="110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AA3895-4B5D-4C4D-BCC9-9F9AD66D188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190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VELUX </a:t>
            </a:r>
            <a:r>
              <a:rPr lang="ru-RU" dirty="0" smtClean="0"/>
              <a:t>реализовывает европейскую программу по строительству 6-ти образцовых домов соответствующих требованиям 2020 года. Поэтому программа называется </a:t>
            </a:r>
            <a:r>
              <a:rPr lang="ru-RU" baseline="0" dirty="0" smtClean="0"/>
              <a:t>«Образцовый дом 2020»</a:t>
            </a:r>
            <a:r>
              <a:rPr lang="ru-RU" dirty="0" smtClean="0"/>
              <a:t>. Все</a:t>
            </a:r>
            <a:r>
              <a:rPr lang="ru-RU" baseline="0" dirty="0" smtClean="0"/>
              <a:t> проекты, реализуемые в рамках программы «Образцовый дом 2020», основываются на принципах концепции </a:t>
            </a:r>
            <a:r>
              <a:rPr lang="en-US" baseline="0" dirty="0" smtClean="0"/>
              <a:t>Active House.</a:t>
            </a:r>
            <a:r>
              <a:rPr lang="ru-RU" baseline="0" dirty="0" smtClean="0"/>
              <a:t> На сегодняшний день уже построено и открыто </a:t>
            </a:r>
            <a:r>
              <a:rPr lang="en-US" baseline="0" dirty="0" smtClean="0"/>
              <a:t>5</a:t>
            </a:r>
            <a:r>
              <a:rPr lang="ru-RU" baseline="0" dirty="0" smtClean="0"/>
              <a:t> из 6 домов. В каждом доме проводится всесторонний мониторинг и тестирование. В некоторых домах для проведения мониторинга в реальных условиях, временно проживает гостевая семья. Один из домов («Зеленый маяк» в Копенгагене) в апреле 2010г. посетил президент России Дмитрий Медведев.</a:t>
            </a:r>
          </a:p>
          <a:p>
            <a:endParaRPr lang="ru-RU" baseline="0" dirty="0" smtClean="0"/>
          </a:p>
          <a:p>
            <a:r>
              <a:rPr lang="ru-RU" baseline="0" dirty="0" smtClean="0"/>
              <a:t>«Активный дом» - первый проект в России, реализуемый по тем же принципам.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1C9C68-79F9-484D-A529-6144EAE4C27F}" type="slidenum">
              <a:rPr lang="da-DK" smtClean="0">
                <a:latin typeface="Arial" pitchFamily="34" charset="0"/>
              </a:rPr>
              <a:pPr/>
              <a:t>3</a:t>
            </a:fld>
            <a:endParaRPr lang="da-DK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15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baseline="0" dirty="0" smtClean="0"/>
              <a:t>Первый «Активный дом» в России реализован компанией </a:t>
            </a:r>
            <a:r>
              <a:rPr lang="en-US" baseline="0" dirty="0" smtClean="0"/>
              <a:t>VELUX</a:t>
            </a:r>
            <a:r>
              <a:rPr lang="ru-RU" baseline="0" dirty="0" smtClean="0"/>
              <a:t> и лидирующим </a:t>
            </a:r>
            <a:r>
              <a:rPr lang="ru-RU" baseline="0" dirty="0" err="1" smtClean="0"/>
              <a:t>девелопером</a:t>
            </a:r>
            <a:r>
              <a:rPr lang="ru-RU" baseline="0" dirty="0" smtClean="0"/>
              <a:t> Московской области компанией «Загородный Проект»</a:t>
            </a:r>
            <a:r>
              <a:rPr lang="ru-RU" dirty="0" smtClean="0"/>
              <a:t> на территории Пригорода «Западная Долина». Проект представляет собой индивидуальный жилой дом общей площадью 225 кв. м. Строительство  началось в марте и</a:t>
            </a:r>
            <a:r>
              <a:rPr lang="ru-RU" baseline="0" dirty="0" smtClean="0"/>
              <a:t> закончилось в сентябре 2011 года.</a:t>
            </a:r>
          </a:p>
          <a:p>
            <a:pPr eaLnBrk="1" hangingPunct="1">
              <a:spcBef>
                <a:spcPct val="0"/>
              </a:spcBef>
            </a:pPr>
            <a:endParaRPr lang="ru-RU" baseline="0" dirty="0" smtClean="0"/>
          </a:p>
          <a:p>
            <a:pPr eaLnBrk="1" hangingPunct="1">
              <a:spcBef>
                <a:spcPct val="0"/>
              </a:spcBef>
            </a:pPr>
            <a:r>
              <a:rPr lang="ru-RU" dirty="0" smtClean="0"/>
              <a:t>Проект «Активный дом» разработан архитекторами экспериментальной лаборатории POLYGON. Дом представляет собой комплекс решений в области </a:t>
            </a:r>
            <a:r>
              <a:rPr lang="ru-RU" dirty="0" err="1" smtClean="0"/>
              <a:t>энергоэффективности</a:t>
            </a:r>
            <a:r>
              <a:rPr lang="ru-RU" dirty="0" smtClean="0"/>
              <a:t>, инновационных технологий и использования экологически чистых материалов, с учетом специфики домостроения в России.</a:t>
            </a:r>
            <a:r>
              <a:rPr lang="ru-RU" baseline="0" dirty="0" smtClean="0"/>
              <a:t> </a:t>
            </a:r>
            <a:r>
              <a:rPr lang="ru-RU" dirty="0" smtClean="0"/>
              <a:t>Подобно старой русской избе, здание имеет цельный объем и набор выступающих элементов (крыльцо, балкон, мезонин, печная труба), но в современной интерпретации. </a:t>
            </a: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  <a:p>
            <a:pPr eaLnBrk="1" hangingPunct="1">
              <a:spcBef>
                <a:spcPct val="0"/>
              </a:spcBef>
            </a:pPr>
            <a:r>
              <a:rPr lang="ru-RU" dirty="0" smtClean="0"/>
              <a:t>Фасад представляет собой поверхность из единого материала и включает все элементы (стены, кровля, окна, труба). Данное решение – дань уважения традиционным методам строительства в России. Применение </a:t>
            </a:r>
            <a:r>
              <a:rPr lang="ru-RU" dirty="0" err="1" smtClean="0"/>
              <a:t>термо</a:t>
            </a:r>
            <a:r>
              <a:rPr lang="ru-RU" dirty="0" smtClean="0"/>
              <a:t> древесины так же гарантия долговечности не только самого</a:t>
            </a:r>
            <a:r>
              <a:rPr lang="ru-RU" baseline="0" dirty="0" smtClean="0"/>
              <a:t> материала, но и сохранение образа в периоде времени. </a:t>
            </a:r>
            <a:r>
              <a:rPr lang="ru-RU" dirty="0" smtClean="0"/>
              <a:t>Тесное взаимодействие архитекторов и инженеров-консультантов в рамках проекта отражает целостный и сбалансированный подход к проектированию и строительству, характерный для идеологии </a:t>
            </a:r>
            <a:r>
              <a:rPr lang="ru-RU" dirty="0" err="1" smtClean="0"/>
              <a:t>Active</a:t>
            </a:r>
            <a:r>
              <a:rPr lang="ru-RU" dirty="0" smtClean="0"/>
              <a:t> </a:t>
            </a:r>
            <a:r>
              <a:rPr lang="ru-RU" dirty="0" err="1" smtClean="0"/>
              <a:t>House</a:t>
            </a:r>
            <a:r>
              <a:rPr lang="ru-RU" dirty="0" smtClean="0"/>
              <a:t>.</a:t>
            </a:r>
            <a:endParaRPr lang="da-DK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1D23F-CE63-47DE-8395-67B10C23EBB8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150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919">
              <a:defRPr/>
            </a:pP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Всемирная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Организация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Здравоохранения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- 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до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30% 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новых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и 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реконструированы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здания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по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всему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миру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имеют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синдром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больного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здания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(SBS-Sick Building Syndrome).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AA3895-4B5D-4C4D-BCC9-9F9AD66D188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232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Исследования</a:t>
            </a:r>
            <a:r>
              <a:rPr lang="ru-RU" baseline="0" dirty="0" smtClean="0"/>
              <a:t> проведённые шведскими учёными показали, что рост аллергических заболеваний, астмы и экземы с 1952 по 1981 вырос в 4 раза, основную роль в этом росте играет качество среды обитания человека то есть здания, в которых мы живём.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AA3895-4B5D-4C4D-BCC9-9F9AD66D188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690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AC3D6F6B-6DA3-4D1F-A560-AE2D3BFEAA9E}" type="slidenum">
              <a:rPr lang="ru-RU" altLang="ru-RU">
                <a:solidFill>
                  <a:srgbClr val="000000"/>
                </a:solidFill>
              </a:rPr>
              <a:pPr/>
              <a:t>11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ru-RU" altLang="ru-RU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917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Проект </a:t>
            </a:r>
            <a:r>
              <a:rPr lang="ru-RU" dirty="0" err="1" smtClean="0"/>
              <a:t>ДомА</a:t>
            </a:r>
            <a:r>
              <a:rPr lang="ru-RU" dirty="0" smtClean="0"/>
              <a:t>+ в Екатеринбурге реализовывается компаниями имеющие большой опыт реализации энергосберегающего строительства в России. Организаторы проекта девелоперская компания </a:t>
            </a:r>
            <a:r>
              <a:rPr lang="ru-RU" dirty="0" err="1" smtClean="0"/>
              <a:t>Экодолье</a:t>
            </a:r>
            <a:r>
              <a:rPr lang="ru-RU" baseline="0" dirty="0" smtClean="0"/>
              <a:t> и </a:t>
            </a:r>
            <a:r>
              <a:rPr lang="en-US" baseline="0" dirty="0" smtClean="0"/>
              <a:t>VELUX</a:t>
            </a:r>
            <a:r>
              <a:rPr lang="ru-RU" baseline="0" dirty="0" smtClean="0"/>
              <a:t>.</a:t>
            </a:r>
            <a:r>
              <a:rPr lang="en-US" baseline="0" dirty="0" smtClean="0"/>
              <a:t> </a:t>
            </a:r>
            <a:r>
              <a:rPr lang="ru-RU" baseline="0" dirty="0" smtClean="0"/>
              <a:t>Застройщик компания производитель крупнопанельных домов </a:t>
            </a:r>
            <a:r>
              <a:rPr lang="ru-RU" baseline="0" dirty="0" err="1" smtClean="0"/>
              <a:t>Магнум-Хауз</a:t>
            </a:r>
            <a:r>
              <a:rPr lang="ru-RU" baseline="0" dirty="0" smtClean="0"/>
              <a:t>. Генеральный партнёр – поставщик комплексных строительных систем компания </a:t>
            </a:r>
            <a:r>
              <a:rPr lang="ru-RU" baseline="0" dirty="0" err="1" smtClean="0"/>
              <a:t>Технониколь</a:t>
            </a:r>
            <a:r>
              <a:rPr lang="ru-RU" baseline="0" dirty="0" smtClean="0"/>
              <a:t>. Также партнерами проекта выступают компании Дюпон и </a:t>
            </a:r>
            <a:r>
              <a:rPr lang="ru-RU" baseline="0" dirty="0" err="1" smtClean="0"/>
              <a:t>Дикёнинк</a:t>
            </a:r>
            <a:r>
              <a:rPr lang="ru-RU" baseline="0" dirty="0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AA3895-4B5D-4C4D-BCC9-9F9AD66D1880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326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Основной </a:t>
            </a:r>
            <a:r>
              <a:rPr lang="ru-RU" baseline="0" dirty="0" smtClean="0"/>
              <a:t>задачей проекта является доказать, что можно строить современное комфортное-энергосберегающее жилье под ключ с разумными экономическими показателями. В свою очередь потребителю надо обращать внимание</a:t>
            </a:r>
            <a:r>
              <a:rPr lang="ru-RU" dirty="0" smtClean="0"/>
              <a:t> не только на первичную</a:t>
            </a:r>
            <a:r>
              <a:rPr lang="ru-RU" baseline="0" dirty="0" smtClean="0"/>
              <a:t> стоимость затрат на строительство, а в том числе на эксплуатацию, которая подразумевает не только затраты на </a:t>
            </a:r>
            <a:r>
              <a:rPr lang="ru-RU" baseline="0" dirty="0" smtClean="0"/>
              <a:t>коммунальные </a:t>
            </a:r>
            <a:r>
              <a:rPr lang="ru-RU" baseline="0" dirty="0" smtClean="0"/>
              <a:t>услуги, но и затраты на ремонт с отделкой и ремонтные работы требующие для содержания недвижимости в течении 10 лет.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AA3895-4B5D-4C4D-BCC9-9F9AD66D1880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9689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996950" y="6507163"/>
            <a:ext cx="5119688" cy="180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4874" tIns="36781" rIns="74874" bIns="36781">
            <a:spAutoFit/>
          </a:bodyPr>
          <a:lstStyle/>
          <a:p>
            <a:pPr defTabSz="757238" eaLnBrk="0" hangingPunct="0">
              <a:defRPr/>
            </a:pPr>
            <a:r>
              <a:rPr lang="da-DK" sz="700">
                <a:solidFill>
                  <a:srgbClr val="737371"/>
                </a:solidFill>
                <a:latin typeface="+mn-lt"/>
              </a:rPr>
              <a:t>MH2020/LFe/ MAY2008</a:t>
            </a:r>
          </a:p>
        </p:txBody>
      </p:sp>
      <p:sp>
        <p:nvSpPr>
          <p:cNvPr id="888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5"/>
            <a:ext cx="7313613" cy="1470025"/>
          </a:xfrm>
        </p:spPr>
        <p:txBody>
          <a:bodyPr tIns="0"/>
          <a:lstStyle>
            <a:lvl1pPr>
              <a:defRPr sz="3200"/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888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886200"/>
            <a:ext cx="7305675" cy="24352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90500"/>
            <a:ext cx="1828800" cy="6134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90500"/>
            <a:ext cx="5334000" cy="6134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AC CAPIT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>
            <a:spLocks noGrp="1"/>
          </p:cNvSpPr>
          <p:nvPr>
            <p:ph idx="13"/>
          </p:nvPr>
        </p:nvSpPr>
        <p:spPr>
          <a:xfrm>
            <a:off x="0" y="152401"/>
            <a:ext cx="9144001" cy="968374"/>
          </a:xfrm>
        </p:spPr>
        <p:txBody>
          <a:bodyPr/>
          <a:lstStyle>
            <a:lvl1pPr marL="580307" indent="0">
              <a:buNone/>
              <a:defRPr sz="2215"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1pPr>
            <a:lvl2pPr marL="580307" indent="0">
              <a:spcBef>
                <a:spcPts val="92"/>
              </a:spcBef>
              <a:buNone/>
              <a:defRPr sz="1015" b="1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580307" indent="0">
              <a:defRPr/>
            </a:lvl3pPr>
            <a:lvl4pPr marL="580307" indent="0">
              <a:defRPr/>
            </a:lvl4pPr>
            <a:lvl5pPr marL="580307" indent="0"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  <a:endParaRPr lang="ru-RU" dirty="0"/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1" y="274639"/>
            <a:ext cx="237392" cy="441325"/>
          </a:xfrm>
          <a:prstGeom prst="rect">
            <a:avLst/>
          </a:prstGeom>
          <a:solidFill>
            <a:srgbClr val="827F7F"/>
          </a:solidFill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30" y="1263651"/>
            <a:ext cx="9141069" cy="4862513"/>
          </a:xfrm>
        </p:spPr>
        <p:txBody>
          <a:bodyPr/>
          <a:lstStyle>
            <a:lvl1pPr marL="580307" indent="0">
              <a:buNone/>
              <a:defRPr sz="1662"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1pPr>
            <a:lvl2pPr marL="580307" indent="0">
              <a:buNone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2pPr>
            <a:lvl3pPr marL="747365" indent="-167058">
              <a:buFont typeface="Wingdings" pitchFamily="2" charset="2"/>
              <a:buChar char="§"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3pPr>
            <a:lvl4pPr marL="914423" indent="-167058">
              <a:buFont typeface="Arial" pitchFamily="34" charset="0"/>
              <a:buChar char="−"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4pPr>
            <a:lvl5pPr marL="1072688" indent="-158265">
              <a:buSzPct val="80000"/>
              <a:buFont typeface="Wingdings" pitchFamily="2" charset="2"/>
              <a:buChar char="§"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2"/>
            <a:r>
              <a:rPr lang="ru-RU" dirty="0" smtClean="0"/>
              <a:t>Второй уровень</a:t>
            </a:r>
          </a:p>
          <a:p>
            <a:pPr lvl="3"/>
            <a:r>
              <a:rPr lang="ru-RU" dirty="0" smtClean="0"/>
              <a:t>Третий уровень</a:t>
            </a:r>
          </a:p>
          <a:p>
            <a:pPr lvl="4"/>
            <a:r>
              <a:rPr lang="ru-RU" dirty="0" smtClean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97505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C CAPIT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ChangeArrowheads="1"/>
          </p:cNvSpPr>
          <p:nvPr userDrawn="1"/>
        </p:nvSpPr>
        <p:spPr bwMode="auto">
          <a:xfrm>
            <a:off x="1" y="266701"/>
            <a:ext cx="237392" cy="239713"/>
          </a:xfrm>
          <a:prstGeom prst="rect">
            <a:avLst/>
          </a:prstGeom>
          <a:solidFill>
            <a:srgbClr val="827F7F"/>
          </a:solidFill>
          <a:ln w="254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idx="13"/>
          </p:nvPr>
        </p:nvSpPr>
        <p:spPr>
          <a:xfrm>
            <a:off x="298939" y="152401"/>
            <a:ext cx="8845062" cy="436074"/>
          </a:xfrm>
        </p:spPr>
        <p:txBody>
          <a:bodyPr/>
          <a:lstStyle>
            <a:lvl1pPr marL="580307" indent="0">
              <a:buNone/>
              <a:defRPr sz="2215"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1pPr>
            <a:lvl2pPr marL="580307" indent="0">
              <a:buNone/>
              <a:defRPr sz="1015" b="1">
                <a:solidFill>
                  <a:srgbClr val="E67224"/>
                </a:solidFill>
                <a:latin typeface="Arial" pitchFamily="34" charset="0"/>
                <a:cs typeface="Arial" pitchFamily="34" charset="0"/>
              </a:defRPr>
            </a:lvl2pPr>
            <a:lvl3pPr marL="580307" indent="0">
              <a:defRPr/>
            </a:lvl3pPr>
            <a:lvl4pPr marL="580307" indent="0">
              <a:defRPr/>
            </a:lvl4pPr>
            <a:lvl5pPr marL="580307" indent="0"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30" y="1263651"/>
            <a:ext cx="9141069" cy="4862513"/>
          </a:xfrm>
        </p:spPr>
        <p:txBody>
          <a:bodyPr/>
          <a:lstStyle>
            <a:lvl1pPr marL="580307" indent="0">
              <a:buNone/>
              <a:defRPr sz="1662"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1pPr>
            <a:lvl2pPr marL="580307" indent="0">
              <a:buNone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2pPr>
            <a:lvl3pPr marL="580307" indent="0">
              <a:buNone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3pPr>
            <a:lvl4pPr marL="580307" indent="0">
              <a:buNone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4pPr>
            <a:lvl5pPr marL="580307" indent="0">
              <a:buNone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48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3581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581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90500"/>
            <a:ext cx="64182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8997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731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" t="19528" b="8352"/>
          <a:stretch/>
        </p:blipFill>
        <p:spPr>
          <a:xfrm>
            <a:off x="7478815" y="7770"/>
            <a:ext cx="1665185" cy="6559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2" r:id="rId12"/>
    <p:sldLayoutId id="2147483853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tabLst>
          <a:tab pos="1274763" algn="l"/>
        </a:tabLs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69913" indent="-211138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2pPr>
      <a:lvl3pPr marL="798513" indent="-211138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3pPr>
      <a:lvl4pPr marL="1057275" indent="-239713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4pPr>
      <a:lvl5pPr marL="1266825" indent="-193675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5pPr>
      <a:lvl6pPr marL="1724025" indent="-193675" algn="l" rtl="0" fontAlgn="base">
        <a:spcBef>
          <a:spcPct val="20000"/>
        </a:spcBef>
        <a:spcAft>
          <a:spcPct val="0"/>
        </a:spcAft>
        <a:buBlip>
          <a:blip r:embed="rId16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6pPr>
      <a:lvl7pPr marL="2181225" indent="-193675" algn="l" rtl="0" fontAlgn="base">
        <a:spcBef>
          <a:spcPct val="20000"/>
        </a:spcBef>
        <a:spcAft>
          <a:spcPct val="0"/>
        </a:spcAft>
        <a:buBlip>
          <a:blip r:embed="rId16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7pPr>
      <a:lvl8pPr marL="2638425" indent="-193675" algn="l" rtl="0" fontAlgn="base">
        <a:spcBef>
          <a:spcPct val="20000"/>
        </a:spcBef>
        <a:spcAft>
          <a:spcPct val="0"/>
        </a:spcAft>
        <a:buBlip>
          <a:blip r:embed="rId16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8pPr>
      <a:lvl9pPr marL="3095625" indent="-193675" algn="l" rtl="0" fontAlgn="base">
        <a:spcBef>
          <a:spcPct val="20000"/>
        </a:spcBef>
        <a:spcAft>
          <a:spcPct val="0"/>
        </a:spcAft>
        <a:buBlip>
          <a:blip r:embed="rId16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jpe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38.jpeg"/><Relationship Id="rId4" Type="http://schemas.openxmlformats.org/officeDocument/2006/relationships/image" Target="../media/image43.pn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8.jpe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0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6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://www.activehouse.info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54210" y="4756714"/>
            <a:ext cx="6389789" cy="1148804"/>
          </a:xfr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r>
              <a:rPr lang="ru-RU" sz="2600" b="1" dirty="0">
                <a:solidFill>
                  <a:srgbClr val="225D0B"/>
                </a:solidFill>
              </a:rPr>
              <a:t>Концепция внедрения </a:t>
            </a:r>
            <a:r>
              <a:rPr lang="ru-RU" sz="2600" b="1" dirty="0" err="1">
                <a:solidFill>
                  <a:srgbClr val="225D0B"/>
                </a:solidFill>
              </a:rPr>
              <a:t>энергоэффективных</a:t>
            </a:r>
            <a:r>
              <a:rPr lang="ru-RU" sz="2600" b="1" dirty="0">
                <a:solidFill>
                  <a:srgbClr val="225D0B"/>
                </a:solidFill>
              </a:rPr>
              <a:t> решений в малоэтажном жилом </a:t>
            </a:r>
            <a:r>
              <a:rPr lang="ru-RU" sz="2600" b="1" dirty="0" smtClean="0">
                <a:solidFill>
                  <a:srgbClr val="225D0B"/>
                </a:solidFill>
              </a:rPr>
              <a:t>строительстве на примере </a:t>
            </a:r>
            <a:r>
              <a:rPr lang="ru-RU" sz="2600" b="1" dirty="0" err="1" smtClean="0">
                <a:solidFill>
                  <a:srgbClr val="225D0B"/>
                </a:solidFill>
              </a:rPr>
              <a:t>Экодолье</a:t>
            </a:r>
            <a:r>
              <a:rPr lang="ru-RU" sz="2600" b="1" dirty="0" smtClean="0">
                <a:solidFill>
                  <a:srgbClr val="225D0B"/>
                </a:solidFill>
              </a:rPr>
              <a:t> Екатеринбург</a:t>
            </a:r>
            <a:endParaRPr lang="ru-RU" sz="2600" b="1" dirty="0">
              <a:solidFill>
                <a:srgbClr val="225D0B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01870" y="6373609"/>
            <a:ext cx="1104790" cy="475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246" dirty="0"/>
          </a:p>
          <a:p>
            <a:r>
              <a:rPr lang="ru-RU" sz="1246" dirty="0"/>
              <a:t>Москва, </a:t>
            </a:r>
            <a:r>
              <a:rPr lang="ru-RU" sz="1246" dirty="0" smtClean="0"/>
              <a:t>2014</a:t>
            </a:r>
            <a:endParaRPr lang="ru-RU" sz="1246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30" y="4812924"/>
            <a:ext cx="2087821" cy="109964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591780" y="4835097"/>
            <a:ext cx="0" cy="1305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95"/>
          <a:stretch/>
        </p:blipFill>
        <p:spPr>
          <a:xfrm>
            <a:off x="1" y="263770"/>
            <a:ext cx="9144000" cy="249015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226" y="2888659"/>
            <a:ext cx="1344493" cy="109180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03" y="2888660"/>
            <a:ext cx="1343351" cy="107893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48" y="2892425"/>
            <a:ext cx="1270784" cy="110055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446" y="2888659"/>
            <a:ext cx="1302176" cy="109180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906" y="2888659"/>
            <a:ext cx="1339412" cy="109180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270" y="2901072"/>
            <a:ext cx="1349845" cy="109190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65000"/>
              </a:prstClr>
            </a:outerShdw>
          </a:effec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4149080"/>
            <a:ext cx="9144000" cy="0"/>
          </a:xfrm>
          <a:prstGeom prst="line">
            <a:avLst/>
          </a:prstGeom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" y="2753925"/>
            <a:ext cx="9144000" cy="0"/>
          </a:xfrm>
          <a:prstGeom prst="line">
            <a:avLst/>
          </a:prstGeom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57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206515" y="368660"/>
            <a:ext cx="7155795" cy="638175"/>
          </a:xfrm>
        </p:spPr>
        <p:txBody>
          <a:bodyPr/>
          <a:lstStyle/>
          <a:p>
            <a:r>
              <a:rPr lang="ru-RU" altLang="ru-RU" sz="2000" b="1" kern="1200" dirty="0">
                <a:solidFill>
                  <a:srgbClr val="225D0B"/>
                </a:solidFill>
                <a:latin typeface="Verdana"/>
              </a:rPr>
              <a:t>ИНДУСТРИАЛЬНЫХ ТЕХНОЛОГИЙ ДЛЯ ЗДАНИЙ С ЭНЕРГОПОТРЕБЛЕНИЯ ПО КЛАССУ «А»</a:t>
            </a:r>
          </a:p>
        </p:txBody>
      </p:sp>
      <p:pic>
        <p:nvPicPr>
          <p:cNvPr id="30723" name="Изображение 1" descr="Снимок экрана 2014-01-30 в 11.14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41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6669"/>
            <a:ext cx="7650849" cy="1034842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kern="1200" dirty="0" smtClean="0">
                <a:solidFill>
                  <a:srgbClr val="225D0B"/>
                </a:solidFill>
                <a:latin typeface="Verdana"/>
              </a:rPr>
              <a:t>ОЦЕНКА СТОИМОСТИ </a:t>
            </a:r>
            <a:r>
              <a:rPr lang="ru-RU" altLang="ru-RU" sz="2000" b="1" kern="1200" dirty="0">
                <a:solidFill>
                  <a:srgbClr val="225D0B"/>
                </a:solidFill>
                <a:latin typeface="Verdana"/>
              </a:rPr>
              <a:t>ЖИЗНЕННОГО ЦИКЛА В ПРОЕКТАХ МАЛОЭТАЖНОГО СТРОИТЕЛЬСТВА</a:t>
            </a:r>
          </a:p>
        </p:txBody>
      </p:sp>
      <p:pic>
        <p:nvPicPr>
          <p:cNvPr id="35843" name="Изображение 1" descr="Снимок экрана 2011-11-16 в 14.57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6363"/>
            <a:ext cx="9144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72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40884" y="628019"/>
            <a:ext cx="8765116" cy="62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8997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algn="ctr"/>
            <a:r>
              <a:rPr lang="ru-RU" b="1" kern="1200" dirty="0" smtClean="0">
                <a:solidFill>
                  <a:srgbClr val="225D0B"/>
                </a:solidFill>
                <a:latin typeface="Verdana"/>
              </a:rPr>
              <a:t>ПАРТНЕРЫ ПРОЕКТА</a:t>
            </a:r>
            <a:endParaRPr lang="ru-RU" b="1" kern="1200" dirty="0">
              <a:solidFill>
                <a:srgbClr val="225D0B"/>
              </a:solidFill>
              <a:latin typeface="Verdana"/>
            </a:endParaRP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06" y="2124322"/>
            <a:ext cx="4057336" cy="1084023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4792" y="3573256"/>
            <a:ext cx="2960995" cy="1912015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596557"/>
            <a:ext cx="2139552" cy="2139552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877" y="3736109"/>
            <a:ext cx="2533793" cy="8445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72" y="5323553"/>
            <a:ext cx="2440901" cy="949239"/>
          </a:xfrm>
          <a:prstGeom prst="rect">
            <a:avLst/>
          </a:prstGeom>
        </p:spPr>
      </p:pic>
      <p:pic>
        <p:nvPicPr>
          <p:cNvPr id="8" name="Picture 2" descr="http://www.deceuninck.ru/images/logo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9" r="10169"/>
          <a:stretch/>
        </p:blipFill>
        <p:spPr bwMode="auto">
          <a:xfrm>
            <a:off x="5377336" y="5335161"/>
            <a:ext cx="2895908" cy="139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889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6271" y="640999"/>
            <a:ext cx="8765116" cy="1216115"/>
          </a:xfrm>
        </p:spPr>
        <p:txBody>
          <a:bodyPr/>
          <a:lstStyle/>
          <a:p>
            <a:pPr algn="l"/>
            <a:r>
              <a:rPr lang="ru-RU" sz="2000" b="1" kern="1200" dirty="0">
                <a:solidFill>
                  <a:srgbClr val="225D0B"/>
                </a:solidFill>
                <a:latin typeface="Verdana"/>
              </a:rPr>
              <a:t>НОВАЯ ФОРМУЛА ОЦЕНКИ </a:t>
            </a:r>
            <a:r>
              <a:rPr lang="ru-RU" sz="2000" b="1" kern="1200" dirty="0" smtClean="0">
                <a:solidFill>
                  <a:srgbClr val="225D0B"/>
                </a:solidFill>
                <a:latin typeface="Verdana"/>
              </a:rPr>
              <a:t>= СТОИМОСТЬ </a:t>
            </a:r>
            <a:r>
              <a:rPr lang="ru-RU" sz="2000" b="1" kern="1200" dirty="0">
                <a:solidFill>
                  <a:srgbClr val="225D0B"/>
                </a:solidFill>
                <a:latin typeface="Verdana"/>
              </a:rPr>
              <a:t>СТРОИТЕЛЬСТВА</a:t>
            </a:r>
            <a:br>
              <a:rPr lang="ru-RU" sz="2000" b="1" kern="1200" dirty="0">
                <a:solidFill>
                  <a:srgbClr val="225D0B"/>
                </a:solidFill>
                <a:latin typeface="Verdana"/>
              </a:rPr>
            </a:br>
            <a:r>
              <a:rPr lang="ru-RU" sz="2000" b="1" kern="1200" dirty="0">
                <a:solidFill>
                  <a:srgbClr val="225D0B"/>
                </a:solidFill>
                <a:latin typeface="Verdana"/>
              </a:rPr>
              <a:t>+ СТОИМОСТЬ ЭКСПЛУАТАЦИИ</a:t>
            </a:r>
            <a:br>
              <a:rPr lang="ru-RU" sz="2000" b="1" kern="1200" dirty="0">
                <a:solidFill>
                  <a:srgbClr val="225D0B"/>
                </a:solidFill>
                <a:latin typeface="Verdana"/>
              </a:rPr>
            </a:br>
            <a:r>
              <a:rPr lang="ru-RU" sz="2000" b="1" kern="1200" dirty="0">
                <a:solidFill>
                  <a:srgbClr val="225D0B"/>
                </a:solidFill>
                <a:latin typeface="Verdana"/>
              </a:rPr>
              <a:t>- СТОИМОСТЬ НА ВТОРИЧНОМ РЫНКЕ ЧЕРЕЗ 10 ЛЕТ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26795" y="2393884"/>
            <a:ext cx="3420379" cy="2835315"/>
            <a:chOff x="1241631" y="1739900"/>
            <a:chExt cx="5985664" cy="51181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1790" y="2708920"/>
              <a:ext cx="3066554" cy="2816596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 bwMode="auto">
            <a:xfrm>
              <a:off x="1736685" y="2078850"/>
              <a:ext cx="4950549" cy="4230470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Blip>
                  <a:blip r:embed="rId4"/>
                </a:buBlip>
                <a:tabLst>
                  <a:tab pos="1274763" algn="l"/>
                </a:tabLst>
              </a:pPr>
              <a:endPara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宋体" charset="-12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41631" y="1739900"/>
              <a:ext cx="5985664" cy="51181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/>
                  <a:solidFill>
                    <a:srgbClr val="FF0000"/>
                  </a:solidFill>
                  <a:effectLst/>
                </a:rPr>
                <a:t>!</a:t>
              </a:r>
              <a:r>
                <a:rPr lang="ru-RU" sz="5400" dirty="0" smtClean="0">
                  <a:ln w="0">
                    <a:solidFill>
                      <a:srgbClr val="FF0000"/>
                    </a:solidFill>
                  </a:ln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ЭКОНОМИКА</a:t>
              </a:r>
              <a:r>
                <a:rPr lang="ru-RU" sz="5400" b="1" cap="none" spc="0" dirty="0" smtClean="0">
                  <a:ln/>
                  <a:solidFill>
                    <a:srgbClr val="FF0000"/>
                  </a:solidFill>
                  <a:effectLst/>
                </a:rPr>
                <a:t>!</a:t>
              </a:r>
              <a:endParaRPr lang="ru-RU" sz="5400" b="1" cap="none" spc="0" dirty="0">
                <a:ln/>
                <a:solidFill>
                  <a:srgbClr val="FF0000"/>
                </a:solidFill>
                <a:effectLst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68"/>
          <a:stretch/>
        </p:blipFill>
        <p:spPr>
          <a:xfrm>
            <a:off x="2643829" y="4956328"/>
            <a:ext cx="3810000" cy="161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7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1" name="Content Placeholder 2"/>
          <p:cNvSpPr>
            <a:spLocks noGrp="1"/>
          </p:cNvSpPr>
          <p:nvPr>
            <p:ph sz="half" idx="1"/>
          </p:nvPr>
        </p:nvSpPr>
        <p:spPr>
          <a:xfrm>
            <a:off x="302528" y="1448780"/>
            <a:ext cx="8841472" cy="489654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b="1" dirty="0" err="1" smtClean="0"/>
              <a:t>Фундамент</a:t>
            </a:r>
            <a:r>
              <a:rPr lang="ru-RU" sz="2000" b="1" dirty="0" smtClean="0"/>
              <a:t> УШП </a:t>
            </a:r>
            <a:r>
              <a:rPr lang="ru-RU" sz="2000" dirty="0" smtClean="0"/>
              <a:t>(-20% фундамента)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ru-RU" sz="2000" b="1" dirty="0" smtClean="0"/>
              <a:t>Габаритные размеры здания кратны размерам материалов </a:t>
            </a:r>
            <a:r>
              <a:rPr lang="ru-RU" sz="2000" dirty="0" smtClean="0"/>
              <a:t>(-30% расход материалов)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b="1" dirty="0" err="1" smtClean="0"/>
              <a:t>Рекупераци</a:t>
            </a:r>
            <a:r>
              <a:rPr lang="ru-RU" sz="2000" b="1" dirty="0" smtClean="0"/>
              <a:t>я </a:t>
            </a:r>
            <a:r>
              <a:rPr lang="ru-RU" sz="2000" dirty="0" smtClean="0"/>
              <a:t>(-50% эксплуатации)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b="1" dirty="0" err="1" smtClean="0"/>
              <a:t>Солнцезащита</a:t>
            </a:r>
            <a:r>
              <a:rPr lang="ru-RU" sz="2000" b="1" dirty="0" smtClean="0"/>
              <a:t> </a:t>
            </a:r>
            <a:r>
              <a:rPr lang="ru-RU" sz="2000" dirty="0" smtClean="0"/>
              <a:t>(-90% кондиционирования)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b="1" dirty="0" err="1" smtClean="0"/>
              <a:t>Автоматика</a:t>
            </a:r>
            <a:r>
              <a:rPr lang="ru-RU" sz="2000" b="1" dirty="0" smtClean="0"/>
              <a:t> </a:t>
            </a:r>
            <a:r>
              <a:rPr lang="ru-RU" sz="2000" dirty="0" smtClean="0"/>
              <a:t>(-20% эксплуатации)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b="1" dirty="0" err="1" smtClean="0"/>
              <a:t>Утепление</a:t>
            </a:r>
            <a:r>
              <a:rPr lang="ru-RU" sz="2000" dirty="0" smtClean="0"/>
              <a:t> (на отопление 5000 руб. в год)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b="1" dirty="0" err="1" smtClean="0"/>
              <a:t>Энергоэффективные</a:t>
            </a:r>
            <a:r>
              <a:rPr lang="en-US" sz="2000" b="1" dirty="0" smtClean="0"/>
              <a:t> </a:t>
            </a:r>
            <a:r>
              <a:rPr lang="en-US" sz="2000" b="1" dirty="0" err="1"/>
              <a:t>оборудование</a:t>
            </a:r>
            <a:r>
              <a:rPr lang="en-US" sz="2000" b="1" dirty="0"/>
              <a:t> и </a:t>
            </a:r>
            <a:r>
              <a:rPr lang="en-US" sz="2000" b="1" dirty="0" err="1" smtClean="0"/>
              <a:t>освещение</a:t>
            </a:r>
            <a:r>
              <a:rPr lang="ru-RU" sz="2000" b="1" dirty="0" smtClean="0"/>
              <a:t> </a:t>
            </a:r>
            <a:r>
              <a:rPr lang="ru-RU" sz="2000" dirty="0" smtClean="0"/>
              <a:t>(-25% электричества)</a:t>
            </a:r>
            <a:endParaRPr lang="en-US" sz="2000" dirty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1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82" y="188640"/>
            <a:ext cx="6418263" cy="914400"/>
          </a:xfrm>
        </p:spPr>
        <p:txBody>
          <a:bodyPr/>
          <a:lstStyle/>
          <a:p>
            <a:r>
              <a:rPr lang="ru-RU" sz="2000" b="1" kern="1200" dirty="0">
                <a:solidFill>
                  <a:srgbClr val="225D0B"/>
                </a:solidFill>
                <a:latin typeface="Verdana"/>
              </a:rPr>
              <a:t>ОПТИМИЗАЦИЯ СТОИМОСТИ СТРОИТЕЛЬСТВА И ЭКСПЛУАТАЦИИ</a:t>
            </a:r>
            <a:endParaRPr lang="da-DK" sz="2000" b="1" kern="1200" dirty="0">
              <a:solidFill>
                <a:srgbClr val="225D0B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380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1" name="Content Placeholder 2"/>
          <p:cNvSpPr>
            <a:spLocks noGrp="1"/>
          </p:cNvSpPr>
          <p:nvPr>
            <p:ph sz="half" idx="1"/>
          </p:nvPr>
        </p:nvSpPr>
        <p:spPr>
          <a:xfrm>
            <a:off x="294144" y="1772816"/>
            <a:ext cx="8373928" cy="422146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a-DK" sz="2000" b="1" dirty="0" smtClean="0"/>
              <a:t>Компактность,отношение ограждающих к полу</a:t>
            </a:r>
            <a:r>
              <a:rPr lang="ru-RU" sz="2000" b="1" dirty="0" smtClean="0"/>
              <a:t> </a:t>
            </a:r>
            <a:r>
              <a:rPr lang="ru-RU" sz="2000" dirty="0" smtClean="0"/>
              <a:t>(-50% строительного объема по сравнению с Активным домом)</a:t>
            </a:r>
            <a:endParaRPr lang="da-DK" sz="2000" dirty="0" smtClean="0"/>
          </a:p>
          <a:p>
            <a:pPr>
              <a:lnSpc>
                <a:spcPct val="150000"/>
              </a:lnSpc>
            </a:pPr>
            <a:r>
              <a:rPr lang="da-DK" sz="2000" b="1" dirty="0" smtClean="0"/>
              <a:t>Ориентация по сторонам света</a:t>
            </a:r>
            <a:r>
              <a:rPr lang="ru-RU" sz="2000" b="1" dirty="0" smtClean="0"/>
              <a:t> </a:t>
            </a:r>
            <a:r>
              <a:rPr lang="ru-RU" sz="2000" dirty="0" smtClean="0"/>
              <a:t>(-20% эксплуатации)</a:t>
            </a:r>
            <a:endParaRPr lang="da-DK" sz="2000" dirty="0" smtClean="0"/>
          </a:p>
          <a:p>
            <a:pPr>
              <a:lnSpc>
                <a:spcPct val="150000"/>
              </a:lnSpc>
            </a:pPr>
            <a:r>
              <a:rPr lang="ru-RU" sz="2000" b="1" dirty="0" smtClean="0"/>
              <a:t>Простая геометрия </a:t>
            </a:r>
            <a:r>
              <a:rPr lang="ru-RU" sz="2000" dirty="0" smtClean="0"/>
              <a:t>(-20% стоимости СМР)</a:t>
            </a:r>
            <a:endParaRPr lang="da-DK" sz="2000" dirty="0" smtClean="0"/>
          </a:p>
          <a:p>
            <a:pPr>
              <a:lnSpc>
                <a:spcPct val="150000"/>
              </a:lnSpc>
            </a:pPr>
            <a:r>
              <a:rPr lang="da-DK" sz="2000" b="1" dirty="0" smtClean="0"/>
              <a:t>Узлы примыкания</a:t>
            </a:r>
            <a:r>
              <a:rPr lang="ru-RU" sz="2000" b="1" dirty="0" smtClean="0"/>
              <a:t> </a:t>
            </a:r>
            <a:r>
              <a:rPr lang="ru-RU" sz="2000" dirty="0" smtClean="0"/>
              <a:t>(-10% эксплуатации)</a:t>
            </a:r>
            <a:endParaRPr lang="da-DK" sz="2000" dirty="0" smtClean="0"/>
          </a:p>
          <a:p>
            <a:pPr>
              <a:lnSpc>
                <a:spcPct val="150000"/>
              </a:lnSpc>
            </a:pPr>
            <a:r>
              <a:rPr lang="da-DK" sz="2000" b="1" dirty="0" smtClean="0"/>
              <a:t>Герметичность</a:t>
            </a:r>
            <a:r>
              <a:rPr lang="ru-RU" sz="2000" b="1" dirty="0" smtClean="0"/>
              <a:t> </a:t>
            </a:r>
            <a:r>
              <a:rPr lang="ru-RU" sz="2000" dirty="0" smtClean="0"/>
              <a:t>(-10% эксплуатации)</a:t>
            </a:r>
            <a:endParaRPr lang="da-DK" sz="2000" dirty="0" smtClean="0"/>
          </a:p>
          <a:p>
            <a:pPr>
              <a:lnSpc>
                <a:spcPct val="150000"/>
              </a:lnSpc>
            </a:pPr>
            <a:r>
              <a:rPr lang="ru-RU" sz="2000" b="1" dirty="0" smtClean="0"/>
              <a:t>Естественное освещение </a:t>
            </a:r>
            <a:r>
              <a:rPr lang="ru-RU" sz="2000" dirty="0" smtClean="0"/>
              <a:t>(-15% электричества)</a:t>
            </a:r>
            <a:endParaRPr lang="da-DK" sz="2000" dirty="0" smtClean="0"/>
          </a:p>
          <a:p>
            <a:pPr>
              <a:lnSpc>
                <a:spcPct val="150000"/>
              </a:lnSpc>
            </a:pPr>
            <a:r>
              <a:rPr lang="da-DK" sz="2000" b="1" dirty="0" smtClean="0"/>
              <a:t>Гибридная вентиляция</a:t>
            </a:r>
            <a:r>
              <a:rPr lang="ru-RU" sz="2000" b="1" dirty="0" smtClean="0"/>
              <a:t> </a:t>
            </a:r>
            <a:r>
              <a:rPr lang="ru-RU" sz="2000" dirty="0" smtClean="0"/>
              <a:t>(-20% электричества)</a:t>
            </a:r>
            <a:endParaRPr lang="da-DK" sz="2000" dirty="0" smtClean="0"/>
          </a:p>
          <a:p>
            <a:pPr>
              <a:lnSpc>
                <a:spcPct val="150000"/>
              </a:lnSpc>
            </a:pPr>
            <a:endParaRPr lang="da-DK" sz="1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820" y="458670"/>
            <a:ext cx="8508326" cy="914400"/>
          </a:xfrm>
        </p:spPr>
        <p:txBody>
          <a:bodyPr/>
          <a:lstStyle/>
          <a:p>
            <a:r>
              <a:rPr lang="ru-RU" sz="2000" b="1" kern="1200" dirty="0">
                <a:solidFill>
                  <a:srgbClr val="225D0B"/>
                </a:solidFill>
              </a:rPr>
              <a:t>ОПТИМИЗАЦИЯ СТОИМОСТИ СТРОИТЕЛЬСТВА И </a:t>
            </a:r>
            <a:r>
              <a:rPr lang="ru-RU" sz="2000" b="1" kern="1200" dirty="0" smtClean="0">
                <a:solidFill>
                  <a:srgbClr val="225D0B"/>
                </a:solidFill>
              </a:rPr>
              <a:t>ЭКСПЛУАТАЦИИ </a:t>
            </a:r>
            <a:r>
              <a:rPr lang="ru-RU" sz="2000" b="1" kern="1200" dirty="0" smtClean="0">
                <a:solidFill>
                  <a:srgbClr val="225D0B"/>
                </a:solidFill>
                <a:latin typeface="Verdana"/>
              </a:rPr>
              <a:t>ЗА </a:t>
            </a:r>
            <a:r>
              <a:rPr lang="ru-RU" sz="2000" b="1" kern="1200" dirty="0">
                <a:solidFill>
                  <a:srgbClr val="225D0B"/>
                </a:solidFill>
                <a:latin typeface="Verdana"/>
              </a:rPr>
              <a:t>СЧЁТ </a:t>
            </a:r>
            <a:r>
              <a:rPr lang="ru-RU" sz="2000" b="1" kern="1200" dirty="0" smtClean="0">
                <a:solidFill>
                  <a:srgbClr val="225D0B"/>
                </a:solidFill>
                <a:latin typeface="Verdana"/>
              </a:rPr>
              <a:t>АРХИТЕКТУРЫ</a:t>
            </a:r>
            <a:endParaRPr lang="da-DK" sz="2000" b="1" kern="1200" dirty="0">
              <a:solidFill>
                <a:srgbClr val="225D0B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2203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15" y="368660"/>
            <a:ext cx="1516023" cy="405045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6745" y="112619"/>
            <a:ext cx="1786117" cy="1066131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12619"/>
            <a:ext cx="992567" cy="9925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80" y="4014064"/>
            <a:ext cx="3816680" cy="27003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" y="4014065"/>
            <a:ext cx="3816680" cy="27003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5" y="1178751"/>
            <a:ext cx="3809994" cy="26955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87" y="1190074"/>
            <a:ext cx="3793990" cy="268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15" y="368660"/>
            <a:ext cx="1516023" cy="405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6745" y="112619"/>
            <a:ext cx="1786117" cy="1066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12619"/>
            <a:ext cx="992567" cy="9925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87"/>
          <a:stretch/>
        </p:blipFill>
        <p:spPr>
          <a:xfrm>
            <a:off x="-3287" y="1178749"/>
            <a:ext cx="4395266" cy="28203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979" y="3775607"/>
            <a:ext cx="4752021" cy="308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2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15" y="1198430"/>
            <a:ext cx="3918662" cy="31839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74" y="1212587"/>
            <a:ext cx="4226342" cy="3169756"/>
          </a:xfrm>
          <a:prstGeom prst="rect">
            <a:avLst/>
          </a:prstGeom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15" y="368660"/>
            <a:ext cx="1516023" cy="405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6745" y="112619"/>
            <a:ext cx="1786117" cy="1066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12619"/>
            <a:ext cx="992567" cy="9925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52"/>
          <a:stretch/>
        </p:blipFill>
        <p:spPr>
          <a:xfrm>
            <a:off x="3083415" y="4276191"/>
            <a:ext cx="3048000" cy="247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5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oip.v-rus\Documents\1stAH_RUS\photos construction\40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6515" y="285690"/>
            <a:ext cx="6975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25D0B"/>
                </a:solidFill>
                <a:latin typeface="Verdana"/>
                <a:ea typeface="+mj-ea"/>
                <a:cs typeface="+mj-cs"/>
              </a:rPr>
              <a:t>ТЕСТИРОВАНИЕ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415697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:\Project Management\1stAH_RUS\AHR images\Active House\AH_circles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3700" y="2051050"/>
            <a:ext cx="3067050" cy="2815114"/>
          </a:xfrm>
          <a:prstGeom prst="rect">
            <a:avLst/>
          </a:prstGeom>
          <a:noFill/>
        </p:spPr>
      </p:pic>
      <p:pic>
        <p:nvPicPr>
          <p:cNvPr id="57348" name="Picture 4" descr="http://www.activehouse.info/sites/activehouse.info/themes/ninesixtymaster/logo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27050" y="5651500"/>
            <a:ext cx="2143125" cy="523875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771900" y="2006600"/>
            <a:ext cx="4978400" cy="417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80975" lvl="0" indent="-180975" defTabSz="957263" eaLnBrk="0" hangingPunct="0">
              <a:spcBef>
                <a:spcPct val="20000"/>
              </a:spcBef>
              <a:buBlip>
                <a:blip r:embed="rId6"/>
              </a:buBlip>
              <a:defRPr/>
            </a:pPr>
            <a:r>
              <a:rPr lang="ru-RU" sz="16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 pitchFamily="34" charset="0"/>
              </a:rPr>
              <a:t> Энергия</a:t>
            </a:r>
          </a:p>
          <a:p>
            <a:pPr marL="180975" lvl="0" indent="-180975" defTabSz="957263" eaLnBrk="0" hangingPunct="0">
              <a:spcBef>
                <a:spcPct val="20000"/>
              </a:spcBef>
              <a:defRPr/>
            </a:pPr>
            <a:r>
              <a:rPr lang="ru-RU" sz="16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 pitchFamily="34" charset="0"/>
              </a:rPr>
              <a:t>снижение </a:t>
            </a:r>
            <a:r>
              <a:rPr lang="ru-RU" sz="1600" kern="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 pitchFamily="34" charset="0"/>
              </a:rPr>
              <a:t>теплопотерь</a:t>
            </a:r>
            <a:r>
              <a:rPr lang="ru-RU" sz="16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 pitchFamily="34" charset="0"/>
              </a:rPr>
              <a:t> и использование</a:t>
            </a:r>
          </a:p>
          <a:p>
            <a:pPr marL="180975" lvl="0" indent="-180975" defTabSz="957263" eaLnBrk="0" hangingPunct="0">
              <a:spcBef>
                <a:spcPct val="20000"/>
              </a:spcBef>
              <a:defRPr/>
            </a:pPr>
            <a:r>
              <a:rPr lang="ru-RU" sz="16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 pitchFamily="34" charset="0"/>
              </a:rPr>
              <a:t>энергии из возобновляемых источников.</a:t>
            </a:r>
          </a:p>
          <a:p>
            <a:pPr marL="180975" lvl="0" indent="-180975" defTabSz="957263" eaLnBrk="0" hangingPunct="0">
              <a:spcBef>
                <a:spcPct val="20000"/>
              </a:spcBef>
              <a:defRPr/>
            </a:pPr>
            <a:endParaRPr lang="ru-RU" sz="1600" kern="0" dirty="0" smtClean="0">
              <a:solidFill>
                <a:srgbClr val="000000">
                  <a:lumMod val="65000"/>
                  <a:lumOff val="35000"/>
                </a:srgbClr>
              </a:solidFill>
              <a:latin typeface="Verdana" pitchFamily="34" charset="0"/>
            </a:endParaRPr>
          </a:p>
          <a:p>
            <a:pPr marL="180975" lvl="0" indent="-180975" defTabSz="957263" eaLnBrk="0" hangingPunct="0">
              <a:spcBef>
                <a:spcPct val="20000"/>
              </a:spcBef>
              <a:buBlip>
                <a:blip r:embed="rId6"/>
              </a:buBlip>
              <a:defRPr/>
            </a:pPr>
            <a:r>
              <a:rPr lang="ru-RU" sz="16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 pitchFamily="34" charset="0"/>
              </a:rPr>
              <a:t> Микроклимат в помещениях</a:t>
            </a:r>
          </a:p>
          <a:p>
            <a:pPr marL="180975" lvl="0" indent="-180975" defTabSz="957263" eaLnBrk="0" hangingPunct="0">
              <a:spcBef>
                <a:spcPct val="20000"/>
              </a:spcBef>
              <a:defRPr/>
            </a:pPr>
            <a:r>
              <a:rPr lang="ru-RU" sz="16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 pitchFamily="34" charset="0"/>
              </a:rPr>
              <a:t>создание здоровой и комфортной среды за</a:t>
            </a:r>
          </a:p>
          <a:p>
            <a:pPr marL="180975" lvl="0" indent="-180975" defTabSz="957263" eaLnBrk="0" hangingPunct="0">
              <a:spcBef>
                <a:spcPct val="20000"/>
              </a:spcBef>
              <a:defRPr/>
            </a:pPr>
            <a:r>
              <a:rPr lang="ru-RU" sz="16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 pitchFamily="34" charset="0"/>
              </a:rPr>
              <a:t>счет большого количества дневного света и</a:t>
            </a:r>
          </a:p>
          <a:p>
            <a:pPr marL="180975" lvl="0" indent="-180975" defTabSz="957263" eaLnBrk="0" hangingPunct="0">
              <a:spcBef>
                <a:spcPct val="20000"/>
              </a:spcBef>
              <a:defRPr/>
            </a:pPr>
            <a:r>
              <a:rPr lang="ru-RU" sz="16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 pitchFamily="34" charset="0"/>
              </a:rPr>
              <a:t>Свежего воздуха. </a:t>
            </a:r>
          </a:p>
          <a:p>
            <a:pPr marL="180975" lvl="0" indent="-180975" defTabSz="957263" eaLnBrk="0" hangingPunct="0">
              <a:spcBef>
                <a:spcPct val="20000"/>
              </a:spcBef>
              <a:defRPr/>
            </a:pPr>
            <a:endParaRPr lang="ru-RU" sz="1600" kern="0" dirty="0" smtClean="0">
              <a:solidFill>
                <a:srgbClr val="000000">
                  <a:lumMod val="65000"/>
                  <a:lumOff val="35000"/>
                </a:srgbClr>
              </a:solidFill>
              <a:latin typeface="Verdana" pitchFamily="34" charset="0"/>
            </a:endParaRPr>
          </a:p>
          <a:p>
            <a:pPr marL="180975" lvl="0" indent="-180975" defTabSz="957263" eaLnBrk="0" hangingPunct="0">
              <a:spcBef>
                <a:spcPct val="20000"/>
              </a:spcBef>
              <a:buBlip>
                <a:blip r:embed="rId6"/>
              </a:buBlip>
              <a:defRPr/>
            </a:pPr>
            <a:r>
              <a:rPr lang="ru-RU" sz="16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 pitchFamily="34" charset="0"/>
              </a:rPr>
              <a:t> Окружающая среда</a:t>
            </a:r>
          </a:p>
          <a:p>
            <a:pPr marL="180975" lvl="0" indent="-180975" defTabSz="957263" eaLnBrk="0" hangingPunct="0">
              <a:spcBef>
                <a:spcPct val="20000"/>
              </a:spcBef>
              <a:defRPr/>
            </a:pPr>
            <a:r>
              <a:rPr lang="ru-RU" sz="16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 pitchFamily="34" charset="0"/>
              </a:rPr>
              <a:t>Эффективное использование природных</a:t>
            </a:r>
          </a:p>
          <a:p>
            <a:pPr marL="180975" lvl="0" indent="-180975" defTabSz="957263" eaLnBrk="0" hangingPunct="0">
              <a:spcBef>
                <a:spcPct val="20000"/>
              </a:spcBef>
              <a:defRPr/>
            </a:pPr>
            <a:r>
              <a:rPr lang="ru-RU" sz="16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 pitchFamily="34" charset="0"/>
              </a:rPr>
              <a:t>ресурсов, снижение отрицательного</a:t>
            </a:r>
          </a:p>
          <a:p>
            <a:pPr marL="180975" lvl="0" indent="-180975" defTabSz="957263" eaLnBrk="0" hangingPunct="0">
              <a:spcBef>
                <a:spcPct val="20000"/>
              </a:spcBef>
              <a:defRPr/>
            </a:pPr>
            <a:r>
              <a:rPr lang="ru-RU" sz="16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 pitchFamily="34" charset="0"/>
              </a:rPr>
              <a:t>воздействия на окружающую среду в</a:t>
            </a:r>
          </a:p>
          <a:p>
            <a:pPr marL="180975" lvl="0" indent="-180975" defTabSz="957263" eaLnBrk="0" hangingPunct="0">
              <a:spcBef>
                <a:spcPct val="20000"/>
              </a:spcBef>
              <a:defRPr/>
            </a:pPr>
            <a:r>
              <a:rPr lang="ru-RU" sz="16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 pitchFamily="34" charset="0"/>
              </a:rPr>
              <a:t>процессе всего срока эксплуатации.</a:t>
            </a:r>
            <a:endParaRPr kumimoji="0" lang="ru-RU" sz="160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 bwMode="auto">
          <a:xfrm>
            <a:off x="914400" y="895350"/>
            <a:ext cx="7086624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8997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z="2800" b="1" kern="0" dirty="0" smtClean="0">
                <a:solidFill>
                  <a:srgbClr val="225D0B"/>
                </a:solidFill>
                <a:latin typeface="Verdana"/>
                <a:ea typeface="+mj-ea"/>
                <a:cs typeface="+mj-cs"/>
              </a:rPr>
              <a:t>КОНЦЕПЦИЯ </a:t>
            </a:r>
            <a:r>
              <a:rPr lang="en-US" sz="2800" b="1" kern="0" dirty="0" smtClean="0">
                <a:solidFill>
                  <a:srgbClr val="225D0B"/>
                </a:solidFill>
                <a:latin typeface="Verdana"/>
                <a:ea typeface="+mj-ea"/>
                <a:cs typeface="+mj-cs"/>
              </a:rPr>
              <a:t>ACTIVE HOUSE </a:t>
            </a:r>
            <a:endParaRPr kumimoji="0" lang="da-DK" sz="2800" b="1" i="0" u="none" strike="noStrike" kern="0" cap="none" spc="0" normalizeH="0" baseline="0" noProof="0" dirty="0">
              <a:ln>
                <a:noFill/>
              </a:ln>
              <a:solidFill>
                <a:srgbClr val="225D0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15"/>
          <p:cNvSpPr>
            <a:spLocks/>
          </p:cNvSpPr>
          <p:nvPr/>
        </p:nvSpPr>
        <p:spPr bwMode="auto">
          <a:xfrm>
            <a:off x="0" y="324339"/>
            <a:ext cx="9144000" cy="54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80307" eaLnBrk="0" hangingPunct="0">
              <a:spcBef>
                <a:spcPct val="20000"/>
              </a:spcBef>
            </a:pPr>
            <a:r>
              <a:rPr lang="ru-RU" sz="2000" b="1" dirty="0">
                <a:solidFill>
                  <a:srgbClr val="225D0B"/>
                </a:solidFill>
                <a:latin typeface="Verdana"/>
                <a:ea typeface="+mj-ea"/>
                <a:cs typeface="+mj-cs"/>
              </a:rPr>
              <a:t>МЕЖДУНАРОДНЫЙ ОПЫТ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1520" y="725216"/>
            <a:ext cx="8802470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eaLnBrk="0" hangingPunct="0"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Конструкция здания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: стены и кровля – панель заводского изготовления с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заполнением теплоизоляцией, пол – </a:t>
            </a:r>
            <a:r>
              <a:rPr lang="ru-RU" dirty="0" smtClean="0">
                <a:latin typeface="+mn-lt"/>
                <a:ea typeface="Times New Roman" pitchFamily="18" charset="0"/>
                <a:cs typeface="Arial" pitchFamily="34" charset="0"/>
              </a:rPr>
              <a:t>утепленная шведская плита, кровля - гибкая </a:t>
            </a:r>
            <a:r>
              <a:rPr lang="ru-RU" dirty="0">
                <a:latin typeface="+mn-lt"/>
                <a:ea typeface="Times New Roman" pitchFamily="18" charset="0"/>
                <a:cs typeface="Arial" pitchFamily="34" charset="0"/>
              </a:rPr>
              <a:t>черепица </a:t>
            </a:r>
            <a:r>
              <a:rPr lang="en-US" dirty="0" err="1">
                <a:latin typeface="+mn-lt"/>
                <a:ea typeface="Times New Roman" pitchFamily="18" charset="0"/>
                <a:cs typeface="Arial" pitchFamily="34" charset="0"/>
              </a:rPr>
              <a:t>Shinglas</a:t>
            </a:r>
            <a:r>
              <a:rPr lang="en-US" dirty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endParaRPr lang="ru-RU" dirty="0" smtClean="0">
              <a:latin typeface="+mn-lt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Clr>
                <a:srgbClr val="C00000"/>
              </a:buClr>
              <a:buFont typeface="Wingdings" pitchFamily="2" charset="2"/>
              <a:buChar char="q"/>
            </a:pPr>
            <a:r>
              <a:rPr lang="ru-RU" b="1" u="sng" dirty="0" smtClean="0">
                <a:latin typeface="+mn-lt"/>
                <a:ea typeface="Times New Roman" pitchFamily="18" charset="0"/>
                <a:cs typeface="Arial" pitchFamily="34" charset="0"/>
              </a:rPr>
              <a:t>Теплоизоляция</a:t>
            </a:r>
            <a:r>
              <a:rPr lang="ru-RU" u="sng" dirty="0">
                <a:latin typeface="+mn-lt"/>
                <a:ea typeface="Times New Roman" pitchFamily="18" charset="0"/>
                <a:cs typeface="Arial" pitchFamily="34" charset="0"/>
              </a:rPr>
              <a:t>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пол 1-го этажа – </a:t>
            </a:r>
            <a:r>
              <a:rPr lang="ru-RU" dirty="0" smtClean="0">
                <a:latin typeface="+mn-lt"/>
                <a:ea typeface="Times New Roman" pitchFamily="18" charset="0"/>
                <a:cs typeface="Arial" pitchFamily="34" charset="0"/>
              </a:rPr>
              <a:t>ТЕХНОНИКОЛЬ </a:t>
            </a:r>
            <a:r>
              <a:rPr lang="en-US" dirty="0" smtClean="0">
                <a:latin typeface="+mn-lt"/>
                <a:ea typeface="Times New Roman" pitchFamily="18" charset="0"/>
                <a:cs typeface="Arial" pitchFamily="34" charset="0"/>
              </a:rPr>
              <a:t>Carbon eco sp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200 мм -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УШП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стены – ТЕХНОНИКОЛЬ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 smtClean="0">
                <a:latin typeface="+mn-lt"/>
                <a:ea typeface="Times New Roman" pitchFamily="18" charset="0"/>
                <a:cs typeface="Arial" pitchFamily="34" charset="0"/>
              </a:rPr>
              <a:t>Технолайт</a:t>
            </a:r>
            <a:r>
              <a:rPr lang="ru-RU" dirty="0" smtClean="0">
                <a:latin typeface="+mn-lt"/>
                <a:ea typeface="Times New Roman" pitchFamily="18" charset="0"/>
                <a:cs typeface="Arial" pitchFamily="34" charset="0"/>
              </a:rPr>
              <a:t> ОПТИМА</a:t>
            </a:r>
            <a:r>
              <a:rPr lang="en-US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smtClean="0">
                <a:latin typeface="+mn-lt"/>
                <a:ea typeface="Times New Roman" pitchFamily="18" charset="0"/>
                <a:cs typeface="Arial" pitchFamily="34" charset="0"/>
              </a:rPr>
              <a:t>145 мм + </a:t>
            </a:r>
            <a:r>
              <a:rPr lang="ru-RU" dirty="0" err="1" smtClean="0">
                <a:latin typeface="+mn-lt"/>
                <a:ea typeface="Times New Roman" pitchFamily="18" charset="0"/>
                <a:cs typeface="Arial" pitchFamily="34" charset="0"/>
              </a:rPr>
              <a:t>Техноблок</a:t>
            </a:r>
            <a:r>
              <a:rPr lang="ru-RU" dirty="0" smtClean="0">
                <a:latin typeface="+mn-lt"/>
                <a:ea typeface="Times New Roman" pitchFamily="18" charset="0"/>
                <a:cs typeface="Arial" pitchFamily="34" charset="0"/>
              </a:rPr>
              <a:t> Стандарт</a:t>
            </a:r>
            <a:r>
              <a:rPr lang="en-US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smtClean="0">
                <a:latin typeface="+mn-lt"/>
                <a:ea typeface="Times New Roman" pitchFamily="18" charset="0"/>
                <a:cs typeface="Arial" pitchFamily="34" charset="0"/>
              </a:rPr>
              <a:t>100 мм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ru-RU" dirty="0" smtClean="0">
                <a:latin typeface="+mn-lt"/>
                <a:ea typeface="Times New Roman" pitchFamily="18" charset="0"/>
                <a:cs typeface="Arial" pitchFamily="34" charset="0"/>
              </a:rPr>
              <a:t>кровля –ТЕХНОНИКОЛЬ </a:t>
            </a:r>
            <a:r>
              <a:rPr lang="ru-RU" dirty="0" err="1" smtClean="0">
                <a:latin typeface="+mn-lt"/>
                <a:ea typeface="Times New Roman" pitchFamily="18" charset="0"/>
                <a:cs typeface="Arial" pitchFamily="34" charset="0"/>
              </a:rPr>
              <a:t>Технолайт</a:t>
            </a:r>
            <a:r>
              <a:rPr lang="ru-RU" dirty="0" smtClean="0">
                <a:latin typeface="+mn-lt"/>
                <a:ea typeface="Times New Roman" pitchFamily="18" charset="0"/>
                <a:cs typeface="Arial" pitchFamily="34" charset="0"/>
              </a:rPr>
              <a:t> ОПТИМА 195 мм + 100 мм</a:t>
            </a:r>
          </a:p>
          <a:p>
            <a:pPr lvl="0" eaLnBrk="0" hangingPunct="0">
              <a:buClr>
                <a:srgbClr val="C00000"/>
              </a:buClr>
            </a:pPr>
            <a:r>
              <a:rPr lang="ru-RU" dirty="0" smtClean="0">
                <a:latin typeface="+mn-lt"/>
                <a:ea typeface="Times New Roman" pitchFamily="18" charset="0"/>
                <a:cs typeface="Arial" pitchFamily="34" charset="0"/>
              </a:rPr>
              <a:t>Паро- и </a:t>
            </a:r>
            <a:r>
              <a:rPr lang="ru-RU" dirty="0" err="1" smtClean="0">
                <a:latin typeface="+mn-lt"/>
                <a:ea typeface="Times New Roman" pitchFamily="18" charset="0"/>
                <a:cs typeface="Arial" pitchFamily="34" charset="0"/>
              </a:rPr>
              <a:t>ветро</a:t>
            </a:r>
            <a:r>
              <a:rPr lang="ru-RU" dirty="0" smtClean="0">
                <a:latin typeface="+mn-lt"/>
                <a:ea typeface="Times New Roman" pitchFamily="18" charset="0"/>
                <a:cs typeface="Arial" pitchFamily="34" charset="0"/>
              </a:rPr>
              <a:t>-изоляция –</a:t>
            </a:r>
            <a:r>
              <a:rPr lang="en-US" dirty="0" err="1" smtClean="0">
                <a:latin typeface="+mn-lt"/>
                <a:ea typeface="Times New Roman" pitchFamily="18" charset="0"/>
                <a:cs typeface="Arial" pitchFamily="34" charset="0"/>
              </a:rPr>
              <a:t>AirGuard</a:t>
            </a:r>
            <a:r>
              <a:rPr lang="en-US" dirty="0" smtClean="0">
                <a:latin typeface="+mn-lt"/>
                <a:ea typeface="Times New Roman" pitchFamily="18" charset="0"/>
                <a:cs typeface="Arial" pitchFamily="34" charset="0"/>
              </a:rPr>
              <a:t> SD5, </a:t>
            </a:r>
            <a:r>
              <a:rPr lang="en-US" dirty="0" err="1" smtClean="0">
                <a:latin typeface="+mn-lt"/>
                <a:ea typeface="Times New Roman" pitchFamily="18" charset="0"/>
                <a:cs typeface="Arial" pitchFamily="34" charset="0"/>
              </a:rPr>
              <a:t>Tyvec</a:t>
            </a:r>
            <a:r>
              <a:rPr lang="en-US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 smtClean="0">
                <a:latin typeface="+mn-lt"/>
                <a:ea typeface="Times New Roman" pitchFamily="18" charset="0"/>
                <a:cs typeface="Arial" pitchFamily="34" charset="0"/>
              </a:rPr>
              <a:t>Supro</a:t>
            </a:r>
            <a:r>
              <a:rPr lang="en-US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smtClean="0">
                <a:latin typeface="+mn-lt"/>
                <a:ea typeface="Times New Roman" pitchFamily="18" charset="0"/>
                <a:cs typeface="Arial" pitchFamily="34" charset="0"/>
              </a:rPr>
              <a:t>от </a:t>
            </a:r>
            <a:r>
              <a:rPr lang="en-US" dirty="0" smtClean="0">
                <a:ea typeface="Times New Roman" pitchFamily="18" charset="0"/>
                <a:cs typeface="Arial" pitchFamily="34" charset="0"/>
              </a:rPr>
              <a:t>DuPont</a:t>
            </a:r>
            <a:endParaRPr lang="ru-RU" dirty="0" smtClean="0"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Оконный профиль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ru-RU" dirty="0" smtClean="0">
                <a:latin typeface="+mn-lt"/>
                <a:ea typeface="Times New Roman" pitchFamily="18" charset="0"/>
                <a:cs typeface="Arial" pitchFamily="34" charset="0"/>
              </a:rPr>
              <a:t>Фасады: </a:t>
            </a:r>
            <a:r>
              <a:rPr lang="en-US" dirty="0" err="1" smtClean="0">
                <a:latin typeface="+mn-lt"/>
                <a:ea typeface="Times New Roman" pitchFamily="18" charset="0"/>
                <a:cs typeface="Arial" pitchFamily="34" charset="0"/>
              </a:rPr>
              <a:t>Deceuninck</a:t>
            </a:r>
            <a:r>
              <a:rPr lang="en-US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 smtClean="0">
                <a:latin typeface="+mn-lt"/>
                <a:ea typeface="Times New Roman" pitchFamily="18" charset="0"/>
                <a:cs typeface="Arial" pitchFamily="34" charset="0"/>
              </a:rPr>
              <a:t>Спейс</a:t>
            </a:r>
            <a:r>
              <a:rPr lang="en-US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smtClean="0">
                <a:latin typeface="+mn-lt"/>
              </a:rPr>
              <a:t>U</a:t>
            </a:r>
            <a:r>
              <a:rPr lang="en-US" baseline="-25000" dirty="0" smtClean="0">
                <a:latin typeface="+mn-lt"/>
              </a:rPr>
              <a:t>f </a:t>
            </a:r>
            <a:r>
              <a:rPr lang="ru-RU" dirty="0" smtClean="0">
                <a:latin typeface="+mn-lt"/>
              </a:rPr>
              <a:t>=0,</a:t>
            </a:r>
            <a:r>
              <a:rPr lang="en-US" dirty="0" smtClean="0">
                <a:latin typeface="+mn-lt"/>
              </a:rPr>
              <a:t>95</a:t>
            </a:r>
            <a:r>
              <a:rPr lang="ru-RU" dirty="0" smtClean="0">
                <a:latin typeface="+mn-lt"/>
              </a:rPr>
              <a:t> Вт/(м</a:t>
            </a:r>
            <a:r>
              <a:rPr lang="ru-RU" baseline="30000" dirty="0" smtClean="0">
                <a:latin typeface="+mn-lt"/>
              </a:rPr>
              <a:t>2</a:t>
            </a:r>
            <a:r>
              <a:rPr lang="ru-RU" dirty="0" smtClean="0">
                <a:latin typeface="+mn-lt"/>
              </a:rPr>
              <a:t>·</a:t>
            </a:r>
            <a:r>
              <a:rPr lang="ru-RU" baseline="30000" dirty="0" smtClean="0">
                <a:latin typeface="+mn-lt"/>
              </a:rPr>
              <a:t>°</a:t>
            </a:r>
            <a:r>
              <a:rPr lang="ru-RU" dirty="0" smtClean="0">
                <a:latin typeface="+mn-lt"/>
              </a:rPr>
              <a:t>С)</a:t>
            </a:r>
            <a:endParaRPr lang="en-US" dirty="0" smtClean="0">
              <a:latin typeface="+mn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en-US" dirty="0" smtClean="0">
                <a:latin typeface="+mn-lt"/>
                <a:cs typeface="Arial" pitchFamily="34" charset="0"/>
              </a:rPr>
              <a:t>                 </a:t>
            </a:r>
            <a:r>
              <a:rPr lang="ru-RU" dirty="0" smtClean="0">
                <a:latin typeface="+mn-lt"/>
              </a:rPr>
              <a:t>тройное остекление </a:t>
            </a:r>
            <a:r>
              <a:rPr lang="en-US" dirty="0" smtClean="0">
                <a:latin typeface="+mn-lt"/>
              </a:rPr>
              <a:t>AGC</a:t>
            </a:r>
            <a:r>
              <a:rPr lang="ru-RU" dirty="0" smtClean="0">
                <a:latin typeface="+mn-lt"/>
              </a:rPr>
              <a:t> U</a:t>
            </a:r>
            <a:r>
              <a:rPr lang="ru-RU" baseline="-25000" dirty="0" smtClean="0">
                <a:latin typeface="+mn-lt"/>
              </a:rPr>
              <a:t>g</a:t>
            </a:r>
            <a:r>
              <a:rPr lang="ru-RU" dirty="0" smtClean="0">
                <a:latin typeface="+mn-lt"/>
              </a:rPr>
              <a:t>=0,6 Вт/(м</a:t>
            </a:r>
            <a:r>
              <a:rPr lang="ru-RU" baseline="30000" dirty="0" smtClean="0">
                <a:latin typeface="+mn-lt"/>
              </a:rPr>
              <a:t>2</a:t>
            </a:r>
            <a:r>
              <a:rPr lang="ru-RU" dirty="0" smtClean="0">
                <a:latin typeface="+mn-lt"/>
              </a:rPr>
              <a:t>·</a:t>
            </a:r>
            <a:r>
              <a:rPr lang="ru-RU" baseline="30000" dirty="0" smtClean="0">
                <a:latin typeface="+mn-lt"/>
              </a:rPr>
              <a:t>°</a:t>
            </a:r>
            <a:r>
              <a:rPr lang="ru-RU" dirty="0" smtClean="0">
                <a:latin typeface="+mn-lt"/>
              </a:rPr>
              <a:t>С), g=47%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Кровля: </a:t>
            </a:r>
            <a:r>
              <a:rPr lang="ru-RU" dirty="0" smtClean="0">
                <a:latin typeface="+mn-lt"/>
                <a:cs typeface="Arial" pitchFamily="34" charset="0"/>
              </a:rPr>
              <a:t>мансардные окна </a:t>
            </a:r>
            <a:r>
              <a:rPr lang="en-US" dirty="0" err="1" smtClean="0">
                <a:latin typeface="+mn-lt"/>
                <a:cs typeface="Arial" pitchFamily="34" charset="0"/>
              </a:rPr>
              <a:t>Velux</a:t>
            </a:r>
            <a:r>
              <a:rPr lang="ru-RU" dirty="0" smtClean="0">
                <a:latin typeface="+mn-lt"/>
                <a:cs typeface="Arial" pitchFamily="34" charset="0"/>
              </a:rPr>
              <a:t> </a:t>
            </a:r>
            <a:r>
              <a:rPr lang="ru-RU" dirty="0" smtClean="0">
                <a:latin typeface="+mn-lt"/>
              </a:rPr>
              <a:t>U</a:t>
            </a:r>
            <a:r>
              <a:rPr lang="en-US" baseline="-25000" dirty="0" smtClean="0">
                <a:latin typeface="+mn-lt"/>
              </a:rPr>
              <a:t>f </a:t>
            </a:r>
            <a:r>
              <a:rPr lang="ru-RU" dirty="0" smtClean="0">
                <a:latin typeface="+mn-lt"/>
              </a:rPr>
              <a:t>=0,</a:t>
            </a:r>
            <a:r>
              <a:rPr lang="en-US" dirty="0" smtClean="0">
                <a:latin typeface="+mn-lt"/>
              </a:rPr>
              <a:t>91</a:t>
            </a:r>
            <a:r>
              <a:rPr lang="ru-RU" dirty="0" smtClean="0">
                <a:latin typeface="+mn-lt"/>
              </a:rPr>
              <a:t> Вт/(м</a:t>
            </a:r>
            <a:r>
              <a:rPr lang="ru-RU" baseline="30000" dirty="0" smtClean="0">
                <a:latin typeface="+mn-lt"/>
              </a:rPr>
              <a:t>2</a:t>
            </a:r>
            <a:r>
              <a:rPr lang="ru-RU" dirty="0" smtClean="0">
                <a:latin typeface="+mn-lt"/>
              </a:rPr>
              <a:t>·</a:t>
            </a:r>
            <a:r>
              <a:rPr lang="ru-RU" baseline="30000" dirty="0" smtClean="0">
                <a:latin typeface="+mn-lt"/>
              </a:rPr>
              <a:t>°</a:t>
            </a:r>
            <a:r>
              <a:rPr lang="ru-RU" dirty="0" smtClean="0">
                <a:latin typeface="+mn-lt"/>
              </a:rPr>
              <a:t>С)</a:t>
            </a:r>
            <a:endParaRPr lang="en-US" dirty="0" smtClean="0">
              <a:latin typeface="+mn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ru-RU" dirty="0" smtClean="0">
                <a:latin typeface="+mn-lt"/>
                <a:cs typeface="Arial" pitchFamily="34" charset="0"/>
              </a:rPr>
              <a:t>                тройное остекление </a:t>
            </a:r>
            <a:r>
              <a:rPr lang="en-US" dirty="0" smtClean="0">
                <a:latin typeface="+mn-lt"/>
                <a:cs typeface="Arial" pitchFamily="34" charset="0"/>
              </a:rPr>
              <a:t>V21 65G</a:t>
            </a:r>
            <a:r>
              <a:rPr lang="ru-RU" dirty="0" smtClean="0">
                <a:latin typeface="+mn-lt"/>
                <a:cs typeface="Arial" pitchFamily="34" charset="0"/>
              </a:rPr>
              <a:t> </a:t>
            </a:r>
            <a:r>
              <a:rPr lang="ru-RU" dirty="0" smtClean="0">
                <a:latin typeface="+mn-lt"/>
              </a:rPr>
              <a:t>U</a:t>
            </a:r>
            <a:r>
              <a:rPr lang="ru-RU" baseline="-25000" dirty="0" smtClean="0">
                <a:latin typeface="+mn-lt"/>
              </a:rPr>
              <a:t>g</a:t>
            </a:r>
            <a:r>
              <a:rPr lang="ru-RU" dirty="0" smtClean="0">
                <a:latin typeface="+mn-lt"/>
              </a:rPr>
              <a:t>=0,53 Вт/(м</a:t>
            </a:r>
            <a:r>
              <a:rPr lang="ru-RU" baseline="30000" dirty="0" smtClean="0">
                <a:latin typeface="+mn-lt"/>
              </a:rPr>
              <a:t>2</a:t>
            </a:r>
            <a:r>
              <a:rPr lang="ru-RU" dirty="0" smtClean="0">
                <a:latin typeface="+mn-lt"/>
              </a:rPr>
              <a:t>·</a:t>
            </a:r>
            <a:r>
              <a:rPr lang="ru-RU" baseline="30000" dirty="0" smtClean="0">
                <a:latin typeface="+mn-lt"/>
              </a:rPr>
              <a:t>°</a:t>
            </a:r>
            <a:r>
              <a:rPr lang="ru-RU" dirty="0" smtClean="0">
                <a:latin typeface="+mn-lt"/>
              </a:rPr>
              <a:t>С), g=52%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q"/>
            </a:pPr>
            <a:r>
              <a:rPr lang="ru-RU" u="sng" dirty="0" smtClean="0">
                <a:latin typeface="+mn-lt"/>
                <a:ea typeface="Times New Roman" pitchFamily="18" charset="0"/>
                <a:cs typeface="Arial" pitchFamily="34" charset="0"/>
              </a:rPr>
              <a:t>Применение вентиляционной установки</a:t>
            </a:r>
            <a:r>
              <a:rPr lang="ru-RU" dirty="0" smtClean="0">
                <a:latin typeface="+mn-lt"/>
                <a:ea typeface="Times New Roman" pitchFamily="18" charset="0"/>
                <a:cs typeface="Arial" pitchFamily="34" charset="0"/>
              </a:rPr>
              <a:t> с рекуперацией 75%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q"/>
            </a:pPr>
            <a:r>
              <a:rPr lang="ru-RU" b="1" u="sng" dirty="0" smtClean="0">
                <a:latin typeface="+mn-lt"/>
                <a:ea typeface="Times New Roman" pitchFamily="18" charset="0"/>
                <a:cs typeface="Arial" pitchFamily="34" charset="0"/>
              </a:rPr>
              <a:t>Сопротивление </a:t>
            </a:r>
            <a:r>
              <a:rPr lang="ru-RU" b="1" u="sng" dirty="0">
                <a:latin typeface="+mn-lt"/>
                <a:ea typeface="Times New Roman" pitchFamily="18" charset="0"/>
                <a:cs typeface="Arial" pitchFamily="34" charset="0"/>
              </a:rPr>
              <a:t>теплопередаче</a:t>
            </a:r>
            <a:r>
              <a:rPr lang="ru-RU" b="1" dirty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</a:p>
          <a:p>
            <a:pPr eaLnBrk="0" hangingPunct="0">
              <a:buClr>
                <a:srgbClr val="C00000"/>
              </a:buClr>
            </a:pPr>
            <a:r>
              <a:rPr lang="ru-RU" dirty="0">
                <a:latin typeface="+mn-lt"/>
                <a:ea typeface="Times New Roman" pitchFamily="18" charset="0"/>
                <a:cs typeface="Arial" pitchFamily="34" charset="0"/>
              </a:rPr>
              <a:t>стен </a:t>
            </a:r>
            <a:r>
              <a:rPr lang="en-US" dirty="0">
                <a:latin typeface="+mn-lt"/>
                <a:ea typeface="Times New Roman" pitchFamily="18" charset="0"/>
                <a:cs typeface="Arial" pitchFamily="34" charset="0"/>
              </a:rPr>
              <a:t>R</a:t>
            </a:r>
            <a:r>
              <a:rPr lang="ru-RU" dirty="0">
                <a:latin typeface="+mn-lt"/>
                <a:ea typeface="Times New Roman" pitchFamily="18" charset="0"/>
                <a:cs typeface="Arial" pitchFamily="34" charset="0"/>
              </a:rPr>
              <a:t> = 5,5</a:t>
            </a:r>
            <a:r>
              <a:rPr lang="en-US" dirty="0">
                <a:latin typeface="+mn-lt"/>
                <a:ea typeface="Times New Roman" pitchFamily="18" charset="0"/>
                <a:cs typeface="Arial" pitchFamily="34" charset="0"/>
              </a:rPr>
              <a:t>4</a:t>
            </a:r>
            <a:r>
              <a:rPr lang="ru-RU" dirty="0">
                <a:latin typeface="+mn-lt"/>
                <a:ea typeface="Times New Roman" pitchFamily="18" charset="0"/>
                <a:cs typeface="Arial" pitchFamily="34" charset="0"/>
              </a:rPr>
              <a:t> (м</a:t>
            </a:r>
            <a:r>
              <a:rPr lang="ru-RU" baseline="30000" dirty="0">
                <a:latin typeface="+mn-lt"/>
                <a:ea typeface="Times New Roman" pitchFamily="18" charset="0"/>
                <a:cs typeface="Arial" pitchFamily="34" charset="0"/>
              </a:rPr>
              <a:t>2</a:t>
            </a:r>
            <a:r>
              <a:rPr lang="pl-PL" dirty="0">
                <a:latin typeface="+mn-lt"/>
                <a:cs typeface="Arial" pitchFamily="34" charset="0"/>
              </a:rPr>
              <a:t>∙</a:t>
            </a:r>
            <a:r>
              <a:rPr lang="ru-RU" dirty="0">
                <a:latin typeface="+mn-lt"/>
                <a:cs typeface="Arial" pitchFamily="34" charset="0"/>
              </a:rPr>
              <a:t>°</a:t>
            </a:r>
            <a:r>
              <a:rPr lang="ru-RU" dirty="0">
                <a:latin typeface="+mn-lt"/>
                <a:ea typeface="Times New Roman" pitchFamily="18" charset="0"/>
                <a:cs typeface="Arial" pitchFamily="34" charset="0"/>
              </a:rPr>
              <a:t>С)/Вт, </a:t>
            </a:r>
          </a:p>
          <a:p>
            <a:pPr eaLnBrk="0" hangingPunct="0">
              <a:buClr>
                <a:srgbClr val="C00000"/>
              </a:buClr>
            </a:pPr>
            <a:r>
              <a:rPr lang="ru-RU" dirty="0">
                <a:latin typeface="+mn-lt"/>
                <a:ea typeface="Times New Roman" pitchFamily="18" charset="0"/>
                <a:cs typeface="Arial" pitchFamily="34" charset="0"/>
              </a:rPr>
              <a:t>кровли </a:t>
            </a:r>
            <a:r>
              <a:rPr lang="en-US" dirty="0">
                <a:latin typeface="+mn-lt"/>
                <a:ea typeface="Times New Roman" pitchFamily="18" charset="0"/>
                <a:cs typeface="Arial" pitchFamily="34" charset="0"/>
              </a:rPr>
              <a:t>R</a:t>
            </a:r>
            <a:r>
              <a:rPr lang="ru-RU" dirty="0">
                <a:latin typeface="+mn-lt"/>
                <a:ea typeface="Times New Roman" pitchFamily="18" charset="0"/>
                <a:cs typeface="Arial" pitchFamily="34" charset="0"/>
              </a:rPr>
              <a:t> = 4,</a:t>
            </a:r>
            <a:r>
              <a:rPr lang="en-US" dirty="0">
                <a:latin typeface="+mn-lt"/>
                <a:ea typeface="Times New Roman" pitchFamily="18" charset="0"/>
                <a:cs typeface="Arial" pitchFamily="34" charset="0"/>
              </a:rPr>
              <a:t>94</a:t>
            </a:r>
            <a:r>
              <a:rPr lang="ru-RU" dirty="0">
                <a:latin typeface="+mn-lt"/>
                <a:ea typeface="Times New Roman" pitchFamily="18" charset="0"/>
                <a:cs typeface="Arial" pitchFamily="34" charset="0"/>
              </a:rPr>
              <a:t> (м</a:t>
            </a:r>
            <a:r>
              <a:rPr lang="ru-RU" baseline="30000" dirty="0">
                <a:latin typeface="+mn-lt"/>
                <a:ea typeface="Times New Roman" pitchFamily="18" charset="0"/>
                <a:cs typeface="Arial" pitchFamily="34" charset="0"/>
              </a:rPr>
              <a:t>2</a:t>
            </a:r>
            <a:r>
              <a:rPr lang="pl-PL" dirty="0">
                <a:latin typeface="+mn-lt"/>
                <a:cs typeface="Arial" pitchFamily="34" charset="0"/>
              </a:rPr>
              <a:t>∙</a:t>
            </a:r>
            <a:r>
              <a:rPr lang="ru-RU" dirty="0">
                <a:latin typeface="+mn-lt"/>
                <a:cs typeface="Arial" pitchFamily="34" charset="0"/>
              </a:rPr>
              <a:t>°</a:t>
            </a:r>
            <a:r>
              <a:rPr lang="ru-RU" dirty="0">
                <a:latin typeface="+mn-lt"/>
                <a:ea typeface="Times New Roman" pitchFamily="18" charset="0"/>
                <a:cs typeface="Arial" pitchFamily="34" charset="0"/>
              </a:rPr>
              <a:t>С)/Вт, </a:t>
            </a:r>
          </a:p>
          <a:p>
            <a:pPr eaLnBrk="0" hangingPunct="0">
              <a:buClr>
                <a:srgbClr val="C00000"/>
              </a:buClr>
            </a:pPr>
            <a:r>
              <a:rPr lang="ru-RU" dirty="0">
                <a:latin typeface="+mn-lt"/>
                <a:ea typeface="Times New Roman" pitchFamily="18" charset="0"/>
                <a:cs typeface="Arial" pitchFamily="34" charset="0"/>
              </a:rPr>
              <a:t>пола (по РНРР) </a:t>
            </a:r>
            <a:r>
              <a:rPr lang="en-US" dirty="0">
                <a:latin typeface="+mn-lt"/>
                <a:ea typeface="Times New Roman" pitchFamily="18" charset="0"/>
                <a:cs typeface="Arial" pitchFamily="34" charset="0"/>
              </a:rPr>
              <a:t>R</a:t>
            </a:r>
            <a:r>
              <a:rPr lang="ru-RU" dirty="0">
                <a:latin typeface="+mn-lt"/>
                <a:ea typeface="Times New Roman" pitchFamily="18" charset="0"/>
                <a:cs typeface="Arial" pitchFamily="34" charset="0"/>
              </a:rPr>
              <a:t> = </a:t>
            </a:r>
            <a:r>
              <a:rPr lang="en-US" dirty="0">
                <a:latin typeface="+mn-lt"/>
                <a:ea typeface="Times New Roman" pitchFamily="18" charset="0"/>
                <a:cs typeface="Arial" pitchFamily="34" charset="0"/>
              </a:rPr>
              <a:t>6,08</a:t>
            </a:r>
            <a:r>
              <a:rPr lang="ru-RU" dirty="0">
                <a:latin typeface="+mn-lt"/>
                <a:ea typeface="Times New Roman" pitchFamily="18" charset="0"/>
                <a:cs typeface="Arial" pitchFamily="34" charset="0"/>
              </a:rPr>
              <a:t> (м</a:t>
            </a:r>
            <a:r>
              <a:rPr lang="ru-RU" baseline="30000" dirty="0">
                <a:latin typeface="+mn-lt"/>
                <a:ea typeface="Times New Roman" pitchFamily="18" charset="0"/>
                <a:cs typeface="Arial" pitchFamily="34" charset="0"/>
              </a:rPr>
              <a:t>2</a:t>
            </a:r>
            <a:r>
              <a:rPr lang="pl-PL" dirty="0">
                <a:latin typeface="+mn-lt"/>
                <a:cs typeface="Arial" pitchFamily="34" charset="0"/>
              </a:rPr>
              <a:t>∙</a:t>
            </a:r>
            <a:r>
              <a:rPr lang="ru-RU" dirty="0">
                <a:latin typeface="+mn-lt"/>
                <a:cs typeface="Arial" pitchFamily="34" charset="0"/>
              </a:rPr>
              <a:t>°</a:t>
            </a:r>
            <a:r>
              <a:rPr lang="ru-RU" dirty="0">
                <a:latin typeface="+mn-lt"/>
                <a:ea typeface="Times New Roman" pitchFamily="18" charset="0"/>
                <a:cs typeface="Arial" pitchFamily="34" charset="0"/>
              </a:rPr>
              <a:t>С)/Вт</a:t>
            </a:r>
            <a:endParaRPr lang="ru-RU" dirty="0">
              <a:latin typeface="+mn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q"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520" y="195858"/>
            <a:ext cx="6418263" cy="374340"/>
          </a:xfrm>
        </p:spPr>
        <p:txBody>
          <a:bodyPr/>
          <a:lstStyle/>
          <a:p>
            <a:r>
              <a:rPr lang="ru-RU" sz="2000" b="1" kern="1200" dirty="0" smtClean="0">
                <a:solidFill>
                  <a:srgbClr val="225D0B"/>
                </a:solidFill>
                <a:latin typeface="Verdana"/>
              </a:rPr>
              <a:t>ОСНОВНЫЕ ХАРАКТЕРИСТИКИ</a:t>
            </a:r>
            <a:endParaRPr lang="da-DK" sz="2000" b="1" kern="1200" dirty="0">
              <a:solidFill>
                <a:srgbClr val="225D0B"/>
              </a:solidFill>
              <a:latin typeface="Verdan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051" y="4957785"/>
            <a:ext cx="8693073" cy="119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096655"/>
            <a:ext cx="8161322" cy="106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06801" y="780813"/>
            <a:ext cx="8892480" cy="206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/>
            <a:endParaRPr lang="ru-RU" sz="1846" dirty="0">
              <a:cs typeface="Arial" pitchFamily="34" charset="0"/>
            </a:endParaRPr>
          </a:p>
          <a:p>
            <a:pPr defTabSz="844083" eaLnBrk="0" hangingPunct="0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1846" u="sng" dirty="0">
                <a:ea typeface="Times New Roman" pitchFamily="18" charset="0"/>
                <a:cs typeface="Arial" pitchFamily="34" charset="0"/>
              </a:rPr>
              <a:t> </a:t>
            </a:r>
            <a:r>
              <a:rPr lang="ru-RU" sz="1846" u="sng" dirty="0">
                <a:latin typeface="+mn-lt"/>
                <a:ea typeface="Times New Roman" pitchFamily="18" charset="0"/>
                <a:cs typeface="Arial" pitchFamily="34" charset="0"/>
              </a:rPr>
              <a:t>Расчетное значение у</a:t>
            </a:r>
            <a:r>
              <a:rPr lang="pl-PL" sz="1846" u="sng" dirty="0">
                <a:latin typeface="+mn-lt"/>
                <a:ea typeface="Times New Roman" pitchFamily="18" charset="0"/>
                <a:cs typeface="Arial" pitchFamily="34" charset="0"/>
              </a:rPr>
              <a:t>дельн</a:t>
            </a:r>
            <a:r>
              <a:rPr lang="ru-RU" sz="1846" u="sng" dirty="0">
                <a:latin typeface="+mn-lt"/>
                <a:ea typeface="Times New Roman" pitchFamily="18" charset="0"/>
                <a:cs typeface="Arial" pitchFamily="34" charset="0"/>
              </a:rPr>
              <a:t>ого</a:t>
            </a:r>
            <a:r>
              <a:rPr lang="pl-PL" sz="1846" u="sng" dirty="0">
                <a:latin typeface="+mn-lt"/>
                <a:ea typeface="Times New Roman" pitchFamily="18" charset="0"/>
                <a:cs typeface="Arial" pitchFamily="34" charset="0"/>
              </a:rPr>
              <a:t> расход</a:t>
            </a:r>
            <a:r>
              <a:rPr lang="ru-RU" sz="1846" u="sng" dirty="0">
                <a:latin typeface="+mn-lt"/>
                <a:ea typeface="Times New Roman" pitchFamily="18" charset="0"/>
                <a:cs typeface="Arial" pitchFamily="34" charset="0"/>
              </a:rPr>
              <a:t>а</a:t>
            </a:r>
            <a:r>
              <a:rPr lang="pl-PL" sz="1846" u="sng" dirty="0">
                <a:latin typeface="+mn-lt"/>
                <a:ea typeface="Times New Roman" pitchFamily="18" charset="0"/>
                <a:cs typeface="Arial" pitchFamily="34" charset="0"/>
              </a:rPr>
              <a:t> тепловой энергии</a:t>
            </a:r>
            <a:r>
              <a:rPr lang="pl-PL" sz="1846" dirty="0">
                <a:latin typeface="+mn-lt"/>
                <a:ea typeface="Times New Roman" pitchFamily="18" charset="0"/>
                <a:cs typeface="Arial" pitchFamily="34" charset="0"/>
              </a:rPr>
              <a:t> на отопление </a:t>
            </a:r>
            <a:r>
              <a:rPr lang="ru-RU" sz="1846" dirty="0">
                <a:latin typeface="+mn-lt"/>
                <a:ea typeface="Times New Roman" pitchFamily="18" charset="0"/>
                <a:cs typeface="Arial" pitchFamily="34" charset="0"/>
              </a:rPr>
              <a:t>(по методике РНРР)</a:t>
            </a:r>
            <a:r>
              <a:rPr lang="pl-PL" sz="1846" dirty="0">
                <a:latin typeface="+mn-lt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1846" dirty="0">
                <a:latin typeface="+mn-lt"/>
                <a:ea typeface="Times New Roman" pitchFamily="18" charset="0"/>
                <a:cs typeface="Arial" pitchFamily="34" charset="0"/>
              </a:rPr>
              <a:t>предварительное значение </a:t>
            </a:r>
            <a:r>
              <a:rPr lang="en-US" sz="1846" b="1" dirty="0">
                <a:solidFill>
                  <a:srgbClr val="FF0000"/>
                </a:solidFill>
                <a:latin typeface="+mn-lt"/>
                <a:ea typeface="Times New Roman" pitchFamily="18" charset="0"/>
                <a:cs typeface="Arial" pitchFamily="34" charset="0"/>
              </a:rPr>
              <a:t>1</a:t>
            </a:r>
            <a:r>
              <a:rPr lang="ru-RU" sz="1846" b="1" dirty="0">
                <a:solidFill>
                  <a:srgbClr val="FF0000"/>
                </a:solidFill>
                <a:latin typeface="+mn-lt"/>
                <a:ea typeface="Times New Roman" pitchFamily="18" charset="0"/>
                <a:cs typeface="Arial" pitchFamily="34" charset="0"/>
              </a:rPr>
              <a:t>17</a:t>
            </a:r>
            <a:r>
              <a:rPr lang="pl-PL" sz="1846" b="1" dirty="0">
                <a:solidFill>
                  <a:srgbClr val="FF0000"/>
                </a:solidFill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pl-PL" sz="1846" b="1" dirty="0">
                <a:latin typeface="+mn-lt"/>
                <a:ea typeface="Times New Roman" pitchFamily="18" charset="0"/>
                <a:cs typeface="Arial" pitchFamily="34" charset="0"/>
              </a:rPr>
              <a:t>кВт∙ч/м</a:t>
            </a:r>
            <a:r>
              <a:rPr lang="pl-PL" sz="1846" b="1" baseline="30000" dirty="0">
                <a:latin typeface="+mn-lt"/>
                <a:ea typeface="Times New Roman" pitchFamily="18" charset="0"/>
                <a:cs typeface="Arial" pitchFamily="34" charset="0"/>
              </a:rPr>
              <a:t>2</a:t>
            </a:r>
            <a:r>
              <a:rPr lang="pl-PL" sz="1846" b="1" dirty="0">
                <a:latin typeface="+mn-lt"/>
                <a:ea typeface="Times New Roman" pitchFamily="18" charset="0"/>
                <a:cs typeface="Arial" pitchFamily="34" charset="0"/>
              </a:rPr>
              <a:t>год</a:t>
            </a:r>
            <a:r>
              <a:rPr lang="ru-RU" sz="1846" b="1" dirty="0">
                <a:latin typeface="+mn-lt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1846" b="1" dirty="0">
                <a:solidFill>
                  <a:srgbClr val="FF0000"/>
                </a:solidFill>
                <a:latin typeface="+mn-lt"/>
                <a:ea typeface="Times New Roman" pitchFamily="18" charset="0"/>
                <a:cs typeface="Arial" pitchFamily="34" charset="0"/>
              </a:rPr>
              <a:t>6000 руб. в год</a:t>
            </a:r>
            <a:r>
              <a:rPr lang="ru-RU" sz="1846" b="1" dirty="0">
                <a:latin typeface="+mn-lt"/>
                <a:ea typeface="Times New Roman" pitchFamily="18" charset="0"/>
                <a:cs typeface="Arial" pitchFamily="34" charset="0"/>
              </a:rPr>
              <a:t>)</a:t>
            </a:r>
            <a:endParaRPr lang="en-US" sz="1846" b="1" dirty="0">
              <a:latin typeface="+mn-lt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1662" dirty="0">
                <a:latin typeface="+mn-lt"/>
                <a:cs typeface="Arial" pitchFamily="34" charset="0"/>
              </a:rPr>
              <a:t> </a:t>
            </a:r>
            <a:r>
              <a:rPr lang="ru-RU" u="sng" dirty="0" smtClean="0">
                <a:latin typeface="+mn-lt"/>
                <a:ea typeface="Times New Roman" pitchFamily="18" charset="0"/>
                <a:cs typeface="Arial" pitchFamily="34" charset="0"/>
              </a:rPr>
              <a:t> Расчетное значение у</a:t>
            </a:r>
            <a:r>
              <a:rPr lang="pl-PL" u="sng" dirty="0" smtClean="0">
                <a:latin typeface="+mn-lt"/>
                <a:ea typeface="Times New Roman" pitchFamily="18" charset="0"/>
                <a:cs typeface="Arial" pitchFamily="34" charset="0"/>
              </a:rPr>
              <a:t>дельн</a:t>
            </a:r>
            <a:r>
              <a:rPr lang="ru-RU" u="sng" dirty="0" smtClean="0">
                <a:latin typeface="+mn-lt"/>
                <a:ea typeface="Times New Roman" pitchFamily="18" charset="0"/>
                <a:cs typeface="Arial" pitchFamily="34" charset="0"/>
              </a:rPr>
              <a:t>ого</a:t>
            </a:r>
            <a:r>
              <a:rPr lang="pl-PL" u="sng" dirty="0" smtClean="0">
                <a:latin typeface="+mn-lt"/>
                <a:ea typeface="Times New Roman" pitchFamily="18" charset="0"/>
                <a:cs typeface="Arial" pitchFamily="34" charset="0"/>
              </a:rPr>
              <a:t> расход</a:t>
            </a:r>
            <a:r>
              <a:rPr lang="ru-RU" u="sng" dirty="0" smtClean="0">
                <a:latin typeface="+mn-lt"/>
                <a:ea typeface="Times New Roman" pitchFamily="18" charset="0"/>
                <a:cs typeface="Arial" pitchFamily="34" charset="0"/>
              </a:rPr>
              <a:t>а</a:t>
            </a:r>
            <a:r>
              <a:rPr lang="pl-PL" u="sng" dirty="0" smtClean="0">
                <a:latin typeface="+mn-lt"/>
                <a:ea typeface="Times New Roman" pitchFamily="18" charset="0"/>
                <a:cs typeface="Arial" pitchFamily="34" charset="0"/>
              </a:rPr>
              <a:t> тепловой энергии</a:t>
            </a:r>
            <a:r>
              <a:rPr lang="pl-PL" dirty="0" smtClean="0">
                <a:latin typeface="+mn-lt"/>
                <a:ea typeface="Times New Roman" pitchFamily="18" charset="0"/>
                <a:cs typeface="Arial" pitchFamily="34" charset="0"/>
              </a:rPr>
              <a:t> на отопление </a:t>
            </a:r>
            <a:r>
              <a:rPr lang="ru-RU" dirty="0" smtClean="0">
                <a:latin typeface="+mn-lt"/>
                <a:ea typeface="Times New Roman" pitchFamily="18" charset="0"/>
                <a:cs typeface="Arial" pitchFamily="34" charset="0"/>
              </a:rPr>
              <a:t>(по методике </a:t>
            </a:r>
            <a:r>
              <a:rPr lang="ru-RU" dirty="0" err="1" smtClean="0">
                <a:latin typeface="+mn-lt"/>
                <a:ea typeface="Times New Roman" pitchFamily="18" charset="0"/>
                <a:cs typeface="Arial" pitchFamily="34" charset="0"/>
              </a:rPr>
              <a:t>СНиП</a:t>
            </a:r>
            <a:r>
              <a:rPr lang="ru-RU" dirty="0" smtClean="0">
                <a:latin typeface="+mn-lt"/>
                <a:ea typeface="Times New Roman" pitchFamily="18" charset="0"/>
                <a:cs typeface="Arial" pitchFamily="34" charset="0"/>
              </a:rPr>
              <a:t>)</a:t>
            </a:r>
            <a:r>
              <a:rPr lang="pl-PL" dirty="0" smtClean="0">
                <a:latin typeface="+mn-lt"/>
                <a:ea typeface="Times New Roman" pitchFamily="18" charset="0"/>
                <a:cs typeface="Arial" pitchFamily="34" charset="0"/>
              </a:rPr>
              <a:t> – </a:t>
            </a:r>
            <a:r>
              <a:rPr lang="ru-RU" dirty="0" smtClean="0">
                <a:latin typeface="+mn-lt"/>
                <a:ea typeface="Times New Roman" pitchFamily="18" charset="0"/>
                <a:cs typeface="Arial" pitchFamily="34" charset="0"/>
              </a:rPr>
              <a:t>предварительное значение  </a:t>
            </a:r>
            <a:r>
              <a:rPr lang="ru-RU" sz="1846" b="1" dirty="0">
                <a:solidFill>
                  <a:srgbClr val="FF0000"/>
                </a:solidFill>
                <a:latin typeface="+mn-lt"/>
                <a:ea typeface="Times New Roman" pitchFamily="18" charset="0"/>
                <a:cs typeface="Arial" pitchFamily="34" charset="0"/>
              </a:rPr>
              <a:t>54</a:t>
            </a:r>
            <a:r>
              <a:rPr lang="ru-RU" sz="1846" b="1" dirty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pl-PL" sz="1846" b="1" dirty="0">
                <a:latin typeface="+mn-lt"/>
                <a:ea typeface="Times New Roman" pitchFamily="18" charset="0"/>
                <a:cs typeface="Arial" pitchFamily="34" charset="0"/>
              </a:rPr>
              <a:t>кВт∙ч/м</a:t>
            </a:r>
            <a:r>
              <a:rPr lang="pl-PL" sz="1846" b="1" baseline="30000" dirty="0">
                <a:latin typeface="+mn-lt"/>
                <a:ea typeface="Times New Roman" pitchFamily="18" charset="0"/>
                <a:cs typeface="Arial" pitchFamily="34" charset="0"/>
              </a:rPr>
              <a:t>2</a:t>
            </a:r>
            <a:r>
              <a:rPr lang="pl-PL" sz="1846" b="1" dirty="0">
                <a:latin typeface="+mn-lt"/>
                <a:ea typeface="Times New Roman" pitchFamily="18" charset="0"/>
                <a:cs typeface="Arial" pitchFamily="34" charset="0"/>
              </a:rPr>
              <a:t>год</a:t>
            </a:r>
            <a:endParaRPr lang="en-US" sz="1846" b="1" dirty="0">
              <a:latin typeface="+mn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421001"/>
            <a:ext cx="5625625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46" b="1" dirty="0">
                <a:solidFill>
                  <a:srgbClr val="225D0B"/>
                </a:solidFill>
                <a:latin typeface="+mj-lt"/>
                <a:cs typeface="Arial" pitchFamily="34" charset="0"/>
              </a:rPr>
              <a:t>ЭНЕРГОПОТРЕБЛЕНИЕ НА ОТОПЛЕНИЕ</a:t>
            </a:r>
          </a:p>
        </p:txBody>
      </p:sp>
      <p:sp>
        <p:nvSpPr>
          <p:cNvPr id="14" name="Овал 13"/>
          <p:cNvSpPr/>
          <p:nvPr/>
        </p:nvSpPr>
        <p:spPr>
          <a:xfrm>
            <a:off x="5303158" y="2963718"/>
            <a:ext cx="1063503" cy="797627"/>
          </a:xfrm>
          <a:prstGeom prst="ellipse">
            <a:avLst/>
          </a:prstGeom>
          <a:solidFill>
            <a:srgbClr val="FF0000">
              <a:alpha val="3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563102" y="5024254"/>
            <a:ext cx="731158" cy="598220"/>
          </a:xfrm>
          <a:prstGeom prst="ellipse">
            <a:avLst/>
          </a:prstGeom>
          <a:solidFill>
            <a:srgbClr val="FF0000">
              <a:alpha val="3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907311" y="2631373"/>
            <a:ext cx="957313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15" b="1" u="sng" dirty="0"/>
              <a:t>РНРР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40843" y="4226627"/>
            <a:ext cx="973343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15" b="1" u="sng" dirty="0" err="1"/>
              <a:t>СНиП</a:t>
            </a:r>
            <a:endParaRPr lang="ru-RU" sz="2215" b="1" u="sng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7"/>
          <a:stretch/>
        </p:blipFill>
        <p:spPr>
          <a:xfrm>
            <a:off x="7317305" y="15482"/>
            <a:ext cx="1826695" cy="81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0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/>
          </p:cNvSpPr>
          <p:nvPr/>
        </p:nvSpPr>
        <p:spPr bwMode="auto">
          <a:xfrm>
            <a:off x="611560" y="2888940"/>
            <a:ext cx="7993063" cy="2952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12713" indent="-112713"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lnSpc>
                <a:spcPct val="120000"/>
              </a:lnSpc>
              <a:spcBef>
                <a:spcPts val="988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515151"/>
                </a:solidFill>
              </a:rPr>
              <a:t> </a:t>
            </a:r>
            <a:r>
              <a:rPr lang="ru-RU" sz="2400" dirty="0">
                <a:latin typeface="+mn-lt"/>
              </a:rPr>
              <a:t>Создание стандартов по </a:t>
            </a:r>
            <a:r>
              <a:rPr lang="ru-RU" sz="2400" dirty="0" err="1">
                <a:latin typeface="+mn-lt"/>
              </a:rPr>
              <a:t>энергоэффективности</a:t>
            </a:r>
            <a:r>
              <a:rPr lang="ru-RU" sz="2400" dirty="0">
                <a:latin typeface="+mn-lt"/>
              </a:rPr>
              <a:t> 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988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latin typeface="+mn-lt"/>
              </a:rPr>
              <a:t> Развитие </a:t>
            </a:r>
            <a:r>
              <a:rPr lang="ru-RU" sz="2400" dirty="0" err="1">
                <a:latin typeface="+mn-lt"/>
              </a:rPr>
              <a:t>энергоэффективных</a:t>
            </a:r>
            <a:r>
              <a:rPr lang="ru-RU" sz="2400" dirty="0">
                <a:latin typeface="+mn-lt"/>
              </a:rPr>
              <a:t> решений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988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latin typeface="+mn-lt"/>
              </a:rPr>
              <a:t> Доступность технологий в каждом регионе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988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latin typeface="+mn-lt"/>
              </a:rPr>
              <a:t> Создание информационного поля по </a:t>
            </a:r>
            <a:r>
              <a:rPr lang="ru-RU" sz="2400" dirty="0" err="1">
                <a:latin typeface="+mn-lt"/>
              </a:rPr>
              <a:t>энергоэффективности</a:t>
            </a:r>
            <a:endParaRPr lang="ru-RU" sz="24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7"/>
          <a:stretch/>
        </p:blipFill>
        <p:spPr>
          <a:xfrm>
            <a:off x="3940976" y="0"/>
            <a:ext cx="5198862" cy="233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56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D:\my_documents\VELUX_DOCUMENTS\ARCH_SEMINARS_WORKSHOPS\arch_workshop_Danmark\flash\presentations and stuff\Model Home\Home_For_Life\Photos_by_Adam_Mork\famil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83"/>
          <a:stretch>
            <a:fillRect/>
          </a:stretch>
        </p:blipFill>
        <p:spPr bwMode="auto">
          <a:xfrm>
            <a:off x="-243535" y="1050733"/>
            <a:ext cx="9387535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Q:\Departamental\Marketing Communication\VDS and brand books\V-RUS_EPS Signature\Signature_RUS_L_Grey K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169863"/>
            <a:ext cx="60721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01770" y="5589240"/>
            <a:ext cx="41907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25D0B"/>
                </a:solidFill>
                <a:latin typeface="+mj-lt"/>
                <a:cs typeface="Arial" pitchFamily="34" charset="0"/>
              </a:rPr>
              <a:t>www.ecodolie.ru</a:t>
            </a:r>
            <a:endParaRPr lang="ru-RU" sz="3200" b="1" dirty="0">
              <a:solidFill>
                <a:srgbClr val="225D0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984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evh.v-rus\Desktop\Untitled-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34" r="5440" b="15255"/>
          <a:stretch>
            <a:fillRect/>
          </a:stretch>
        </p:blipFill>
        <p:spPr bwMode="auto">
          <a:xfrm>
            <a:off x="1638300" y="1206500"/>
            <a:ext cx="7505700" cy="5651500"/>
          </a:xfrm>
          <a:prstGeom prst="rect">
            <a:avLst/>
          </a:prstGeom>
          <a:noFill/>
        </p:spPr>
      </p:pic>
      <p:sp>
        <p:nvSpPr>
          <p:cNvPr id="11270" name="TextBox 9"/>
          <p:cNvSpPr txBox="1">
            <a:spLocks noChangeArrowheads="1"/>
          </p:cNvSpPr>
          <p:nvPr/>
        </p:nvSpPr>
        <p:spPr bwMode="auto">
          <a:xfrm>
            <a:off x="2643188" y="60007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11271" name="Picture 13" descr="http://www.velux.com/SiteCollectionImages/_com/ModelHome2020/w280/BoligForLivet_eksterior_w28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100" y="1768475"/>
            <a:ext cx="1663903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5" descr="http://www.velux.com/SiteCollectionImages/280/50_015_GLH_049_L_280_18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9950" y="2568575"/>
            <a:ext cx="15557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2" descr="C:\Documents and Settings\jaf.vca\Desktop\20100923_cam13_MH-F_Cenario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350" y="4835525"/>
            <a:ext cx="1689100" cy="92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SL1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5368925"/>
            <a:ext cx="1822450" cy="1145666"/>
          </a:xfrm>
          <a:prstGeom prst="rect">
            <a:avLst/>
          </a:prstGeom>
          <a:noFill/>
        </p:spPr>
      </p:pic>
      <p:pic>
        <p:nvPicPr>
          <p:cNvPr id="18436" name="Picture 4" descr="http://www.velux.co.uk/en-GB/PublishingImages/Model%20Home/house280x210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200" y="2746376"/>
            <a:ext cx="1564134" cy="1066800"/>
          </a:xfrm>
          <a:prstGeom prst="rect">
            <a:avLst/>
          </a:prstGeom>
          <a:noFill/>
        </p:spPr>
      </p:pic>
      <p:pic>
        <p:nvPicPr>
          <p:cNvPr id="18438" name="Picture 6" descr="109661-0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7700" y="3768725"/>
            <a:ext cx="1607474" cy="1155700"/>
          </a:xfrm>
          <a:prstGeom prst="rect">
            <a:avLst/>
          </a:prstGeom>
          <a:noFill/>
        </p:spPr>
      </p:pic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436048" y="192088"/>
            <a:ext cx="7086624" cy="914400"/>
          </a:xfrm>
        </p:spPr>
        <p:txBody>
          <a:bodyPr/>
          <a:lstStyle/>
          <a:p>
            <a:r>
              <a:rPr lang="ru-RU" sz="2000" b="1" kern="1200" dirty="0">
                <a:solidFill>
                  <a:srgbClr val="225D0B"/>
                </a:solidFill>
                <a:latin typeface="Verdana"/>
              </a:rPr>
              <a:t>МЕЖДУНАРОДНАЯ ПРОГРАММА </a:t>
            </a:r>
            <a:r>
              <a:rPr lang="ru-RU" sz="2000" b="1" kern="1200" dirty="0" smtClean="0">
                <a:solidFill>
                  <a:srgbClr val="225D0B"/>
                </a:solidFill>
                <a:latin typeface="Verdana"/>
              </a:rPr>
              <a:t/>
            </a:r>
            <a:br>
              <a:rPr lang="ru-RU" sz="2000" b="1" kern="1200" dirty="0" smtClean="0">
                <a:solidFill>
                  <a:srgbClr val="225D0B"/>
                </a:solidFill>
                <a:latin typeface="Verdana"/>
              </a:rPr>
            </a:br>
            <a:r>
              <a:rPr lang="ru-RU" sz="2000" b="1" kern="1200" dirty="0" smtClean="0">
                <a:solidFill>
                  <a:srgbClr val="225D0B"/>
                </a:solidFill>
                <a:latin typeface="Verdana"/>
              </a:rPr>
              <a:t>«</a:t>
            </a:r>
            <a:r>
              <a:rPr lang="ru-RU" sz="2000" b="1" kern="1200" dirty="0">
                <a:solidFill>
                  <a:srgbClr val="225D0B"/>
                </a:solidFill>
                <a:latin typeface="Verdana"/>
              </a:rPr>
              <a:t>ОБРАЗЦОВЫЙ ДОМ 2020»</a:t>
            </a:r>
            <a:endParaRPr lang="da-DK" sz="2000" b="1" kern="1200" dirty="0">
              <a:solidFill>
                <a:srgbClr val="225D0B"/>
              </a:solidFill>
              <a:latin typeface="Verdan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16550" y="6229350"/>
            <a:ext cx="355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a-DK" sz="1600" b="1" dirty="0" smtClean="0">
                <a:latin typeface="+mj-lt"/>
              </a:rPr>
              <a:t>www.activedom.ru</a:t>
            </a:r>
            <a:endParaRPr lang="da-DK" sz="1600" b="1" dirty="0">
              <a:latin typeface="+mj-lt"/>
            </a:endParaRPr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598366" y="145870"/>
            <a:ext cx="7086624" cy="852860"/>
          </a:xfrm>
        </p:spPr>
        <p:txBody>
          <a:bodyPr/>
          <a:lstStyle/>
          <a:p>
            <a:r>
              <a:rPr lang="ru-RU" sz="2000" b="1" kern="1200" dirty="0">
                <a:solidFill>
                  <a:srgbClr val="225D0B"/>
                </a:solidFill>
                <a:latin typeface="Verdana"/>
              </a:rPr>
              <a:t>ПЕРВЫЙ «АКТИВНЫЙ ДОМ» В РОССИИ</a:t>
            </a:r>
            <a:endParaRPr lang="da-DK" sz="2000" b="1" kern="1200" dirty="0">
              <a:solidFill>
                <a:srgbClr val="225D0B"/>
              </a:solidFill>
              <a:latin typeface="Verdana"/>
            </a:endParaRPr>
          </a:p>
        </p:txBody>
      </p:sp>
      <p:pic>
        <p:nvPicPr>
          <p:cNvPr id="1026" name="Picture 2" descr="P:\Project Management\1stAH_RUS\AHR images\Photosession\activehouse\For Web\AH_MG_385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57"/>
          <a:stretch/>
        </p:blipFill>
        <p:spPr bwMode="auto">
          <a:xfrm>
            <a:off x="161510" y="1448780"/>
            <a:ext cx="4589312" cy="2745304"/>
          </a:xfrm>
          <a:prstGeom prst="rect">
            <a:avLst/>
          </a:prstGeom>
          <a:noFill/>
        </p:spPr>
      </p:pic>
      <p:pic>
        <p:nvPicPr>
          <p:cNvPr id="8" name="Picture 1" descr="P:\Project Management\1stAH_RUS\AHR images\Photosession\activehouse\For Web\AH_MG_551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9079" y="1448779"/>
            <a:ext cx="4117958" cy="274530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5"/>
          <p:cNvSpPr>
            <a:spLocks/>
          </p:cNvSpPr>
          <p:nvPr/>
        </p:nvSpPr>
        <p:spPr bwMode="auto">
          <a:xfrm>
            <a:off x="0" y="402981"/>
            <a:ext cx="9144000" cy="54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80307" eaLnBrk="0" hangingPunct="0">
              <a:spcBef>
                <a:spcPct val="20000"/>
              </a:spcBef>
            </a:pPr>
            <a:r>
              <a:rPr lang="ru-RU" sz="2000" b="1" dirty="0">
                <a:solidFill>
                  <a:srgbClr val="225D0B"/>
                </a:solidFill>
                <a:latin typeface="Verdana"/>
                <a:ea typeface="+mj-ea"/>
                <a:cs typeface="+mj-cs"/>
              </a:rPr>
              <a:t>РОССИЙСКИЙ ОПЫТ – ЭКОДОЛЬЕ ОРЕНБУРГ</a:t>
            </a:r>
          </a:p>
        </p:txBody>
      </p:sp>
      <p:sp>
        <p:nvSpPr>
          <p:cNvPr id="30" name="TextBox 18"/>
          <p:cNvSpPr txBox="1">
            <a:spLocks noChangeArrowheads="1"/>
          </p:cNvSpPr>
          <p:nvPr/>
        </p:nvSpPr>
        <p:spPr bwMode="auto">
          <a:xfrm>
            <a:off x="3142960" y="2124722"/>
            <a:ext cx="1038958" cy="22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77" b="1" kern="0" dirty="0">
                <a:solidFill>
                  <a:schemeClr val="bg1"/>
                </a:solidFill>
              </a:rPr>
              <a:t>Оренбург</a:t>
            </a:r>
            <a:endParaRPr lang="en-US" sz="1477" b="1" kern="0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3579726" y="2486967"/>
            <a:ext cx="882162" cy="595365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545960" y="948105"/>
            <a:ext cx="8182563" cy="480837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7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Сводная таблица показателей на примере проекта дома КАМА – 132 м2</a:t>
            </a:r>
          </a:p>
        </p:txBody>
      </p:sp>
      <p:pic>
        <p:nvPicPr>
          <p:cNvPr id="1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647" y="4558975"/>
            <a:ext cx="1931574" cy="1233528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505" y="1574926"/>
            <a:ext cx="1931575" cy="1224003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slinko.olga\Documents\Экодолье\Оля\Оренбург\Фото и изображения Оренбург\103_FUJI\DSCF3138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2505" y="3066239"/>
            <a:ext cx="1931574" cy="1217075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45959" y="1572231"/>
          <a:ext cx="6060000" cy="433699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958232"/>
                <a:gridCol w="789540"/>
                <a:gridCol w="733145"/>
                <a:gridCol w="733145"/>
                <a:gridCol w="845938"/>
              </a:tblGrid>
              <a:tr h="78425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/>
                        <a:t> </a:t>
                      </a:r>
                    </a:p>
                    <a:p>
                      <a:pPr algn="l" fontAlgn="t"/>
                      <a:endParaRPr lang="ru-RU" sz="11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t"/>
                      <a:r>
                        <a:rPr lang="ru-RU" sz="11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7969" marR="7969" marT="7969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Модель </a:t>
                      </a:r>
                      <a:r>
                        <a:rPr lang="ru-RU" sz="1100" u="none" strike="noStrike" dirty="0" smtClean="0"/>
                        <a:t> аналога </a:t>
                      </a:r>
                      <a:r>
                        <a:rPr lang="ru-RU" sz="1100" u="none" strike="noStrike" dirty="0"/>
                        <a:t>дома по СНИП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 smtClean="0"/>
                        <a:t>Станд. </a:t>
                      </a:r>
                      <a:r>
                        <a:rPr lang="ru-RU" sz="1100" u="none" strike="noStrike" dirty="0"/>
                        <a:t>модель «КАМА»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Модель «КАМА - Эконом»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Модель «КАМА – Бизнес»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1440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/>
                        <a:t>Годовые расходы тепловой энергии на отопление, вентиляцию и горячее водоснабжение, кВт*ч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/>
                        <a:t>43,84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38,29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/>
                        <a:t>31,32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/>
                        <a:t>31,32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559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/>
                        <a:t>Годовые расход  электрической энергии, МВт*ч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/>
                        <a:t>3,28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3,28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2,92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/>
                        <a:t>4,84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559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/>
                        <a:t>Годовое потребление природного газа, тыс м</a:t>
                      </a:r>
                      <a:r>
                        <a:rPr lang="ru-RU" sz="1100" u="none" strike="noStrike" baseline="30000" dirty="0"/>
                        <a:t>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/>
                        <a:t>26,88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/>
                        <a:t>23,48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/>
                        <a:t>14,64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/>
                        <a:t>-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559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/>
                        <a:t>Годовой выброс СО2 в результате тепло – и энегоснабжения здания, 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33,59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/>
                        <a:t>29,34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/>
                        <a:t>18,278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/>
                        <a:t>-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7678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/>
                        <a:t>Удельное потребление тепла Вт/м2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/>
                        <a:t>120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102,6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/>
                        <a:t>78,42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/>
                        <a:t>78,42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559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/>
                        <a:t>Годовая стоимость коммунальных платежей, руб.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/>
                        <a:t>71 082,56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/>
                        <a:t>62 796,76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/>
                        <a:t>40 641,68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/>
                        <a:t>5 759,60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036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/>
                        <a:t>Годовая стоимость коммунальных платежей, руб. в 2015 году *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176 877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156 259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101 130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/>
                        <a:t>14 333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5203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/>
                        <a:t>Стоимость капитальных затрат на приобретение энергосберегающего оборудования, руб.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/>
                        <a:t>-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/>
                        <a:t>-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2576 руб. + 5 000 + Неопор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/>
                        <a:t>2576 руб.+530 000 руб. + 195 000 + Неопор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7678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/>
                        <a:t>Годовое потребление кг у.т.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/>
                        <a:t>6 953,38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6 072,82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/>
                        <a:t>4 246,88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/>
                        <a:t>594,51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9" marR="7969" marT="7969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288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3"/>
          <p:cNvSpPr>
            <a:spLocks/>
          </p:cNvSpPr>
          <p:nvPr/>
        </p:nvSpPr>
        <p:spPr bwMode="auto">
          <a:xfrm>
            <a:off x="5611854" y="6161092"/>
            <a:ext cx="2831509" cy="2077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r"/>
            <a:r>
              <a:rPr lang="ru-RU" sz="738" i="1" dirty="0"/>
              <a:t> 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61447" y="957819"/>
            <a:ext cx="8228803" cy="480837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7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12 квартирный жилой дом с уровнем снижения энергопотребления по классу «А»  </a:t>
            </a:r>
          </a:p>
        </p:txBody>
      </p:sp>
      <p:pic>
        <p:nvPicPr>
          <p:cNvPr id="25" name="Изображение 2" descr="Снимок экрана 2011-06-13 в 9.49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532" y="1474824"/>
            <a:ext cx="5630718" cy="368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3655" y="5280378"/>
            <a:ext cx="8095051" cy="9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92" dirty="0"/>
              <a:t>Стоимость строительства стандартного 12 квартирного дома с отделкой эконом - класса  составляет: </a:t>
            </a:r>
            <a:r>
              <a:rPr lang="en-US" sz="1292" dirty="0"/>
              <a:t> </a:t>
            </a:r>
            <a:endParaRPr lang="ru-RU" sz="1292" dirty="0"/>
          </a:p>
          <a:p>
            <a:pPr marL="263776" indent="-263776" algn="just">
              <a:buFont typeface="Arial" pitchFamily="34" charset="0"/>
              <a:buChar char="•"/>
            </a:pPr>
            <a:r>
              <a:rPr lang="ru-RU" sz="1477" b="1" dirty="0">
                <a:solidFill>
                  <a:srgbClr val="FF0000"/>
                </a:solidFill>
              </a:rPr>
              <a:t>ЭЭ класс С - </a:t>
            </a:r>
            <a:r>
              <a:rPr lang="en-US" sz="1477" b="1" dirty="0">
                <a:solidFill>
                  <a:srgbClr val="FF0000"/>
                </a:solidFill>
              </a:rPr>
              <a:t>15</a:t>
            </a:r>
            <a:r>
              <a:rPr lang="ru-RU" sz="1477" b="1" dirty="0">
                <a:solidFill>
                  <a:srgbClr val="FF0000"/>
                </a:solidFill>
              </a:rPr>
              <a:t>,3 тыс. </a:t>
            </a:r>
            <a:r>
              <a:rPr lang="en-US" sz="1477" b="1" dirty="0">
                <a:solidFill>
                  <a:srgbClr val="FF0000"/>
                </a:solidFill>
              </a:rPr>
              <a:t> руб</a:t>
            </a:r>
            <a:r>
              <a:rPr lang="ru-RU" sz="1477" b="1" dirty="0">
                <a:solidFill>
                  <a:srgbClr val="FF0000"/>
                </a:solidFill>
              </a:rPr>
              <a:t>/м2. </a:t>
            </a:r>
          </a:p>
          <a:p>
            <a:pPr marL="263776" indent="-263776" algn="just">
              <a:buFont typeface="Arial" pitchFamily="34" charset="0"/>
              <a:buChar char="•"/>
            </a:pPr>
            <a:r>
              <a:rPr lang="ru-RU" sz="1477" b="1" dirty="0">
                <a:solidFill>
                  <a:srgbClr val="FF0000"/>
                </a:solidFill>
              </a:rPr>
              <a:t>ЭЭ класс  В ( на 40,3% выше требований </a:t>
            </a:r>
            <a:r>
              <a:rPr lang="en-US" sz="1477" b="1" dirty="0">
                <a:solidFill>
                  <a:srgbClr val="FF0000"/>
                </a:solidFill>
              </a:rPr>
              <a:t>СНиП)  </a:t>
            </a:r>
            <a:r>
              <a:rPr lang="ru-RU" sz="1477" b="1" dirty="0">
                <a:solidFill>
                  <a:srgbClr val="FF0000"/>
                </a:solidFill>
              </a:rPr>
              <a:t>- </a:t>
            </a:r>
            <a:r>
              <a:rPr lang="en-US" sz="1477" b="1" dirty="0">
                <a:solidFill>
                  <a:srgbClr val="FF0000"/>
                </a:solidFill>
              </a:rPr>
              <a:t> 2</a:t>
            </a:r>
            <a:r>
              <a:rPr lang="ru-RU" sz="1477" b="1" dirty="0">
                <a:solidFill>
                  <a:srgbClr val="FF0000"/>
                </a:solidFill>
              </a:rPr>
              <a:t>5,0 тыс. руб/м2. </a:t>
            </a:r>
          </a:p>
          <a:p>
            <a:pPr marL="263776" indent="-263776" algn="just">
              <a:buFont typeface="Arial" pitchFamily="34" charset="0"/>
              <a:buChar char="•"/>
            </a:pPr>
            <a:r>
              <a:rPr lang="ru-RU" sz="1477" b="1" dirty="0">
                <a:solidFill>
                  <a:srgbClr val="FF0000"/>
                </a:solidFill>
              </a:rPr>
              <a:t>ЭЭ класс А (на 80,1% выше требований </a:t>
            </a:r>
            <a:r>
              <a:rPr lang="en-US" sz="1477" b="1" dirty="0">
                <a:solidFill>
                  <a:srgbClr val="FF0000"/>
                </a:solidFill>
              </a:rPr>
              <a:t>СНиП)</a:t>
            </a:r>
            <a:r>
              <a:rPr lang="ru-RU" sz="1477" b="1" dirty="0">
                <a:solidFill>
                  <a:srgbClr val="FF0000"/>
                </a:solidFill>
              </a:rPr>
              <a:t> – 35,0 тыс. руб/м2</a:t>
            </a:r>
          </a:p>
        </p:txBody>
      </p:sp>
      <p:sp>
        <p:nvSpPr>
          <p:cNvPr id="9" name="Rectangle 15"/>
          <p:cNvSpPr>
            <a:spLocks/>
          </p:cNvSpPr>
          <p:nvPr/>
        </p:nvSpPr>
        <p:spPr bwMode="auto">
          <a:xfrm>
            <a:off x="0" y="402981"/>
            <a:ext cx="9144000" cy="54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80307" eaLnBrk="0" hangingPunct="0">
              <a:spcBef>
                <a:spcPct val="20000"/>
              </a:spcBef>
            </a:pPr>
            <a:r>
              <a:rPr lang="ru-RU" sz="2000" b="1" dirty="0">
                <a:solidFill>
                  <a:srgbClr val="225D0B"/>
                </a:solidFill>
                <a:latin typeface="Verdana"/>
                <a:ea typeface="+mj-ea"/>
                <a:cs typeface="+mj-cs"/>
              </a:rPr>
              <a:t>РОССИЙСКИЙ ОПЫТ – ЭКОДОЛЬЕ ОРЕНБУРГ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8068" y="3466114"/>
            <a:ext cx="2429353" cy="1606556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4" t="3477" b="35113"/>
          <a:stretch/>
        </p:blipFill>
        <p:spPr>
          <a:xfrm>
            <a:off x="538068" y="1666763"/>
            <a:ext cx="2429353" cy="1654290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284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3624893"/>
            <a:ext cx="5937328" cy="298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C:\Users\slinko.olga\Documents\Экодолье\Оля\Реклама общая\Премии\fd2bca0ba3fa65b59ade3814a644f66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540" y="1296512"/>
            <a:ext cx="1040519" cy="985660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92263" y="1571843"/>
            <a:ext cx="72242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Конкурс по экологическому девелопменту </a:t>
            </a:r>
            <a:r>
              <a:rPr lang="ru-RU" sz="1600" dirty="0" smtClean="0"/>
              <a:t> и </a:t>
            </a:r>
            <a:r>
              <a:rPr lang="ru-RU" sz="1600" dirty="0"/>
              <a:t>энергоэффективности Green Awards </a:t>
            </a:r>
            <a:r>
              <a:rPr lang="ru-RU" sz="1600" dirty="0" smtClean="0"/>
              <a:t>в </a:t>
            </a:r>
            <a:r>
              <a:rPr lang="ru-RU" sz="1600" dirty="0"/>
              <a:t>номинации «Малоэтажное жилищное </a:t>
            </a:r>
            <a:r>
              <a:rPr lang="ru-RU" sz="1600" dirty="0" smtClean="0"/>
              <a:t>строительство</a:t>
            </a:r>
            <a:r>
              <a:rPr lang="ru-RU" sz="1600" dirty="0"/>
              <a:t>»</a:t>
            </a:r>
          </a:p>
        </p:txBody>
      </p:sp>
      <p:pic>
        <p:nvPicPr>
          <p:cNvPr id="7" name="Picture 8" descr="http://orenburg.ecodolie.ru/!upload/t_nagrada/8c1f1d0691d9c54146c9eae00fd0211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090" y="2523167"/>
            <a:ext cx="1040519" cy="1101726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76987" y="2651092"/>
            <a:ext cx="72134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Приз Всемирной ассоциации </a:t>
            </a:r>
            <a:r>
              <a:rPr lang="en-US" sz="1600" dirty="0" smtClean="0"/>
              <a:t>FIABCI</a:t>
            </a:r>
            <a:r>
              <a:rPr lang="ru-RU" sz="1600" dirty="0" smtClean="0"/>
              <a:t>  </a:t>
            </a:r>
            <a:r>
              <a:rPr lang="en-US" sz="1600" dirty="0" smtClean="0"/>
              <a:t>Prix </a:t>
            </a:r>
            <a:r>
              <a:rPr lang="en-US" sz="1600" dirty="0"/>
              <a:t>d'Excellence 2011</a:t>
            </a:r>
            <a:r>
              <a:rPr lang="ru-RU" sz="1600" dirty="0"/>
              <a:t> в номинации</a:t>
            </a:r>
          </a:p>
          <a:p>
            <a:r>
              <a:rPr lang="ru-RU" sz="1600" dirty="0"/>
              <a:t>«Охрана окружающей среды и восстановление территорий»</a:t>
            </a:r>
          </a:p>
        </p:txBody>
      </p:sp>
      <p:sp>
        <p:nvSpPr>
          <p:cNvPr id="9" name="Rectangle 15"/>
          <p:cNvSpPr>
            <a:spLocks noGrp="1"/>
          </p:cNvSpPr>
          <p:nvPr>
            <p:ph idx="13"/>
          </p:nvPr>
        </p:nvSpPr>
        <p:spPr bwMode="auto">
          <a:xfrm>
            <a:off x="-153525" y="729037"/>
            <a:ext cx="9144001" cy="39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80307" eaLnBrk="0" hangingPunct="0">
              <a:spcBef>
                <a:spcPct val="20000"/>
              </a:spcBef>
            </a:pPr>
            <a:r>
              <a:rPr lang="ru-RU" sz="2000" b="1" dirty="0" smtClean="0">
                <a:solidFill>
                  <a:srgbClr val="225D0B"/>
                </a:solidFill>
                <a:latin typeface="Verdana"/>
                <a:ea typeface="+mj-ea"/>
                <a:cs typeface="+mj-cs"/>
              </a:rPr>
              <a:t>ЭКОДОЛЬЕ ОРЕНБУРГ – МЕЖДУНАРОДНОЕ ПРИЗНАНИЕ</a:t>
            </a:r>
            <a:endParaRPr lang="ru-RU" sz="2000" b="1" dirty="0">
              <a:solidFill>
                <a:srgbClr val="225D0B"/>
              </a:solidFill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789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714" name="Picture 2" descr="nifty-sickbuildin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-1" y="1628775"/>
            <a:ext cx="4932363" cy="4503738"/>
          </a:xfrm>
          <a:prstGeom prst="rect">
            <a:avLst/>
          </a:prstGeom>
          <a:noFill/>
        </p:spPr>
      </p:pic>
      <p:sp>
        <p:nvSpPr>
          <p:cNvPr id="883715" name="Text Box 3"/>
          <p:cNvSpPr txBox="1">
            <a:spLocks noChangeArrowheads="1"/>
          </p:cNvSpPr>
          <p:nvPr/>
        </p:nvSpPr>
        <p:spPr bwMode="auto">
          <a:xfrm>
            <a:off x="5003800" y="1358770"/>
            <a:ext cx="403225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Всемирная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Организация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Здравоохранения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- </a:t>
            </a:r>
            <a:r>
              <a:rPr lang="en-US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до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30% </a:t>
            </a:r>
            <a:r>
              <a:rPr lang="en-US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новых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и </a:t>
            </a:r>
            <a:r>
              <a:rPr lang="en-US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реконструированы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здания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всему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миру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имеют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lang="en-US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синдром</a:t>
            </a:r>
            <a:r>
              <a:rPr lang="ru-R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больного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здания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(SBS-Sick Building Syndrome). 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83717" name="Text Box 5"/>
          <p:cNvSpPr txBox="1">
            <a:spLocks noChangeArrowheads="1"/>
          </p:cNvSpPr>
          <p:nvPr/>
        </p:nvSpPr>
        <p:spPr bwMode="auto">
          <a:xfrm>
            <a:off x="6262688" y="6113463"/>
            <a:ext cx="277336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i="1" dirty="0" smtClean="0">
                <a:latin typeface="Verdana" pitchFamily="34" charset="0"/>
              </a:rPr>
              <a:t>World Health </a:t>
            </a:r>
            <a:r>
              <a:rPr lang="en-US" sz="1200" i="1" dirty="0" err="1" smtClean="0">
                <a:latin typeface="Verdana" pitchFamily="34" charset="0"/>
              </a:rPr>
              <a:t>Organisation</a:t>
            </a:r>
            <a:r>
              <a:rPr lang="en-US" sz="1200" i="1" dirty="0" smtClean="0">
                <a:latin typeface="Verdana" pitchFamily="34" charset="0"/>
              </a:rPr>
              <a:t> 1984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96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7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555" y="1268760"/>
            <a:ext cx="4178300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7747" name="Text Box 3"/>
          <p:cNvSpPr txBox="1">
            <a:spLocks noChangeArrowheads="1"/>
          </p:cNvSpPr>
          <p:nvPr/>
        </p:nvSpPr>
        <p:spPr bwMode="auto">
          <a:xfrm>
            <a:off x="5121912" y="1268760"/>
            <a:ext cx="403225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 err="1" smtClean="0"/>
              <a:t>Все</a:t>
            </a:r>
            <a:r>
              <a:rPr lang="en-US" sz="2800" dirty="0" smtClean="0"/>
              <a:t> </a:t>
            </a:r>
            <a:r>
              <a:rPr lang="en-US" sz="2800" dirty="0" err="1" smtClean="0"/>
              <a:t>больше</a:t>
            </a:r>
            <a:r>
              <a:rPr lang="en-US" sz="2800" dirty="0" smtClean="0"/>
              <a:t> </a:t>
            </a:r>
            <a:r>
              <a:rPr lang="en-US" sz="2800" dirty="0" err="1" smtClean="0"/>
              <a:t>доказательств</a:t>
            </a:r>
            <a:r>
              <a:rPr lang="en-US" sz="2800" dirty="0" smtClean="0"/>
              <a:t> </a:t>
            </a:r>
            <a:r>
              <a:rPr lang="en-US" sz="2800" dirty="0" err="1" smtClean="0"/>
              <a:t>того</a:t>
            </a:r>
            <a:r>
              <a:rPr lang="en-US" sz="2800" dirty="0" smtClean="0"/>
              <a:t>, </a:t>
            </a:r>
            <a:r>
              <a:rPr lang="en-US" sz="2800" dirty="0" err="1" smtClean="0"/>
              <a:t>что</a:t>
            </a:r>
            <a:r>
              <a:rPr lang="en-US" sz="2800" dirty="0" smtClean="0"/>
              <a:t> </a:t>
            </a:r>
            <a:r>
              <a:rPr lang="en-US" sz="2800" dirty="0" err="1" smtClean="0"/>
              <a:t>здания</a:t>
            </a:r>
            <a:r>
              <a:rPr lang="en-US" sz="2800" dirty="0" smtClean="0"/>
              <a:t> </a:t>
            </a:r>
            <a:r>
              <a:rPr lang="en-US" sz="2800" dirty="0" err="1" smtClean="0"/>
              <a:t>играют</a:t>
            </a:r>
            <a:r>
              <a:rPr lang="en-US" sz="2800" dirty="0" smtClean="0"/>
              <a:t> </a:t>
            </a:r>
            <a:r>
              <a:rPr lang="en-US" sz="2800" dirty="0" err="1" smtClean="0"/>
              <a:t>важную</a:t>
            </a:r>
            <a:r>
              <a:rPr lang="en-US" sz="2800" dirty="0" smtClean="0"/>
              <a:t> </a:t>
            </a:r>
            <a:r>
              <a:rPr lang="en-US" sz="2800" dirty="0" err="1" smtClean="0"/>
              <a:t>роль</a:t>
            </a:r>
            <a:r>
              <a:rPr lang="en-US" sz="2800" dirty="0" smtClean="0"/>
              <a:t> в </a:t>
            </a:r>
            <a:r>
              <a:rPr lang="en-US" sz="2800" dirty="0" err="1" smtClean="0"/>
              <a:t>точки</a:t>
            </a:r>
            <a:r>
              <a:rPr lang="en-US" sz="2800" dirty="0" smtClean="0"/>
              <a:t> </a:t>
            </a:r>
            <a:r>
              <a:rPr lang="en-US" sz="2800" dirty="0" err="1" smtClean="0"/>
              <a:t>зрения</a:t>
            </a:r>
            <a:r>
              <a:rPr lang="en-US" sz="2800" dirty="0" smtClean="0"/>
              <a:t> </a:t>
            </a:r>
            <a:r>
              <a:rPr lang="en-US" sz="2800" dirty="0" err="1" smtClean="0"/>
              <a:t>общественного</a:t>
            </a:r>
            <a:r>
              <a:rPr lang="en-US" sz="2800" dirty="0" smtClean="0"/>
              <a:t> </a:t>
            </a:r>
            <a:r>
              <a:rPr lang="en-US" sz="2800" dirty="0" err="1" smtClean="0"/>
              <a:t>здравоохранения</a:t>
            </a:r>
            <a:endParaRPr lang="en-US" sz="2800" dirty="0" smtClean="0"/>
          </a:p>
          <a:p>
            <a:endParaRPr lang="en-US" sz="2800" dirty="0" smtClean="0">
              <a:latin typeface="Verdana" pitchFamily="34" charset="0"/>
            </a:endParaRPr>
          </a:p>
          <a:p>
            <a:endParaRPr lang="en-US" sz="2800" dirty="0">
              <a:latin typeface="Verdana" pitchFamily="34" charset="0"/>
            </a:endParaRPr>
          </a:p>
        </p:txBody>
      </p:sp>
      <p:sp>
        <p:nvSpPr>
          <p:cNvPr id="927748" name="Text Box 4"/>
          <p:cNvSpPr txBox="1">
            <a:spLocks noChangeArrowheads="1"/>
          </p:cNvSpPr>
          <p:nvPr/>
        </p:nvSpPr>
        <p:spPr bwMode="auto">
          <a:xfrm>
            <a:off x="1232537" y="5544235"/>
            <a:ext cx="5905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i="1" dirty="0" err="1" smtClean="0">
                <a:solidFill>
                  <a:srgbClr val="000000"/>
                </a:solidFill>
                <a:latin typeface="Verdana" pitchFamily="34" charset="0"/>
              </a:rPr>
              <a:t>Иследования</a:t>
            </a:r>
            <a:r>
              <a:rPr lang="en-US" sz="1400" i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Verdana" pitchFamily="34" charset="0"/>
              </a:rPr>
              <a:t>Шведция</a:t>
            </a:r>
            <a:r>
              <a:rPr lang="en-US" sz="1400" i="1" dirty="0" smtClean="0">
                <a:solidFill>
                  <a:srgbClr val="000000"/>
                </a:solidFill>
                <a:latin typeface="Verdana" pitchFamily="34" charset="0"/>
              </a:rPr>
              <a:t> (2004)</a:t>
            </a:r>
            <a:endParaRPr lang="en-US" sz="1400" i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2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737371"/>
      </a:lt2>
      <a:accent1>
        <a:srgbClr val="FF0000"/>
      </a:accent1>
      <a:accent2>
        <a:srgbClr val="A9CAE4"/>
      </a:accent2>
      <a:accent3>
        <a:srgbClr val="FFFFFF"/>
      </a:accent3>
      <a:accent4>
        <a:srgbClr val="000000"/>
      </a:accent4>
      <a:accent5>
        <a:srgbClr val="FFAAAA"/>
      </a:accent5>
      <a:accent6>
        <a:srgbClr val="99B7CF"/>
      </a:accent6>
      <a:hlink>
        <a:srgbClr val="C4C4C2"/>
      </a:hlink>
      <a:folHlink>
        <a:srgbClr val="E0E0DD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Blip>
            <a:blip xmlns:r="http://schemas.openxmlformats.org/officeDocument/2006/relationships" r:embed="rId1"/>
          </a:buBlip>
          <a:tabLst>
            <a:tab pos="1274763" algn="l"/>
          </a:tabLst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Blip>
            <a:blip xmlns:r="http://schemas.openxmlformats.org/officeDocument/2006/relationships" r:embed="rId1"/>
          </a:buBlip>
          <a:tabLst>
            <a:tab pos="1274763" algn="l"/>
          </a:tabLst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宋体" charset="-122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737371"/>
        </a:lt2>
        <a:accent1>
          <a:srgbClr val="FF0000"/>
        </a:accent1>
        <a:accent2>
          <a:srgbClr val="A9CAE4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99B7CF"/>
        </a:accent6>
        <a:hlink>
          <a:srgbClr val="C4C4C2"/>
        </a:hlink>
        <a:folHlink>
          <a:srgbClr val="E0E0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6004</TotalTime>
  <Words>1635</Words>
  <Application>Microsoft Office PowerPoint</Application>
  <PresentationFormat>Экран (4:3)</PresentationFormat>
  <Paragraphs>180</Paragraphs>
  <Slides>23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宋体</vt:lpstr>
      <vt:lpstr>Arial</vt:lpstr>
      <vt:lpstr>Calibri</vt:lpstr>
      <vt:lpstr>Lucida Sans Unicode</vt:lpstr>
      <vt:lpstr>Times New Roman</vt:lpstr>
      <vt:lpstr>Verdana</vt:lpstr>
      <vt:lpstr>Wingdings</vt:lpstr>
      <vt:lpstr>Default Design</vt:lpstr>
      <vt:lpstr>Концепция внедрения энергоэффективных решений в малоэтажном жилом строительстве на примере Экодолье Екатеринбург</vt:lpstr>
      <vt:lpstr>Презентация PowerPoint</vt:lpstr>
      <vt:lpstr>МЕЖДУНАРОДНАЯ ПРОГРАММА  «ОБРАЗЦОВЫЙ ДОМ 2020»</vt:lpstr>
      <vt:lpstr>ПЕРВЫЙ «АКТИВНЫЙ ДОМ» В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ИНДУСТРИАЛЬНЫХ ТЕХНОЛОГИЙ ДЛЯ ЗДАНИЙ С ЭНЕРГОПОТРЕБЛЕНИЯ ПО КЛАССУ «А»</vt:lpstr>
      <vt:lpstr>ОЦЕНКА СТОИМОСТИ ЖИЗНЕННОГО ЦИКЛА В ПРОЕКТАХ МАЛОЭТАЖНОГО СТРОИТЕЛЬСТВА</vt:lpstr>
      <vt:lpstr>Презентация PowerPoint</vt:lpstr>
      <vt:lpstr>НОВАЯ ФОРМУЛА ОЦЕНКИ = СТОИМОСТЬ СТРОИТЕЛЬСТВА + СТОИМОСТЬ ЭКСПЛУАТАЦИИ - СТОИМОСТЬ НА ВТОРИЧНОМ РЫНКЕ ЧЕРЕЗ 10 ЛЕТ</vt:lpstr>
      <vt:lpstr>ОПТИМИЗАЦИЯ СТОИМОСТИ СТРОИТЕЛЬСТВА И ЭКСПЛУАТАЦИИ</vt:lpstr>
      <vt:lpstr>ОПТИМИЗАЦИЯ СТОИМОСТИ СТРОИТЕЛЬСТВА И ЭКСПЛУАТАЦИИ ЗА СЧЁТ АРХИТЕКТУРЫ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ХАРАКТЕРИСТИКИ</vt:lpstr>
      <vt:lpstr>Презентация PowerPoint</vt:lpstr>
      <vt:lpstr>Презентация PowerPoint</vt:lpstr>
      <vt:lpstr>Презентация PowerPoint</vt:lpstr>
    </vt:vector>
  </TitlesOfParts>
  <Company>VELUX A/S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challenge</dc:title>
  <dc:creator>oip.v-rus</dc:creator>
  <cp:lastModifiedBy>Slinko Olga</cp:lastModifiedBy>
  <cp:revision>353</cp:revision>
  <cp:lastPrinted>2014-03-20T06:57:56Z</cp:lastPrinted>
  <dcterms:created xsi:type="dcterms:W3CDTF">2011-03-10T07:50:42Z</dcterms:created>
  <dcterms:modified xsi:type="dcterms:W3CDTF">2014-06-01T11:19:47Z</dcterms:modified>
</cp:coreProperties>
</file>