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85" r:id="rId4"/>
    <p:sldId id="284" r:id="rId5"/>
    <p:sldId id="287" r:id="rId6"/>
    <p:sldId id="288" r:id="rId7"/>
    <p:sldId id="289" r:id="rId8"/>
    <p:sldId id="281" r:id="rId9"/>
    <p:sldId id="272" r:id="rId10"/>
    <p:sldId id="291" r:id="rId11"/>
    <p:sldId id="292" r:id="rId12"/>
    <p:sldId id="293" r:id="rId13"/>
    <p:sldId id="294" r:id="rId14"/>
    <p:sldId id="290" r:id="rId15"/>
    <p:sldId id="278" r:id="rId16"/>
    <p:sldId id="286" r:id="rId17"/>
    <p:sldId id="295" r:id="rId18"/>
    <p:sldId id="296" r:id="rId19"/>
    <p:sldId id="297" r:id="rId20"/>
    <p:sldId id="264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D0051-407D-4904-B502-C37189EADF6C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2BB41-5B0C-44CE-A903-CCD92FCDD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9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2BB41-5B0C-44CE-A903-CCD92FCDDE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81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E4748-5C50-4D59-93C5-3A3FAF6733C0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3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4677C-C80F-455A-8AC5-A515F0962230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08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A684-93C5-4C61-B1DD-55D3C6112E73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63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E045A-E7BF-4D94-A26C-4F18AB12E06A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E525-5D89-4A0A-8C42-8BCD3A85E855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1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7DD-735E-4CAA-8357-6CF71ECA7D25}" type="datetime1">
              <a:rPr lang="ru-RU" smtClean="0"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EA0E-5843-42A9-9ACC-0FE471B4A45E}" type="datetime1">
              <a:rPr lang="ru-RU" smtClean="0"/>
              <a:t>27.05.2014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245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65323-999E-4440-B647-99CBD40F2EE6}" type="datetime1">
              <a:rPr lang="ru-RU" smtClean="0"/>
              <a:t>27.05.2014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3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F02C4-ACE7-4D20-9076-712D642230B7}" type="datetime1">
              <a:rPr lang="ru-RU" smtClean="0"/>
              <a:t>27.05.2014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4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0A6F-CB27-4862-8C4D-B5BB0A4F0F53}" type="datetime1">
              <a:rPr lang="ru-RU" smtClean="0"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2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A36C-5ED2-4787-B2B6-97333FD42C40}" type="datetime1">
              <a:rPr lang="ru-RU" smtClean="0"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9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8C982-FCFE-41AF-BCE4-AA8C68084938}" type="datetime1">
              <a:rPr lang="ru-RU" smtClean="0"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E2F79-703D-4A8E-B9AD-2772E616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3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98"/>
            <a:ext cx="9144000" cy="65516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620689"/>
            <a:ext cx="4534272" cy="23762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Июнь 2014 года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428999"/>
            <a:ext cx="8640960" cy="23212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b="1" i="1" dirty="0" err="1">
                <a:solidFill>
                  <a:schemeClr val="bg1"/>
                </a:solidFill>
              </a:rPr>
              <a:t>Энергоэффективные</a:t>
            </a:r>
            <a:r>
              <a:rPr lang="ru-RU" b="1" i="1" dirty="0">
                <a:solidFill>
                  <a:schemeClr val="bg1"/>
                </a:solidFill>
              </a:rPr>
              <a:t> технические решения в строящихся и </a:t>
            </a:r>
            <a:r>
              <a:rPr lang="ru-RU" b="1" i="1" dirty="0" smtClean="0">
                <a:solidFill>
                  <a:schemeClr val="bg1"/>
                </a:solidFill>
              </a:rPr>
              <a:t>реконструируемых </a:t>
            </a:r>
            <a:endParaRPr lang="en-US" b="1" i="1" dirty="0" smtClean="0">
              <a:solidFill>
                <a:schemeClr val="bg1"/>
              </a:solidFill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зданиях </a:t>
            </a:r>
            <a:r>
              <a:rPr lang="ru-RU" b="1" i="1" dirty="0">
                <a:solidFill>
                  <a:schemeClr val="bg1"/>
                </a:solidFill>
              </a:rPr>
              <a:t>и </a:t>
            </a:r>
            <a:r>
              <a:rPr lang="ru-RU" b="1" i="1" dirty="0" smtClean="0">
                <a:solidFill>
                  <a:schemeClr val="bg1"/>
                </a:solidFill>
              </a:rPr>
              <a:t>сооружениях</a:t>
            </a:r>
            <a:r>
              <a:rPr lang="ru-RU" sz="2400" b="1" dirty="0" smtClean="0">
                <a:solidFill>
                  <a:schemeClr val="bg1"/>
                </a:solidFill>
              </a:rPr>
              <a:t>»,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Докладчик президент НП «АВОК СЕВЕРО-ЗАПАД»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д.т.н., профессор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Александр Михайлович ГРИМИТЛИН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44" y="1196752"/>
            <a:ext cx="4502064" cy="37712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7" y="1124744"/>
            <a:ext cx="3886660" cy="39099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32928" r="81184" b="43722"/>
          <a:stretch/>
        </p:blipFill>
        <p:spPr>
          <a:xfrm>
            <a:off x="4389795" y="3356992"/>
            <a:ext cx="1133344" cy="27938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067894" y="342596"/>
            <a:ext cx="500829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ЭНЕРГИИ ВЕТРА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10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8" y="3706241"/>
            <a:ext cx="2938725" cy="20474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03157"/>
            <a:ext cx="2906534" cy="21098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76943"/>
            <a:ext cx="3636856" cy="19401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/>
          <a:stretch/>
        </p:blipFill>
        <p:spPr>
          <a:xfrm>
            <a:off x="179512" y="1102769"/>
            <a:ext cx="3385097" cy="19991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72816"/>
            <a:ext cx="3061480" cy="30034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09003" y="2878810"/>
            <a:ext cx="20251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ЮЖНЫЙ ФАСАД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640170" y="2805187"/>
            <a:ext cx="23607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ЗАПАДНЫЙ ФАСАД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24598" y="3706241"/>
            <a:ext cx="25283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ВОСТОЧНЫЙ ФАСАД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525614" y="4117722"/>
            <a:ext cx="23668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СЕВЕРНЫЙ ФАСАД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85254" y="3076378"/>
            <a:ext cx="3529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Угол падения солнечных лучей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849012" y="1730772"/>
            <a:ext cx="7056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зима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468961" y="4406981"/>
            <a:ext cx="67133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лето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13619" y="342595"/>
            <a:ext cx="727314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ОРИЕНТИРОВАНИЕ ЗДАНИЯ ПО СТОРОНАМ СВЕТА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11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5844" y="1248691"/>
            <a:ext cx="5005409" cy="504554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35455" y="3453106"/>
            <a:ext cx="23296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Деревянный настил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6213" y="5763920"/>
            <a:ext cx="26981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Вспененный пенопласт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2451" y="3493755"/>
            <a:ext cx="242442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Термальный барьер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6608" y="2276872"/>
            <a:ext cx="33502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Пористый или ячеистый бетон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7" y="1455413"/>
            <a:ext cx="422385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Цинковая пластина на титановой основе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57599" y="342596"/>
            <a:ext cx="622888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ТЕРМАЛЬНОГО БАРЬЕРА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12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6262" r="19012" b="51549"/>
          <a:stretch/>
        </p:blipFill>
        <p:spPr>
          <a:xfrm>
            <a:off x="3779912" y="1193254"/>
            <a:ext cx="4987636" cy="3505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2" descr="http://graphics8.nytimes.com/images/2007/02/17/business/18goods.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r="35028"/>
          <a:stretch/>
        </p:blipFill>
        <p:spPr bwMode="auto">
          <a:xfrm>
            <a:off x="1043608" y="3231604"/>
            <a:ext cx="2992582" cy="29337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лево 13"/>
          <p:cNvSpPr/>
          <p:nvPr/>
        </p:nvSpPr>
        <p:spPr>
          <a:xfrm rot="19800000">
            <a:off x="2970725" y="2502174"/>
            <a:ext cx="2290636" cy="833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4606" y="342596"/>
            <a:ext cx="4894866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ЗЕЛЁНЫХ СТЕН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13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34" y="1162357"/>
            <a:ext cx="7396409" cy="49309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9155" y="342596"/>
            <a:ext cx="350576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РЕКУПЕРАТОР ВОЗДУХА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14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"/>
          <a:stretch/>
        </p:blipFill>
        <p:spPr>
          <a:xfrm>
            <a:off x="4355976" y="3036670"/>
            <a:ext cx="4615592" cy="31740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1" b="14243"/>
          <a:stretch/>
        </p:blipFill>
        <p:spPr>
          <a:xfrm>
            <a:off x="450121" y="1196752"/>
            <a:ext cx="5982993" cy="26760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55976" y="5819174"/>
            <a:ext cx="42412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Снижение потребности в охлаждении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28764" y="1196752"/>
            <a:ext cx="4189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Снижение потребности в отоплении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37879" y="142542"/>
            <a:ext cx="724987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СНИЖЕНИЕ ВОЗДЕЙСТВИЯ ОКРУЖАЮЩЕЙ СРЕДЫ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ВНУТРЕННИЙ МИКРОКЛИМАТ ПОМЕЩЕНИЙ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15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33746" y="142542"/>
            <a:ext cx="650614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ОБЕСПЕЧЕНИЕ САНИТАРНО-ГИГИЕНИЧЕСКИХ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ТРЕБОВАНИЙ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48414"/>
            <a:ext cx="6622320" cy="498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16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33746" y="142542"/>
            <a:ext cx="650614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ОБЕСПЕЧЕНИЕ САНИТАРНО-ГИГИЕНИЧЕСКИХ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ТРЕБОВАНИЙ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ws_sol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2357"/>
            <a:ext cx="6803055" cy="51022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17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33746" y="142542"/>
            <a:ext cx="650614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ОБЕСПЕЧЕНИЕ САНИТАРНО-ГИГИЕНИЧЕСКИХ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ТРЕБОВАНИЙ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2" descr="ws_w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83317"/>
            <a:ext cx="6657950" cy="49934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18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7414" y="142542"/>
            <a:ext cx="577882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СОВРЕМЕННЫЕ ЭНЕРГОЭФФЕКТИВНЫЕ 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ТЕХНИЧЕСКИЕ РЕШЕНИЯ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Рисунок 9"/>
          <p:cNvPicPr>
            <a:picLocks noChangeAspect="1" noChangeArrowheads="1"/>
          </p:cNvPicPr>
          <p:nvPr/>
        </p:nvPicPr>
        <p:blipFill rotWithShape="1"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2237"/>
          <a:stretch/>
        </p:blipFill>
        <p:spPr bwMode="auto">
          <a:xfrm>
            <a:off x="971600" y="1302327"/>
            <a:ext cx="7344816" cy="469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19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85729" y="342596"/>
            <a:ext cx="3948710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ТЕПЛОПОТЕРИ В ЗДАНИЯХ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s020.radikal.ru/i716/1302/61/b3644f5840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1" y="1268760"/>
            <a:ext cx="701939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2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2439"/>
          <a:stretch/>
        </p:blipFill>
        <p:spPr>
          <a:xfrm>
            <a:off x="-2851" y="0"/>
            <a:ext cx="91113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7587" y="2924943"/>
            <a:ext cx="72667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r>
              <a:rPr lang="ru-RU" sz="6000" dirty="0" smtClean="0">
                <a:solidFill>
                  <a:schemeClr val="bg1"/>
                </a:solidFill>
              </a:rPr>
              <a:t>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11280" y="342596"/>
            <a:ext cx="5097614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ТРЕБОВАНИЯ ЗАКОНОДАТЕЛЬСТВА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2" name="Picture 4" descr="http://www.magazinov.net/_files/5/1/51616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15266" b="21267"/>
          <a:stretch/>
        </p:blipFill>
        <p:spPr bwMode="auto">
          <a:xfrm>
            <a:off x="8586" y="1704095"/>
            <a:ext cx="3479997" cy="41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13524" y="1234365"/>
            <a:ext cx="4600170" cy="2369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1. </a:t>
            </a:r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установление нормативов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по </a:t>
            </a:r>
            <a:r>
              <a:rPr lang="ru-RU" sz="24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удельному </a:t>
            </a:r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расходу </a:t>
            </a:r>
            <a:r>
              <a:rPr lang="ru-RU" sz="24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энергии </a:t>
            </a:r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на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отопление зданий </a:t>
            </a:r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за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отопительный </a:t>
            </a:r>
            <a:r>
              <a:rPr lang="ru-RU" sz="24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период в местах </a:t>
            </a:r>
            <a:endParaRPr lang="ru-RU" sz="2400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первичного потребления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топливных ресурсов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429704" y="18642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488583" y="37537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488583" y="53385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450619" y="3501008"/>
            <a:ext cx="4153829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2.</a:t>
            </a:r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обеспечение комфортных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условий пребывания людей в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зданиях и сооружениях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12215" y="4725144"/>
            <a:ext cx="448026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3.</a:t>
            </a:r>
            <a:r>
              <a:rPr lang="ru-RU" sz="20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недопустимость образования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конденсата на внутренних 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поверхностях ограждающих</a:t>
            </a:r>
          </a:p>
          <a:p>
            <a:r>
              <a:rPr lang="ru-RU" sz="24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конструкций</a:t>
            </a: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3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3" grpId="0" animBg="1"/>
      <p:bldP spid="14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61691" y="142542"/>
            <a:ext cx="6928627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СОСТАВЛЯЮЩИЕ ФАКТОРЫ ПРОЕКТИРОВАНИЯ </a:t>
            </a:r>
          </a:p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ЭНЕРГОЭФФЕКТИВНЫХ ЗДАНИЙ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E:\Lidia\мои документы\Documents\презентация АМ\2013\93129_20130228_125905_13248925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9347"/>
            <a:ext cx="2164358" cy="14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Lidia\мои документы\Documents\презентация АМ\2013\Green_technolog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42901"/>
            <a:ext cx="2317065" cy="24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вно 2"/>
          <p:cNvSpPr/>
          <p:nvPr/>
        </p:nvSpPr>
        <p:spPr>
          <a:xfrm>
            <a:off x="5529808" y="3312081"/>
            <a:ext cx="914400" cy="914400"/>
          </a:xfrm>
          <a:prstGeom prst="mathEqual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люс 3"/>
          <p:cNvSpPr/>
          <p:nvPr/>
        </p:nvSpPr>
        <p:spPr>
          <a:xfrm>
            <a:off x="2344018" y="3139566"/>
            <a:ext cx="914400" cy="914400"/>
          </a:xfrm>
          <a:prstGeom prst="mathPlus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E:\Lidia\мои документы\Documents\презентация АМ\2013\ho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01" y="1763851"/>
            <a:ext cx="2535756" cy="34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09" y="4589547"/>
            <a:ext cx="29703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Требования </a:t>
            </a:r>
          </a:p>
          <a:p>
            <a:pPr algn="ctr"/>
            <a:r>
              <a:rPr lang="ru-RU" sz="28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законодательства</a:t>
            </a:r>
            <a:endParaRPr lang="ru-RU" sz="28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19385" y="1373364"/>
            <a:ext cx="408599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Энергоэффективные</a:t>
            </a:r>
            <a:r>
              <a:rPr lang="ru-RU" sz="28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технологии и материалы</a:t>
            </a:r>
            <a:endParaRPr lang="ru-RU" sz="28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64288" y="5282044"/>
            <a:ext cx="13953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ПРОЕКТ</a:t>
            </a:r>
            <a:endParaRPr lang="ru-RU" sz="28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4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1605" y="342595"/>
            <a:ext cx="6799811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НОРМАТИВНО-ТЕХНИЧЕСКОЕ РЕГУЛИРОВАНИЕ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2" name="Picture 4" descr="http://www.magazinov.net/_files/5/1/51616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15266" b="21267"/>
          <a:stretch/>
        </p:blipFill>
        <p:spPr bwMode="auto">
          <a:xfrm>
            <a:off x="179512" y="2199539"/>
            <a:ext cx="2547190" cy="302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2819464" y="23172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785655" y="3576513"/>
            <a:ext cx="16406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771800" y="4676397"/>
            <a:ext cx="40554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lidia\Documents\2014\для презентаций\ностр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87" y="1484784"/>
            <a:ext cx="1210641" cy="16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ugbc.org/assets/files/1474/small/greenstand.jpg?13517600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8"/>
          <a:stretch/>
        </p:blipFill>
        <p:spPr bwMode="auto">
          <a:xfrm>
            <a:off x="4499992" y="3259110"/>
            <a:ext cx="2606989" cy="8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9682" r="25122" b="3712"/>
          <a:stretch>
            <a:fillRect/>
          </a:stretch>
        </p:blipFill>
        <p:spPr bwMode="auto">
          <a:xfrm>
            <a:off x="7092280" y="4324485"/>
            <a:ext cx="1265099" cy="18142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64526" y="1484784"/>
            <a:ext cx="22520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НОРМАТИВЫ</a:t>
            </a:r>
            <a:endParaRPr lang="ru-RU" sz="2400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92280" y="3601365"/>
            <a:ext cx="20871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СТАНДАРТЫ</a:t>
            </a:r>
            <a:endParaRPr lang="ru-RU" sz="2400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08668" y="5615487"/>
            <a:ext cx="36687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АЛЬБОМЫ, </a:t>
            </a:r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КАТАЛОГИ</a:t>
            </a:r>
            <a:endParaRPr lang="ru-RU" sz="2400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5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59" y="1955165"/>
            <a:ext cx="4793557" cy="34052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1" y="1336948"/>
            <a:ext cx="2239099" cy="19028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0" y="3280181"/>
            <a:ext cx="1590963" cy="12386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53188"/>
            <a:ext cx="2181225" cy="15621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47" y="3485753"/>
            <a:ext cx="733425" cy="10953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16" y="1117104"/>
            <a:ext cx="2457450" cy="14478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16" y="2492896"/>
            <a:ext cx="2010606" cy="17179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2303296" y="2261334"/>
            <a:ext cx="100811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571742" y="3899482"/>
            <a:ext cx="1352186" cy="1407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360737" y="4512198"/>
            <a:ext cx="1563191" cy="481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220072" y="1493322"/>
            <a:ext cx="1363474" cy="694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580112" y="3140968"/>
            <a:ext cx="11592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50924" y="3947522"/>
            <a:ext cx="101518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790508" y="345148"/>
            <a:ext cx="151374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КАТАЛОГ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6</a:t>
            </a:fld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768157" cy="217742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24468" y="1599484"/>
            <a:ext cx="4248919" cy="573373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1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FutureLight"/>
              </a:rPr>
              <a:t>Энергоэффективность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(34 балла)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4468" y="2822446"/>
            <a:ext cx="4710463" cy="335485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3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FutureLight"/>
              </a:rPr>
              <a:t>Водоэффективность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(8 баллов)</a:t>
            </a:r>
          </a:p>
        </p:txBody>
      </p:sp>
      <p:pic>
        <p:nvPicPr>
          <p:cNvPr id="15" name="Рисунок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r="73788" b="-838"/>
          <a:stretch>
            <a:fillRect/>
          </a:stretch>
        </p:blipFill>
        <p:spPr bwMode="auto">
          <a:xfrm>
            <a:off x="2201836" y="2789330"/>
            <a:ext cx="404530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9" r="54465" b="-838"/>
          <a:stretch>
            <a:fillRect/>
          </a:stretch>
        </p:blipFill>
        <p:spPr bwMode="auto">
          <a:xfrm>
            <a:off x="2201836" y="2213266"/>
            <a:ext cx="430322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98" b="-838"/>
          <a:stretch>
            <a:fillRect/>
          </a:stretch>
        </p:blipFill>
        <p:spPr bwMode="auto">
          <a:xfrm>
            <a:off x="2231701" y="1533251"/>
            <a:ext cx="370593" cy="4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2" r="18182"/>
          <a:stretch>
            <a:fillRect/>
          </a:stretch>
        </p:blipFill>
        <p:spPr bwMode="auto">
          <a:xfrm>
            <a:off x="2201836" y="3437402"/>
            <a:ext cx="370593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9" r="37697" b="-162"/>
          <a:stretch>
            <a:fillRect/>
          </a:stretch>
        </p:blipFill>
        <p:spPr bwMode="auto">
          <a:xfrm>
            <a:off x="2139393" y="4661538"/>
            <a:ext cx="431679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11" y="4023277"/>
            <a:ext cx="386883" cy="3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55689" y="4047756"/>
            <a:ext cx="4863859" cy="573373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5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Качество внутренней среды (15 баллов)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4467" y="2244943"/>
            <a:ext cx="3571535" cy="335485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Материалы (14 баллов)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4467" y="3460440"/>
            <a:ext cx="5234451" cy="335484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4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Прилегающая территория (26 баллов)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54332" y="4693215"/>
            <a:ext cx="3388276" cy="335485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6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Инновации (5 баллов)</a:t>
            </a:r>
          </a:p>
        </p:txBody>
      </p:sp>
      <p:pic>
        <p:nvPicPr>
          <p:cNvPr id="25" name="Picture 10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01" y="5226398"/>
            <a:ext cx="317651" cy="36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755689" y="5226399"/>
            <a:ext cx="4895081" cy="335485"/>
          </a:xfrm>
          <a:prstGeom prst="rect">
            <a:avLst/>
          </a:prstGeom>
          <a:solidFill>
            <a:schemeClr val="bg1"/>
          </a:solidFill>
        </p:spPr>
        <p:txBody>
          <a:bodyPr lIns="80147" tIns="40074" rIns="80147" bIns="40074">
            <a:spAutoFit/>
          </a:bodyPr>
          <a:lstStyle/>
          <a:p>
            <a:pPr defTabSz="872617">
              <a:defRPr/>
            </a:pP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Раздел 7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FutureLight"/>
              </a:rPr>
              <a:t> Региональные особенности (4 балла)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01480" y="345148"/>
            <a:ext cx="3091808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РАЗДЕЛЫ КАТАЛОГА 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7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2357"/>
            <a:ext cx="8496943" cy="50749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03648" y="342596"/>
            <a:ext cx="7072514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ПРИМЕР ТЕХНИЧЕСКОГО РЕШЕНИЯ ИЗ КАТАЛОГА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8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9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7" y="15279"/>
            <a:ext cx="9144000" cy="1147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2431"/>
            <a:ext cx="9144000" cy="51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908" y="6421000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Докладчик:  Александр Михайлович ГРИМИТЛИН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"/>
          <a:stretch/>
        </p:blipFill>
        <p:spPr>
          <a:xfrm>
            <a:off x="2579638" y="1268760"/>
            <a:ext cx="1941047" cy="41899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"/>
          <a:stretch/>
        </p:blipFill>
        <p:spPr>
          <a:xfrm>
            <a:off x="4656185" y="1267268"/>
            <a:ext cx="2129804" cy="4191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"/>
          <a:stretch/>
        </p:blipFill>
        <p:spPr>
          <a:xfrm>
            <a:off x="492771" y="1268761"/>
            <a:ext cx="1918989" cy="41899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"/>
          <a:stretch/>
        </p:blipFill>
        <p:spPr>
          <a:xfrm>
            <a:off x="6897472" y="1268761"/>
            <a:ext cx="1983800" cy="41899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34957" y="5579948"/>
            <a:ext cx="16346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ОТОПЛЕНИЕ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38858" y="5579948"/>
            <a:ext cx="6226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ГВС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56185" y="5579948"/>
            <a:ext cx="2202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ДОЖДЕВАЯ ВОДА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038626" y="5590981"/>
            <a:ext cx="170149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СОЛНЕЧНАЯ </a:t>
            </a:r>
          </a:p>
          <a:p>
            <a:r>
              <a:rPr lang="ru-RU" dirty="0" smtClean="0"/>
              <a:t>ЭНЕРГИЯ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63249" y="342596"/>
            <a:ext cx="6817572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ЭНЕРГОЭФФЕКТИВНЫЕ ТЕХНИЧСКИЕ РЕШЕНИЯ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4986" y="6417652"/>
            <a:ext cx="2133600" cy="365125"/>
          </a:xfrm>
        </p:spPr>
        <p:txBody>
          <a:bodyPr/>
          <a:lstStyle/>
          <a:p>
            <a:pPr algn="l"/>
            <a:fld id="{B67E2F79-703D-4A8E-B9AD-2772E616348E}" type="slidenum">
              <a:rPr lang="ru-RU" sz="4400" smtClean="0">
                <a:solidFill>
                  <a:schemeClr val="bg1"/>
                </a:solidFill>
              </a:rPr>
              <a:pPr algn="l"/>
              <a:t>9</a:t>
            </a:fld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356</Words>
  <Application>Microsoft Office PowerPoint</Application>
  <PresentationFormat>Экран (4:3)</PresentationFormat>
  <Paragraphs>116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Июнь 2014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V-ая юбилейная специализированная конрефенция "ПТА. Интеллектуальное здание - Санкт-Петербург 2012« 30 мая 2012 года</dc:title>
  <dc:creator>toshiba</dc:creator>
  <cp:lastModifiedBy>lidia</cp:lastModifiedBy>
  <cp:revision>36</cp:revision>
  <cp:lastPrinted>2014-05-26T11:14:25Z</cp:lastPrinted>
  <dcterms:created xsi:type="dcterms:W3CDTF">2012-05-28T05:49:10Z</dcterms:created>
  <dcterms:modified xsi:type="dcterms:W3CDTF">2014-05-27T07:33:41Z</dcterms:modified>
</cp:coreProperties>
</file>