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0"/>
  </p:notesMasterIdLst>
  <p:sldIdLst>
    <p:sldId id="256" r:id="rId2"/>
    <p:sldId id="305" r:id="rId3"/>
    <p:sldId id="315" r:id="rId4"/>
    <p:sldId id="316" r:id="rId5"/>
    <p:sldId id="307" r:id="rId6"/>
    <p:sldId id="318" r:id="rId7"/>
    <p:sldId id="312" r:id="rId8"/>
    <p:sldId id="319" r:id="rId9"/>
    <p:sldId id="320" r:id="rId10"/>
    <p:sldId id="322" r:id="rId11"/>
    <p:sldId id="321" r:id="rId12"/>
    <p:sldId id="310" r:id="rId13"/>
    <p:sldId id="311" r:id="rId14"/>
    <p:sldId id="314" r:id="rId15"/>
    <p:sldId id="323" r:id="rId16"/>
    <p:sldId id="304" r:id="rId17"/>
    <p:sldId id="325" r:id="rId18"/>
    <p:sldId id="32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D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1363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CA711-D533-4E45-ABF1-AAAFEEC89C7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08FC8-5907-455A-AD94-5A17FABE47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0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FAF0-BED4-4C2A-84B8-86BC82744A24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6C9-B7F9-4531-9E8D-D488BD92BE59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CCF-40C9-43CA-BA0B-A992BEA64746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8123-9419-4D6A-B8E9-0288039BE643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F3FD-3BFA-434D-9E9E-929215C3A263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B874-238C-4739-85AA-B2D0C3386586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F803-359F-4F1C-AAAB-535B37A58D78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249C-DC9B-4D8E-B9E5-B317DBE80895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431B-6B68-4175-BEF5-08EF00B7C448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C660-FF2C-4859-AE8C-759A24390139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7ACF-071D-4418-ABD3-0462674D0133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78E6-0EF5-423F-BCDB-6A93B4853212}" type="datetime1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F7BA-9F18-4893-A070-94960CFF03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74050" y="1714488"/>
            <a:ext cx="49055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/>
                <a:solidFill>
                  <a:srgbClr val="0070C0"/>
                </a:solidFill>
              </a:rPr>
              <a:t>Оптимизация </a:t>
            </a:r>
          </a:p>
          <a:p>
            <a:pPr algn="ctr"/>
            <a:r>
              <a:rPr lang="ru-RU" sz="3200" b="1" dirty="0" smtClean="0">
                <a:ln/>
                <a:solidFill>
                  <a:srgbClr val="0070C0"/>
                </a:solidFill>
              </a:rPr>
              <a:t>процедур в сфере </a:t>
            </a:r>
          </a:p>
          <a:p>
            <a:pPr algn="ctr"/>
            <a:r>
              <a:rPr lang="ru-RU" sz="3200" b="1" dirty="0" smtClean="0">
                <a:ln/>
                <a:solidFill>
                  <a:srgbClr val="0070C0"/>
                </a:solidFill>
              </a:rPr>
              <a:t>жилищного строительства</a:t>
            </a:r>
            <a:endParaRPr lang="ru-RU" sz="3200" b="1" dirty="0">
              <a:ln/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2355" y="6027003"/>
            <a:ext cx="19832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Москва,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03 июня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2014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9746" y="3714752"/>
            <a:ext cx="53562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cap="none" spc="0" dirty="0" err="1" smtClean="0">
                <a:ln/>
                <a:effectLst/>
              </a:rPr>
              <a:t>Холопик</a:t>
            </a:r>
            <a:endParaRPr lang="ru-RU" b="1" cap="none" spc="0" dirty="0" smtClean="0">
              <a:ln/>
              <a:effectLst/>
            </a:endParaRPr>
          </a:p>
          <a:p>
            <a:pPr algn="r"/>
            <a:r>
              <a:rPr lang="ru-RU" b="1" dirty="0" smtClean="0">
                <a:ln/>
              </a:rPr>
              <a:t>Кирилл </a:t>
            </a:r>
            <a:r>
              <a:rPr lang="ru-RU" b="1" cap="none" spc="0" dirty="0" smtClean="0">
                <a:ln/>
                <a:effectLst/>
              </a:rPr>
              <a:t>Вадимович</a:t>
            </a:r>
          </a:p>
          <a:p>
            <a:pPr algn="r"/>
            <a:r>
              <a:rPr lang="ru-RU" b="1" dirty="0" smtClean="0">
                <a:ln/>
              </a:rPr>
              <a:t>Руководитель аппарата </a:t>
            </a:r>
          </a:p>
          <a:p>
            <a:pPr algn="r"/>
            <a:r>
              <a:rPr lang="ru-RU" b="1" dirty="0" smtClean="0">
                <a:ln/>
              </a:rPr>
              <a:t>Национального объединения застройщиков жилья</a:t>
            </a:r>
            <a:endParaRPr lang="ru-RU" b="1" cap="none" spc="0" dirty="0">
              <a:ln/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10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73828"/>
              </p:ext>
            </p:extLst>
          </p:nvPr>
        </p:nvGraphicFramePr>
        <p:xfrm>
          <a:off x="285720" y="2131629"/>
          <a:ext cx="8643998" cy="39166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072494"/>
                <a:gridCol w="571504"/>
              </a:tblGrid>
              <a:tr h="4000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Представление проектной декларации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Росреестр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(№ 63)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 Предоставление результатов экспертизы, обследований, лабораторных и иных испытаний выполненных работ и применяемых строительных материалов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(№ 77)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12. Актирование присоединения к электрическим сетям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(№ 80, 82 - 86)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13. Актирование подключения к системе теплоснабжения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(№ 89 – 92, 94)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14.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Актирование подключения к централизованным системам водоснабжения</a:t>
                      </a:r>
                      <a:r>
                        <a:rPr lang="ru-RU" sz="1600" baseline="0" dirty="0" smtClean="0"/>
                        <a:t> и водоотведения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(№ 96 – 99, 102 – 104, 108 – 110, 113)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15. Актирование подключения к сети газораспределения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(№ 116 – 118, 121)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16. Заключение договора о техническом обслуживании газового оборудования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(№ 123)</a:t>
                      </a: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17. Передача исполнительной документации в уполномоченный орган государственной власти или местного самоуправления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(№ 134)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Продолжение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11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Содержание реестра описания процедур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20486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случаи</a:t>
            </a:r>
            <a:r>
              <a:rPr lang="ru-RU" dirty="0"/>
              <a:t>, в которых требуется проведение </a:t>
            </a:r>
            <a:r>
              <a:rPr lang="ru-RU" dirty="0" smtClean="0"/>
              <a:t>процедуры</a:t>
            </a:r>
            <a:endParaRPr lang="ru-RU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перечень </a:t>
            </a:r>
            <a:r>
              <a:rPr lang="ru-RU" dirty="0"/>
              <a:t>документов, которые заявитель обязан предоставить для проведения </a:t>
            </a:r>
            <a:r>
              <a:rPr lang="ru-RU" dirty="0" smtClean="0"/>
              <a:t>процедуры</a:t>
            </a:r>
            <a:endParaRPr lang="ru-RU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основания </a:t>
            </a:r>
            <a:r>
              <a:rPr lang="ru-RU" dirty="0"/>
              <a:t>для отказа в принятии заявления </a:t>
            </a:r>
            <a:r>
              <a:rPr lang="ru-RU" dirty="0" smtClean="0"/>
              <a:t>заявителя</a:t>
            </a:r>
            <a:endParaRPr lang="ru-RU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основания </a:t>
            </a:r>
            <a:r>
              <a:rPr lang="ru-RU" dirty="0"/>
              <a:t>для отказа заявителю по итогам проведения </a:t>
            </a:r>
            <a:r>
              <a:rPr lang="ru-RU" dirty="0" smtClean="0"/>
              <a:t>процедуры</a:t>
            </a:r>
            <a:endParaRPr lang="ru-RU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срок </a:t>
            </a:r>
            <a:r>
              <a:rPr lang="ru-RU" dirty="0"/>
              <a:t>проведения </a:t>
            </a:r>
            <a:r>
              <a:rPr lang="ru-RU" dirty="0" smtClean="0"/>
              <a:t>процедуры</a:t>
            </a:r>
            <a:endParaRPr lang="ru-RU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стоимость </a:t>
            </a:r>
            <a:r>
              <a:rPr lang="ru-RU" dirty="0"/>
              <a:t>проведения процедуры или порядок определения такой </a:t>
            </a:r>
            <a:r>
              <a:rPr lang="ru-RU" dirty="0" smtClean="0"/>
              <a:t>стоимости </a:t>
            </a:r>
            <a:endParaRPr lang="ru-RU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форма </a:t>
            </a:r>
            <a:r>
              <a:rPr lang="ru-RU" dirty="0"/>
              <a:t>подачи заявителем документов на проведение процедуры (на бумажном носителе или в электронной форме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12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71472" y="1643050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Законопроект </a:t>
            </a:r>
            <a:r>
              <a:rPr lang="ru-RU" sz="2000" b="1" dirty="0" smtClean="0"/>
              <a:t>№ 355250-6</a:t>
            </a:r>
            <a:r>
              <a:rPr lang="ru-RU" sz="2000" dirty="0" smtClean="0"/>
              <a:t> О внесении изменений в Федеральный закон "О защите конкуренции" и отдельные законодательные акты Российской Федерации - 9 октября 2013 года внесен Правительством Российской Федерации на рассмотрение в Государственную Думу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ОСНОВНЫЕ ПОЛОЖЕНИЯ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Антимонопольный орган рассматривает жалобы на решения и (или) действия (бездействие)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1600" dirty="0" smtClean="0"/>
              <a:t>2) … при осуществлении полномочий в области градостроительной деятельности и земельных отношений, выраженные:</a:t>
            </a:r>
          </a:p>
          <a:p>
            <a:pPr algn="just"/>
            <a:r>
              <a:rPr lang="ru-RU" sz="1600" dirty="0" smtClean="0"/>
              <a:t>а) в незаконном отказе в приеме документов, заявлений</a:t>
            </a:r>
          </a:p>
          <a:p>
            <a:pPr algn="just"/>
            <a:r>
              <a:rPr lang="ru-RU" sz="1600" dirty="0" smtClean="0"/>
              <a:t>б) в предъявлении требований, не предусмотренных законодательством Российской Федерации к заявителю, документам и информации</a:t>
            </a:r>
          </a:p>
          <a:p>
            <a:pPr algn="just"/>
            <a:r>
              <a:rPr lang="ru-RU" sz="1600" dirty="0" smtClean="0"/>
              <a:t>в) </a:t>
            </a:r>
            <a:r>
              <a:rPr lang="ru-RU" sz="1600" dirty="0" err="1" smtClean="0"/>
              <a:t>в</a:t>
            </a:r>
            <a:r>
              <a:rPr lang="ru-RU" sz="1600" dirty="0" smtClean="0"/>
              <a:t> нарушении сроков осуществления полномочий</a:t>
            </a:r>
          </a:p>
          <a:p>
            <a:pPr algn="just"/>
            <a:r>
              <a:rPr lang="ru-RU" sz="1600" dirty="0" smtClean="0"/>
              <a:t>г) в принятии решения при отсутствии соответствующих оснований, установленных законодательством Российской Федерации для принятия такого решения</a:t>
            </a:r>
          </a:p>
          <a:p>
            <a:pPr algn="just"/>
            <a:r>
              <a:rPr lang="ru-RU" sz="1600" dirty="0" smtClean="0"/>
              <a:t>Срок обжалования - 3 месяца</a:t>
            </a:r>
            <a:endParaRPr lang="ru-RU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13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357158" y="1643050"/>
            <a:ext cx="8358246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 smtClean="0"/>
              <a:t>Уполномоченный орган обязан представить письменное обоснование </a:t>
            </a:r>
            <a:r>
              <a:rPr lang="ru-RU" sz="2000" dirty="0" smtClean="0"/>
              <a:t>законности принятых решений и (или) совершенных действий (бездействия) с указанием положений нормативных правовых актов, устанавливающих порядок принятия решения и (или) осуществления обжалуемых действий (бездействия).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Антимонопольный орган принимает обязательные для исполнения предписания </a:t>
            </a:r>
            <a:r>
              <a:rPr lang="ru-RU" sz="2000" dirty="0" smtClean="0"/>
              <a:t>о совершении действий, направленных на устранение нарушений порядка осуществления полномочий, установленных законодательством Российской Федерации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Статья 14.9.1 </a:t>
            </a:r>
            <a:r>
              <a:rPr lang="ru-RU" sz="2000" b="1" dirty="0" err="1" smtClean="0"/>
              <a:t>КоАП</a:t>
            </a:r>
            <a:r>
              <a:rPr lang="ru-RU" sz="2000" b="1" dirty="0" smtClean="0"/>
              <a:t>: </a:t>
            </a:r>
            <a:r>
              <a:rPr lang="ru-RU" sz="2000" dirty="0" smtClean="0"/>
              <a:t>За нарушение порядка осуществления полномочий в области градостроительной деятельности и земельных отношений: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1) штраф от трех до пяти тысяч рублей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2) штраф от десяти до пятнадцати тысяч рублей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3) штраф от тридцати тысяч до пятидесяти тысяч рублей либо дисквалификация должностного лица на срок от шести месяцев до двух лет</a:t>
            </a:r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3101174"/>
            <a:ext cx="78581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00" algn="just">
              <a:buFont typeface="Wingdings" pitchFamily="2" charset="2"/>
              <a:buChar char="Ø"/>
            </a:pPr>
            <a:r>
              <a:rPr lang="ru-RU" sz="2000" dirty="0" smtClean="0"/>
              <a:t>снижение совокупного времени, затрачиваемого на получение разрешения на строительство с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643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/>
              <a:t>до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56 дней</a:t>
            </a:r>
            <a:r>
              <a:rPr lang="ru-RU" dirty="0" smtClean="0"/>
              <a:t> (2013 год –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297</a:t>
            </a:r>
            <a:r>
              <a:rPr lang="ru-RU" dirty="0" smtClean="0"/>
              <a:t>)</a:t>
            </a:r>
          </a:p>
          <a:p>
            <a:pPr indent="720000" algn="just">
              <a:buFont typeface="Wingdings" pitchFamily="2" charset="2"/>
              <a:buChar char="Ø"/>
            </a:pPr>
            <a:endParaRPr lang="ru-RU" sz="2000" dirty="0" smtClean="0"/>
          </a:p>
          <a:p>
            <a:pPr indent="720000" algn="just">
              <a:buFont typeface="Wingdings" pitchFamily="2" charset="2"/>
              <a:buChar char="Ø"/>
            </a:pPr>
            <a:r>
              <a:rPr lang="ru-RU" sz="2000" dirty="0" smtClean="0"/>
              <a:t>улучшение позиции России по показателю «Получение разрешения на строительство» в рейтинге Doing Business Всемирного банка со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178 места</a:t>
            </a:r>
            <a:r>
              <a:rPr lang="ru-RU" sz="2000" dirty="0" smtClean="0"/>
              <a:t> на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34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место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в мире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72462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14</a:t>
            </a:fld>
            <a:endParaRPr lang="ru-RU" sz="40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2285992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Задачи в сфере оптимизации процедур в строительстве к 2018 году: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72462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15</a:t>
            </a:fld>
            <a:endParaRPr lang="ru-RU" sz="40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504267"/>
              </p:ext>
            </p:extLst>
          </p:nvPr>
        </p:nvGraphicFramePr>
        <p:xfrm>
          <a:off x="910262" y="2963872"/>
          <a:ext cx="7569666" cy="2337336"/>
        </p:xfrm>
        <a:graphic>
          <a:graphicData uri="http://schemas.openxmlformats.org/drawingml/2006/table">
            <a:tbl>
              <a:tblPr firstRow="1" bandRow="1">
                <a:effectLst/>
                <a:tableStyleId>{7DF18680-E054-41AD-8BC1-D1AEF772440D}</a:tableStyleId>
              </a:tblPr>
              <a:tblGrid>
                <a:gridCol w="2088230"/>
                <a:gridCol w="1368152"/>
                <a:gridCol w="1440160"/>
                <a:gridCol w="1368152"/>
                <a:gridCol w="1304972"/>
              </a:tblGrid>
              <a:tr h="432048">
                <a:tc rowSpan="2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процедур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dirty="0" smtClean="0"/>
                        <a:t>Сроки (дней)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3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400" b="1" dirty="0" smtClean="0"/>
                        <a:t>по перечню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400" b="1" dirty="0" smtClean="0"/>
                        <a:t>при сокращении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400" b="1" dirty="0" smtClean="0"/>
                        <a:t>по перечню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400" b="1" dirty="0" smtClean="0"/>
                        <a:t>при сокращении</a:t>
                      </a:r>
                      <a:endParaRPr lang="ru-RU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</a:tr>
              <a:tr h="4490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Склад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80</a:t>
                      </a:r>
                      <a:endParaRPr lang="ru-RU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70</a:t>
                      </a:r>
                      <a:endParaRPr lang="ru-RU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</a:tr>
              <a:tr h="774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Многоквартирный жилой дом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115</a:t>
                      </a:r>
                      <a:endParaRPr lang="ru-RU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b="1" dirty="0" smtClean="0"/>
                        <a:t>115</a:t>
                      </a:r>
                      <a:endParaRPr lang="ru-RU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87624" y="1765265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Количество и сроки процедур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для выдачи разрешения на строительство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по </a:t>
            </a:r>
            <a:r>
              <a:rPr lang="ru-RU" sz="2000" b="1" dirty="0" smtClean="0">
                <a:solidFill>
                  <a:srgbClr val="0070C0"/>
                </a:solidFill>
              </a:rPr>
              <a:t>эталонным объектам</a:t>
            </a:r>
          </a:p>
        </p:txBody>
      </p:sp>
    </p:spTree>
    <p:extLst>
      <p:ext uri="{BB962C8B-B14F-4D97-AF65-F5344CB8AC3E}">
        <p14:creationId xmlns:p14="http://schemas.microsoft.com/office/powerpoint/2010/main" val="25231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1643050"/>
            <a:ext cx="8545260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1" dirty="0" smtClean="0">
                <a:ln/>
                <a:solidFill>
                  <a:srgbClr val="0070C0"/>
                </a:solidFill>
              </a:rPr>
              <a:t>Требуется комплексное решение: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n/>
              </a:rPr>
              <a:t>утвердить исчерпывающий перечень процедур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n/>
              </a:rPr>
              <a:t>обеспечить соблюдение исчерпывающего перечня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n/>
              </a:rPr>
              <a:t>внедрить </a:t>
            </a:r>
            <a:r>
              <a:rPr lang="en-US" sz="2000" dirty="0" smtClean="0">
                <a:ln/>
              </a:rPr>
              <a:t>E-</a:t>
            </a:r>
            <a:r>
              <a:rPr lang="ru-RU" sz="2000" dirty="0" smtClean="0">
                <a:ln/>
              </a:rPr>
              <a:t>технологии прохождения процедур</a:t>
            </a:r>
            <a:endParaRPr lang="ru-RU" sz="2000" dirty="0">
              <a:ln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96336" y="5949280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E154F7BA-9F18-4893-A070-94960CFF0309}" type="slidenum">
              <a:rPr lang="ru-RU" sz="4000" b="1" smtClean="0"/>
              <a:pPr/>
              <a:t>16</a:t>
            </a:fld>
            <a:endParaRPr lang="ru-RU" sz="40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9063" y="3356992"/>
            <a:ext cx="821537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Пример последствий комплексного решения: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1) </a:t>
            </a:r>
            <a:r>
              <a:rPr lang="ru-RU" b="1" dirty="0" smtClean="0">
                <a:solidFill>
                  <a:srgbClr val="FF0000"/>
                </a:solidFill>
              </a:rPr>
              <a:t>Республика Беларусь </a:t>
            </a:r>
            <a:r>
              <a:rPr lang="ru-RU" dirty="0" smtClean="0"/>
              <a:t>– решены задачи № </a:t>
            </a:r>
            <a:r>
              <a:rPr lang="ru-RU" b="1" dirty="0" smtClean="0">
                <a:solidFill>
                  <a:srgbClr val="FF0000"/>
                </a:solidFill>
              </a:rPr>
              <a:t>1 и 2 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количество затрачиваемых дней уменьшилось до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128</a:t>
            </a:r>
            <a:r>
              <a:rPr lang="ru-RU" dirty="0" smtClean="0"/>
              <a:t>, место в рейтинге –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</a:t>
            </a:r>
          </a:p>
          <a:p>
            <a:pPr>
              <a:spcBef>
                <a:spcPts val="1800"/>
              </a:spcBef>
            </a:pPr>
            <a:r>
              <a:rPr lang="ru-RU" b="1" dirty="0" smtClean="0"/>
              <a:t>2) </a:t>
            </a:r>
            <a:r>
              <a:rPr lang="ru-RU" b="1" dirty="0" smtClean="0">
                <a:solidFill>
                  <a:srgbClr val="FF0000"/>
                </a:solidFill>
              </a:rPr>
              <a:t>Грузия </a:t>
            </a:r>
            <a:r>
              <a:rPr lang="ru-RU" dirty="0" smtClean="0"/>
              <a:t>– решены задачи № </a:t>
            </a:r>
            <a:r>
              <a:rPr lang="ru-RU" b="1" dirty="0" smtClean="0">
                <a:solidFill>
                  <a:srgbClr val="FF0000"/>
                </a:solidFill>
              </a:rPr>
              <a:t>1, 2, 3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количество затрачиваемых дней уменьшилось до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73</a:t>
            </a:r>
            <a:r>
              <a:rPr lang="ru-RU" dirty="0" smtClean="0"/>
              <a:t>, место в рейтинге –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72462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17</a:t>
            </a:fld>
            <a:endParaRPr lang="ru-RU" sz="40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37291" y="270892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Программа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а</a:t>
            </a:r>
            <a:r>
              <a:rPr lang="ru-RU" sz="2000" b="1" dirty="0" smtClean="0">
                <a:solidFill>
                  <a:srgbClr val="0070C0"/>
                </a:solidFill>
              </a:rPr>
              <a:t>дминистрирования инвестиционно-строительных процедур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6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27503" y="2636912"/>
            <a:ext cx="41729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/>
                <a:solidFill>
                  <a:srgbClr val="0070C0"/>
                </a:solidFill>
              </a:rPr>
              <a:t>Спасибо за внимание!</a:t>
            </a:r>
            <a:endParaRPr lang="ru-RU" sz="3200" b="1" dirty="0">
              <a:ln/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714752"/>
            <a:ext cx="53562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spc="0" dirty="0" err="1" smtClean="0">
                <a:ln/>
                <a:effectLst/>
              </a:rPr>
              <a:t>Холопик</a:t>
            </a:r>
            <a:r>
              <a:rPr lang="ru-RU" b="1" cap="none" spc="0" dirty="0" smtClean="0">
                <a:ln/>
                <a:effectLst/>
              </a:rPr>
              <a:t>  </a:t>
            </a:r>
            <a:r>
              <a:rPr lang="ru-RU" b="1" dirty="0" smtClean="0">
                <a:ln/>
              </a:rPr>
              <a:t>Кирилл </a:t>
            </a:r>
            <a:r>
              <a:rPr lang="ru-RU" b="1" cap="none" spc="0" dirty="0" smtClean="0">
                <a:ln/>
                <a:effectLst/>
              </a:rPr>
              <a:t>Вадимович</a:t>
            </a:r>
          </a:p>
          <a:p>
            <a:pPr algn="ctr"/>
            <a:endParaRPr lang="ru-RU" b="1" dirty="0" smtClean="0">
              <a:ln/>
            </a:endParaRPr>
          </a:p>
          <a:p>
            <a:pPr algn="ctr"/>
            <a:r>
              <a:rPr lang="ru-RU" b="1" dirty="0" smtClean="0">
                <a:ln/>
              </a:rPr>
              <a:t>Руководитель аппарата </a:t>
            </a:r>
          </a:p>
          <a:p>
            <a:pPr algn="ctr"/>
            <a:r>
              <a:rPr lang="ru-RU" b="1" dirty="0" smtClean="0">
                <a:ln/>
              </a:rPr>
              <a:t>Национального объединения застройщиков жилья</a:t>
            </a:r>
            <a:endParaRPr lang="ru-RU" b="1" cap="none" spc="0" dirty="0">
              <a:ln/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5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2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Исчерпывающий перечень процедур в строительстве - законодательная база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071678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Федеральный </a:t>
            </a:r>
            <a:r>
              <a:rPr lang="ru-RU" b="1" dirty="0"/>
              <a:t>закон </a:t>
            </a:r>
            <a:r>
              <a:rPr lang="ru-RU" b="1" dirty="0" smtClean="0"/>
              <a:t>от </a:t>
            </a:r>
            <a:r>
              <a:rPr lang="ru-RU" b="1" dirty="0"/>
              <a:t>20 апреля 2014 г. № 80-ФЗ  «О внесении изменений в статьи 2 и 6 Градостроительного кодекса Российской Федерации</a:t>
            </a:r>
            <a:r>
              <a:rPr lang="ru-RU" b="1" dirty="0" smtClean="0"/>
              <a:t>»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равительство </a:t>
            </a:r>
            <a:r>
              <a:rPr lang="ru-RU" dirty="0"/>
              <a:t>РФ </a:t>
            </a:r>
            <a:r>
              <a:rPr lang="ru-RU" dirty="0" smtClean="0"/>
              <a:t>наделено полномочиями (</a:t>
            </a:r>
            <a:r>
              <a:rPr lang="ru-RU" i="1" dirty="0" smtClean="0"/>
              <a:t>часть 2 статьи 6 ГрКодекса</a:t>
            </a:r>
            <a:r>
              <a:rPr lang="ru-RU" dirty="0" smtClean="0"/>
              <a:t>):</a:t>
            </a:r>
            <a:endParaRPr lang="ru-RU" dirty="0"/>
          </a:p>
          <a:p>
            <a:pPr algn="just">
              <a:spcBef>
                <a:spcPts val="600"/>
              </a:spcBef>
            </a:pPr>
            <a:r>
              <a:rPr lang="ru-RU" dirty="0"/>
              <a:t>- утверждать исчерпывающие перечни процедур в сферах </a:t>
            </a:r>
            <a:r>
              <a:rPr lang="ru-RU" dirty="0" smtClean="0"/>
              <a:t>строительства</a:t>
            </a:r>
            <a:endParaRPr lang="ru-RU" dirty="0"/>
          </a:p>
          <a:p>
            <a:pPr algn="just">
              <a:spcBef>
                <a:spcPts val="600"/>
              </a:spcBef>
            </a:pPr>
            <a:r>
              <a:rPr lang="ru-RU" dirty="0"/>
              <a:t>- устанавливать порядок ведения реестра описаний </a:t>
            </a:r>
            <a:r>
              <a:rPr lang="ru-RU" dirty="0" smtClean="0"/>
              <a:t>процедур</a:t>
            </a:r>
            <a:endParaRPr lang="ru-RU" dirty="0"/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/>
              <a:t>о</a:t>
            </a:r>
            <a:r>
              <a:rPr lang="ru-RU" dirty="0" smtClean="0"/>
              <a:t>рганам исполнительной власти, сетевым компаниям запрещено устанавливать обязанность </a:t>
            </a:r>
            <a:r>
              <a:rPr lang="ru-RU" dirty="0"/>
              <a:t>осуществления процедур, не предусмотренных исчерпывающими </a:t>
            </a:r>
            <a:r>
              <a:rPr lang="ru-RU" dirty="0" smtClean="0"/>
              <a:t>перечнями </a:t>
            </a:r>
            <a:r>
              <a:rPr lang="ru-RU" dirty="0"/>
              <a:t>(</a:t>
            </a:r>
            <a:r>
              <a:rPr lang="ru-RU" i="1" dirty="0"/>
              <a:t>часть </a:t>
            </a:r>
            <a:r>
              <a:rPr lang="ru-RU" i="1" dirty="0" smtClean="0"/>
              <a:t>3 </a:t>
            </a:r>
            <a:r>
              <a:rPr lang="ru-RU" i="1" dirty="0"/>
              <a:t>статьи 6 ГрКодекса</a:t>
            </a:r>
            <a:r>
              <a:rPr lang="ru-RU" dirty="0" smtClean="0"/>
              <a:t>)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нормативные </a:t>
            </a:r>
            <a:r>
              <a:rPr lang="ru-RU" dirty="0"/>
              <a:t>правовые акты субъектов </a:t>
            </a:r>
            <a:r>
              <a:rPr lang="ru-RU" dirty="0" smtClean="0"/>
              <a:t>РФ, </a:t>
            </a:r>
            <a:r>
              <a:rPr lang="ru-RU" dirty="0"/>
              <a:t>муниципальные правовые акты подлежат приведению в соответствие с </a:t>
            </a:r>
            <a:r>
              <a:rPr lang="ru-RU" dirty="0" smtClean="0"/>
              <a:t>исчерпывающим перечнем </a:t>
            </a:r>
            <a:r>
              <a:rPr lang="ru-RU" dirty="0"/>
              <a:t>процедур </a:t>
            </a:r>
            <a:r>
              <a:rPr lang="ru-RU" dirty="0" smtClean="0"/>
              <a:t>в срок не </a:t>
            </a:r>
            <a:r>
              <a:rPr lang="ru-RU" dirty="0"/>
              <a:t>позднее </a:t>
            </a:r>
            <a:r>
              <a:rPr lang="ru-RU" dirty="0" smtClean="0"/>
              <a:t>шести </a:t>
            </a:r>
            <a:r>
              <a:rPr lang="ru-RU" dirty="0"/>
              <a:t>месяцев со дня утверждения </a:t>
            </a:r>
            <a:r>
              <a:rPr lang="ru-RU" dirty="0" smtClean="0"/>
              <a:t>перечня (</a:t>
            </a:r>
            <a:r>
              <a:rPr lang="ru-RU" i="1" dirty="0" smtClean="0"/>
              <a:t>статья 2 ФЗ № 80-ФЗ</a:t>
            </a:r>
            <a:r>
              <a:rPr lang="ru-RU" dirty="0" smtClean="0"/>
              <a:t>), т.е. до 7 мая 2015 года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3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71472" y="1772816"/>
            <a:ext cx="814393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Федеральный </a:t>
            </a:r>
            <a:r>
              <a:rPr lang="ru-RU" b="1" dirty="0"/>
              <a:t>закон </a:t>
            </a:r>
            <a:r>
              <a:rPr lang="ru-RU" b="1" dirty="0" smtClean="0"/>
              <a:t>от </a:t>
            </a:r>
            <a:r>
              <a:rPr lang="ru-RU" b="1" dirty="0"/>
              <a:t>20 апреля 2014 г. № 80-ФЗ  «О внесении изменений в статьи 2 и 6 Градостроительного кодекса Российской Федерации</a:t>
            </a:r>
            <a:r>
              <a:rPr lang="ru-RU" b="1" dirty="0" smtClean="0"/>
              <a:t>»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Правительство </a:t>
            </a:r>
            <a:r>
              <a:rPr lang="ru-RU" dirty="0"/>
              <a:t>РФ </a:t>
            </a:r>
            <a:r>
              <a:rPr lang="ru-RU" dirty="0" smtClean="0"/>
              <a:t>вправе утверждать исчерпывающие перечни в различных сферах строительства, например: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жилищное строительство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строительство сетей водоснабжения и водоотведения</a:t>
            </a:r>
            <a:r>
              <a:rPr lang="ru-RU" dirty="0"/>
              <a:t>, </a:t>
            </a:r>
            <a:r>
              <a:rPr lang="ru-RU" dirty="0" smtClean="0"/>
              <a:t>газораспределения, теплоснабжения, электроснабжения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строительство складов, административных, торговых зданий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строительство производственных зданий и сооружений</a:t>
            </a:r>
            <a:endParaRPr lang="ru-RU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транспортное строительство (дороги, мосты)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подземное строительство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гидротехническое строительство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 smtClean="0"/>
              <a:t>строительство </a:t>
            </a:r>
            <a:r>
              <a:rPr lang="ru-RU" dirty="0"/>
              <a:t>объектов </a:t>
            </a:r>
            <a:r>
              <a:rPr lang="ru-RU" dirty="0" smtClean="0"/>
              <a:t>связи, энергетики</a:t>
            </a:r>
            <a:r>
              <a:rPr lang="ru-RU" dirty="0"/>
              <a:t>, обороны </a:t>
            </a:r>
            <a:endParaRPr 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9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4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71472" y="1772816"/>
            <a:ext cx="81439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Федеральный </a:t>
            </a:r>
            <a:r>
              <a:rPr lang="ru-RU" b="1" dirty="0"/>
              <a:t>закон </a:t>
            </a:r>
            <a:r>
              <a:rPr lang="ru-RU" b="1" dirty="0" smtClean="0"/>
              <a:t>от </a:t>
            </a:r>
            <a:r>
              <a:rPr lang="ru-RU" b="1" dirty="0"/>
              <a:t>20 апреля 2014 г. № 80-ФЗ  «О внесении изменений в статьи 2 и 6 Градостроительного кодекса Российской Федерации</a:t>
            </a:r>
            <a:r>
              <a:rPr lang="ru-RU" b="1" dirty="0" smtClean="0"/>
              <a:t>»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(</a:t>
            </a:r>
            <a:r>
              <a:rPr lang="ru-RU" dirty="0"/>
              <a:t>п.7.4 ч.1 статьи 6 ГрКодекса)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исчерпывающие перечни </a:t>
            </a:r>
            <a:r>
              <a:rPr lang="ru-RU" b="1" dirty="0" smtClean="0">
                <a:solidFill>
                  <a:srgbClr val="FF0000"/>
                </a:solidFill>
              </a:rPr>
              <a:t>включают</a:t>
            </a:r>
            <a:r>
              <a:rPr lang="ru-RU" dirty="0" smtClean="0"/>
              <a:t> процедуры, установленные </a:t>
            </a:r>
            <a:r>
              <a:rPr lang="ru-RU" dirty="0"/>
              <a:t>федеральными законами и иными нормативными правовыми актами Российской </a:t>
            </a:r>
            <a:r>
              <a:rPr lang="ru-RU" dirty="0" smtClean="0"/>
              <a:t>Федерации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dirty="0" smtClean="0"/>
              <a:t>исчерпывающие </a:t>
            </a:r>
            <a:r>
              <a:rPr lang="ru-RU" dirty="0"/>
              <a:t>перечни </a:t>
            </a:r>
            <a:r>
              <a:rPr lang="ru-RU" b="1" dirty="0" smtClean="0">
                <a:solidFill>
                  <a:srgbClr val="FF0000"/>
                </a:solidFill>
              </a:rPr>
              <a:t>могут включать </a:t>
            </a:r>
            <a:r>
              <a:rPr lang="ru-RU" dirty="0" smtClean="0"/>
              <a:t>процедуры,</a:t>
            </a:r>
            <a:r>
              <a:rPr lang="ru-RU" dirty="0"/>
              <a:t> предусмотренные нормативными правовыми актами субъектов </a:t>
            </a:r>
            <a:r>
              <a:rPr lang="ru-RU" dirty="0" smtClean="0"/>
              <a:t>РФ, </a:t>
            </a:r>
            <a:r>
              <a:rPr lang="ru-RU" dirty="0"/>
              <a:t>муниципальными правовыми </a:t>
            </a:r>
            <a:r>
              <a:rPr lang="ru-RU" dirty="0" smtClean="0"/>
              <a:t>актами. Включение таких процедур производится:</a:t>
            </a:r>
          </a:p>
          <a:p>
            <a:pPr marL="742950" lvl="1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 с целью учета </a:t>
            </a:r>
            <a:r>
              <a:rPr lang="ru-RU" dirty="0"/>
              <a:t>особенностей осуществления градостроительной деятельности на территориях субъектов </a:t>
            </a:r>
            <a:r>
              <a:rPr lang="ru-RU" dirty="0" smtClean="0"/>
              <a:t>РФ </a:t>
            </a:r>
            <a:r>
              <a:rPr lang="ru-RU" dirty="0"/>
              <a:t>и территориях муниципальных </a:t>
            </a:r>
            <a:r>
              <a:rPr lang="ru-RU" dirty="0" smtClean="0"/>
              <a:t>образований</a:t>
            </a:r>
          </a:p>
          <a:p>
            <a:pPr marL="742950" lvl="1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по </a:t>
            </a:r>
            <a:r>
              <a:rPr lang="ru-RU" dirty="0"/>
              <a:t>представлению высшего должностного лица субъекта Российской Федерации </a:t>
            </a:r>
            <a:endParaRPr 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7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5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428596" y="1628800"/>
            <a:ext cx="8286808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Постановление </a:t>
            </a:r>
            <a:r>
              <a:rPr lang="ru-RU" sz="2000" b="1" dirty="0"/>
              <a:t>Правительства РФ от 30.04.2014 N 403 </a:t>
            </a:r>
            <a:r>
              <a:rPr lang="ru-RU" sz="2000" b="1" dirty="0" smtClean="0"/>
              <a:t>«Об </a:t>
            </a:r>
            <a:r>
              <a:rPr lang="ru-RU" sz="2000" b="1" dirty="0"/>
              <a:t>исчерпывающем перечне процедур в сфере жилищного </a:t>
            </a:r>
            <a:r>
              <a:rPr lang="ru-RU" sz="2000" b="1" dirty="0" smtClean="0"/>
              <a:t>строительства»</a:t>
            </a:r>
          </a:p>
          <a:p>
            <a:pPr algn="just">
              <a:spcBef>
                <a:spcPts val="300"/>
              </a:spcBef>
            </a:pPr>
            <a:r>
              <a:rPr lang="ru-RU" u="sng" dirty="0"/>
              <a:t>Утверждены:</a:t>
            </a:r>
          </a:p>
          <a:p>
            <a:pPr marL="342900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исчерпывающий перечень процедур в сфере жилищного строительства </a:t>
            </a:r>
            <a:endParaRPr lang="ru-RU" sz="1600" dirty="0" smtClean="0"/>
          </a:p>
          <a:p>
            <a:pPr marL="342900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правила </a:t>
            </a:r>
            <a:r>
              <a:rPr lang="ru-RU" sz="1600" dirty="0"/>
              <a:t>внесения изменений в исчерпывающий перечень процедур в сфере жилищного </a:t>
            </a:r>
            <a:r>
              <a:rPr lang="ru-RU" sz="1600" dirty="0" smtClean="0"/>
              <a:t>строительства</a:t>
            </a:r>
            <a:endParaRPr lang="ru-RU" sz="1600" dirty="0"/>
          </a:p>
          <a:p>
            <a:pPr marL="342900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правила ведения реестра описаний процедур, указанных в исчерпывающем перечне процедур в сфере жилищного </a:t>
            </a:r>
            <a:r>
              <a:rPr lang="ru-RU" sz="1600" dirty="0" smtClean="0"/>
              <a:t>строительства</a:t>
            </a:r>
            <a:endParaRPr lang="ru-RU" sz="1600" dirty="0"/>
          </a:p>
          <a:p>
            <a:pPr algn="just">
              <a:spcBef>
                <a:spcPts val="300"/>
              </a:spcBef>
            </a:pPr>
            <a:r>
              <a:rPr lang="ru-RU" u="sng" dirty="0" smtClean="0"/>
              <a:t>К 7 августа поручено:</a:t>
            </a:r>
          </a:p>
          <a:p>
            <a:pPr marL="342900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Минстрою России </a:t>
            </a:r>
            <a:r>
              <a:rPr lang="ru-RU" sz="1600" dirty="0" smtClean="0"/>
              <a:t>внести </a:t>
            </a:r>
            <a:r>
              <a:rPr lang="ru-RU" sz="1600" dirty="0"/>
              <a:t>предложения по отмене избыточных и (или) дублирующих </a:t>
            </a:r>
            <a:r>
              <a:rPr lang="ru-RU" sz="1600" dirty="0" smtClean="0"/>
              <a:t>процедур</a:t>
            </a:r>
          </a:p>
          <a:p>
            <a:pPr marL="342900" indent="-3429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г</a:t>
            </a:r>
            <a:r>
              <a:rPr lang="ru-RU" sz="1600" dirty="0" smtClean="0"/>
              <a:t>убернаторам представить </a:t>
            </a:r>
            <a:r>
              <a:rPr lang="ru-RU" sz="1600" dirty="0"/>
              <a:t>в </a:t>
            </a:r>
            <a:r>
              <a:rPr lang="ru-RU" sz="1600" dirty="0" smtClean="0"/>
              <a:t>Минстрой России предложения </a:t>
            </a:r>
            <a:r>
              <a:rPr lang="ru-RU" sz="1600" dirty="0"/>
              <a:t>о включении в перечень процедур, предусмотренных нормативными правовыми актами субъектов </a:t>
            </a:r>
            <a:r>
              <a:rPr lang="ru-RU" sz="1600" dirty="0" smtClean="0"/>
              <a:t>РФ и </a:t>
            </a:r>
            <a:r>
              <a:rPr lang="ru-RU" sz="1600" dirty="0"/>
              <a:t>муниципальными правовыми </a:t>
            </a:r>
            <a:r>
              <a:rPr lang="ru-RU" sz="1600" dirty="0" smtClean="0"/>
              <a:t>актами</a:t>
            </a:r>
          </a:p>
          <a:p>
            <a:pPr algn="just">
              <a:spcBef>
                <a:spcPts val="300"/>
              </a:spcBef>
            </a:pPr>
            <a:r>
              <a:rPr lang="ru-RU" u="sng" dirty="0"/>
              <a:t>К 7 ноября поручено:</a:t>
            </a: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Минстрою</a:t>
            </a:r>
            <a:r>
              <a:rPr lang="ru-RU" sz="1600" dirty="0" smtClean="0"/>
              <a:t> </a:t>
            </a:r>
            <a:r>
              <a:rPr lang="ru-RU" sz="1600" dirty="0"/>
              <a:t>Р</a:t>
            </a:r>
            <a:r>
              <a:rPr lang="ru-RU" sz="1600" dirty="0" smtClean="0"/>
              <a:t>оссии разместить реестр </a:t>
            </a:r>
            <a:r>
              <a:rPr lang="ru-RU" sz="1600" dirty="0"/>
              <a:t>описаний </a:t>
            </a:r>
            <a:r>
              <a:rPr lang="ru-RU" sz="1600" dirty="0" smtClean="0"/>
              <a:t>процедур </a:t>
            </a:r>
            <a:r>
              <a:rPr lang="ru-RU" sz="1600" dirty="0"/>
              <a:t>на своем официальном </a:t>
            </a:r>
            <a:r>
              <a:rPr lang="ru-RU" sz="1600" dirty="0" smtClean="0"/>
              <a:t>сайте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6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10572"/>
              </p:ext>
            </p:extLst>
          </p:nvPr>
        </p:nvGraphicFramePr>
        <p:xfrm>
          <a:off x="285720" y="2131629"/>
          <a:ext cx="8643998" cy="435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  <a:gridCol w="571504"/>
              </a:tblGrid>
              <a:tr h="400053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Всего процедур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134</a:t>
                      </a:r>
                      <a:endParaRPr lang="ru-RU" sz="2000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 smtClean="0"/>
                        <a:t>1. Комплексного освоения территорий (№ 1-6)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2. Развития застроенных территорий (№ 7 – 13)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Предоставления земельного участка через аукцион (№ 14 -16)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4. Предоставления земельного участка для ИЖС (№ 17,18)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5. Предоставления земельного участка в безвозмездное пользование (№ 19)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 Кадастровых услуг и Росреестра, в части учета предоставленных земельных участков и регистрации прав на них (№ 20 -22)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7. Кадастровых услуг и Росреестра, в части учета построенных объектов и регистрации прав на них (№ 125, 128, 129)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8. Обеспечения безопасности воздушных полетов (№ 25, 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9. Обеспечения сохранности объектов культурного наследия (№ 56, 74)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Исчерпывающий перечень процедур в сфере жилищного строительства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7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7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93175"/>
              </p:ext>
            </p:extLst>
          </p:nvPr>
        </p:nvGraphicFramePr>
        <p:xfrm>
          <a:off x="285720" y="2131629"/>
          <a:ext cx="8643998" cy="36004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072494"/>
                <a:gridCol w="571504"/>
              </a:tblGrid>
              <a:tr h="4000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Предоставления градостроительных условий для проектирования  (№ 23, 24, 27)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 Проведения инженерных изысканий (№ 28, 29, 40)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12. Оценки соответствия проектной документации (№ 48, 53 – 55)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13. Предоставления, продления, изменения разрешения на строительство (№ 59 - 61)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14.</a:t>
                      </a:r>
                      <a:r>
                        <a:rPr lang="ru-RU" sz="1600" baseline="0" dirty="0" smtClean="0"/>
                        <a:t> Предоставления информации в ИСОГД (№ 62)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15. Связанные с привлечением средств по ДДУ (№ 63 – 68)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16. Государственного строительного надзора (№ 73, 75 – 78, 126)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17. Предоставления разрешения на ввод в эксплуатацию (№ 127)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18. Связанные с региональными и муниципальными особенностями (№ 130 – 134)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Продолжение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8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80582"/>
              </p:ext>
            </p:extLst>
          </p:nvPr>
        </p:nvGraphicFramePr>
        <p:xfrm>
          <a:off x="285720" y="2131629"/>
          <a:ext cx="8643998" cy="25793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072494"/>
                <a:gridCol w="571504"/>
              </a:tblGrid>
              <a:tr h="40005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 Подключения к центральным сетям электроснабжения (№ 30, 69, 80 – 88)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 Подключения к центральным сетям теплоснабжения (№ 31 -33, 50, 51, 89 – 95)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Подключения к центральным сетям горячего водоснабжения (№ 34, 35, 70, 98 – 101)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 Подключения к центральным сетям холодного водоснабжения (№ 36, 37, 42, 52, 71, 96, 102 – 107)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 Подключения к центральным сетям водоотведения (№ 38 – 41, 72, 108 – 115)	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 Подключения к центральным сетям газоснабжения (№ 43 – 47, 57, 58, 116 – 124)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Продолжение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0838" y="6150138"/>
            <a:ext cx="873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E154F7BA-9F18-4893-A070-94960CFF0309}" type="slidenum">
              <a:rPr lang="ru-RU" sz="4000" b="1" smtClean="0"/>
              <a:pPr algn="r"/>
              <a:t>9</a:t>
            </a:fld>
            <a:endParaRPr lang="ru-RU" sz="40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095044"/>
              </p:ext>
            </p:extLst>
          </p:nvPr>
        </p:nvGraphicFramePr>
        <p:xfrm>
          <a:off x="285720" y="2131629"/>
          <a:ext cx="8643998" cy="40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  <a:gridCol w="571504"/>
              </a:tblGrid>
              <a:tr h="400053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Предложения по исключению процедур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47</a:t>
                      </a:r>
                      <a:endParaRPr lang="ru-RU" sz="2000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 smtClean="0"/>
                        <a:t>1. Подписание протоколов о результатах аукциона (№ 2, 8,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2. Принятие решения о подготовке документации по планировке территории (№ 4, 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Обеспечения безопасности воздушных полетов (№ 25, 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4. Получение ТУ на проектирование узлов учета </a:t>
                      </a:r>
                      <a:r>
                        <a:rPr lang="ru-RU" sz="1600" baseline="0" dirty="0" smtClean="0"/>
                        <a:t>(№ 33, 42)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5. ТУ по эффективному использованию газа</a:t>
                      </a:r>
                      <a:r>
                        <a:rPr lang="ru-RU" sz="1600" baseline="0" dirty="0" smtClean="0"/>
                        <a:t>  (№ 45, 47)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 Согласование проектов узла учета (№ 51, 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7. Регистрация проекта газоснабжения (№ 57, 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8. Продление срока действия разрешения на строительство (№ 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/>
                        <a:t>9. Передача материалов в ИСОГД (№ 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0430" y="85723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+7(495) 699-85-00     </a:t>
            </a: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info@asnoza.ru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4305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Исчерпывающий перечень процедур в сфере жилищного строительства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1742</Words>
  <Application>Microsoft Office PowerPoint</Application>
  <PresentationFormat>Экран (4:3)</PresentationFormat>
  <Paragraphs>231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лучших стран в рейтинге Doing Business Всемирного банка</dc:title>
  <dc:creator>А1</dc:creator>
  <cp:lastModifiedBy>RePack by Diakov</cp:lastModifiedBy>
  <cp:revision>155</cp:revision>
  <dcterms:created xsi:type="dcterms:W3CDTF">2013-03-20T09:38:55Z</dcterms:created>
  <dcterms:modified xsi:type="dcterms:W3CDTF">2014-06-02T05:18:42Z</dcterms:modified>
</cp:coreProperties>
</file>