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</p:sldIdLst>
  <p:sldSz cx="10693400" cy="7561263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728" y="-28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D29F-113E-4B2B-8C56-7488F6633DA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181C-98D9-4F5A-81C6-B9C826D4A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89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D29F-113E-4B2B-8C56-7488F6633DA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181C-98D9-4F5A-81C6-B9C826D4A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56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D29F-113E-4B2B-8C56-7488F6633DA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181C-98D9-4F5A-81C6-B9C826D4A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13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D29F-113E-4B2B-8C56-7488F6633DA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181C-98D9-4F5A-81C6-B9C826D4A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13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D29F-113E-4B2B-8C56-7488F6633DA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181C-98D9-4F5A-81C6-B9C826D4A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48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D29F-113E-4B2B-8C56-7488F6633DA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181C-98D9-4F5A-81C6-B9C826D4A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4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D29F-113E-4B2B-8C56-7488F6633DA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181C-98D9-4F5A-81C6-B9C826D4A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68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D29F-113E-4B2B-8C56-7488F6633DA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181C-98D9-4F5A-81C6-B9C826D4A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63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D29F-113E-4B2B-8C56-7488F6633DA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181C-98D9-4F5A-81C6-B9C826D4A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57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D29F-113E-4B2B-8C56-7488F6633DA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181C-98D9-4F5A-81C6-B9C826D4A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95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D29F-113E-4B2B-8C56-7488F6633DA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181C-98D9-4F5A-81C6-B9C826D4A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76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CD29F-113E-4B2B-8C56-7488F6633DA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C181C-98D9-4F5A-81C6-B9C826D4A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27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170" y="2165335"/>
            <a:ext cx="1956268" cy="195626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208" y="2165335"/>
            <a:ext cx="418644" cy="41864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7713" y="4174058"/>
            <a:ext cx="974725" cy="97472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4005" y="1404367"/>
            <a:ext cx="706437" cy="70643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656" y="1404367"/>
            <a:ext cx="707116" cy="707116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207" y="1406859"/>
            <a:ext cx="2131645" cy="7046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06206" y="2628504"/>
            <a:ext cx="5988259" cy="25202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24852" y="3438391"/>
            <a:ext cx="5345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Снижение административных барьеров в строительстве - один из ключевых факторов повышения инвестиционной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привлекательности Москвы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0796" y="7092999"/>
            <a:ext cx="10725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2014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3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63201" y="7165007"/>
            <a:ext cx="7290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ОПТИМИЗАЦИЯ ПРОЦЕДУР  В ГРАДОСТРОИТЕЛЬНОЙ СФЕРЕ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3431" y="1111"/>
            <a:ext cx="1008112" cy="4242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75712" y="59364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10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" y="1188343"/>
            <a:ext cx="6138281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2164" y="1313195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ИНФОРМИРОВАНИЕ СТРОИТЕЛЬНЫХ И ПРОЕКТНЫХ ОРГАНИЗАЦИЙ,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ОБЕСПЕЧЕНИЕ «ОБРАТНОЙ СВЯЗИ»</a:t>
            </a:r>
          </a:p>
        </p:txBody>
      </p:sp>
      <p:sp>
        <p:nvSpPr>
          <p:cNvPr id="57" name="Овал 56"/>
          <p:cNvSpPr/>
          <p:nvPr/>
        </p:nvSpPr>
        <p:spPr>
          <a:xfrm>
            <a:off x="145945" y="960230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799035" y="5004767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895379" y="5004767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66180" y="4212679"/>
            <a:ext cx="3096344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lt1"/>
                </a:solidFill>
              </a:rPr>
              <a:t>«ЛИЧНЫЙ КАБИНЕТ»  ЗАЯВИТЕЛЯ НА ПОРТАЛЕ ГОСУСЛУГ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34532" y="4212679"/>
            <a:ext cx="3024336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lt1"/>
                </a:solidFill>
              </a:rPr>
              <a:t>«КАБИНЕТ ЗАСТРОЙЩИКА» </a:t>
            </a:r>
          </a:p>
          <a:p>
            <a:pPr algn="ctr"/>
            <a:r>
              <a:rPr lang="ru-RU" sz="1400" dirty="0" smtClean="0">
                <a:solidFill>
                  <a:schemeClr val="lt1"/>
                </a:solidFill>
              </a:rPr>
              <a:t>НА СТРОИТЕЛЬНОМ ПОРТАЛЕ МОСКВЫ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30876" y="4212679"/>
            <a:ext cx="2952328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/>
              <a:t>ТЕЛЕФОН «ГОРЯЧЕЙ ЛИНИИ» «НАРУШЕНИЕ УСТАНОВЛЕННЫХ ПРОЦЕДУР В СТРОИТЕЛЬСТВЕ»</a:t>
            </a:r>
            <a:endParaRPr lang="ru-RU" sz="1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10196" y="4644727"/>
            <a:ext cx="2808312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Позволяет заявителю получать всю информацию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ходе прохождения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заявки и о результатах ее рассмотрения органами исполнительной власти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42544" y="5027190"/>
            <a:ext cx="2808312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Позволяет застройщику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получать всю информацию по конкретным объектам, о графиках строительства, о выдаваемых разрешениях, согласованиях, принимаемых решениях, изменениях в законодательстве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обращаться в органы исполнительной власти с оперативными вопросами 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964643" y="5027190"/>
            <a:ext cx="2808312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Позволяет заявителю оперативно получить консультации и разъяснения о порядке предоставления государственных услуг, а также сообщать о нарушениях установленных процедур и подать жалобу на действия должностных лиц органов власти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7722964" y="1980431"/>
            <a:ext cx="2068422" cy="2068422"/>
          </a:xfrm>
          <a:prstGeom prst="ellipse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25400" y="2009031"/>
            <a:ext cx="2068422" cy="2068422"/>
          </a:xfrm>
          <a:prstGeom prst="ellipse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114452" y="2009031"/>
            <a:ext cx="2068422" cy="2068422"/>
          </a:xfrm>
          <a:prstGeom prst="ellipse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418708" y="1980431"/>
            <a:ext cx="2068422" cy="2068422"/>
          </a:xfrm>
          <a:prstGeom prst="ellipse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858810" y="2627743"/>
            <a:ext cx="192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ДОВЕДЕНИЕ ИНФОРМАЦИИ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В РАМКАХ ШТАБОВ,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СОВЕЩАНИЙ, ВСТРЕЧ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84907" y="2627743"/>
            <a:ext cx="192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РАСПРОСТРАНЕНИЕ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МЕТОДИЧЕСКИХ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МАТЕРИАЛОВ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И ИНСТРУКЦИЙ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67322" y="2627743"/>
            <a:ext cx="192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ПРОВЕДЕНИЕ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ОБУЧАЮЩИХ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СЕМИНАРОВ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793419" y="2627743"/>
            <a:ext cx="192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ПРЕЗЕНТАЦИЯ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ЭЛЕКТРОННЫХ СЕРВИСОВ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В РАМКАХ ВЫСТАВОК,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КРУГЛЫХ СТОЛОВ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221613" y="3499986"/>
            <a:ext cx="1890805" cy="577468"/>
          </a:xfrm>
          <a:prstGeom prst="rect">
            <a:avLst/>
          </a:prstGeom>
          <a:solidFill>
            <a:schemeClr val="tx2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497131" y="3491256"/>
            <a:ext cx="1890805" cy="577468"/>
          </a:xfrm>
          <a:prstGeom prst="rect">
            <a:avLst/>
          </a:prstGeom>
          <a:solidFill>
            <a:schemeClr val="tx2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38658" y="3557887"/>
            <a:ext cx="1837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БОЛЕЕ 4000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комплектов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533800" y="3492646"/>
            <a:ext cx="183705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2013</a:t>
            </a:r>
            <a:r>
              <a:rPr lang="ru-RU" sz="1050" dirty="0" smtClean="0">
                <a:solidFill>
                  <a:schemeClr val="bg1"/>
                </a:solidFill>
              </a:rPr>
              <a:t>– 55 семинаров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2014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smtClean="0">
                <a:solidFill>
                  <a:schemeClr val="bg1"/>
                </a:solidFill>
              </a:rPr>
              <a:t>–23 семинара</a:t>
            </a:r>
            <a:endParaRPr lang="ru-RU" sz="1050" dirty="0" smtClean="0">
              <a:solidFill>
                <a:schemeClr val="bg1"/>
              </a:solidFill>
            </a:endParaRPr>
          </a:p>
          <a:p>
            <a:pPr algn="ctr"/>
            <a:r>
              <a:rPr lang="ru-RU" sz="1050" i="1" dirty="0" smtClean="0">
                <a:solidFill>
                  <a:schemeClr val="bg1"/>
                </a:solidFill>
              </a:rPr>
              <a:t>(к настоящему времени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77"/>
          <a:stretch/>
        </p:blipFill>
        <p:spPr>
          <a:xfrm>
            <a:off x="6431077" y="-7544"/>
            <a:ext cx="2929608" cy="1616931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5773" y="494565"/>
            <a:ext cx="1967627" cy="13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49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63201" y="7145262"/>
            <a:ext cx="7290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ОПТИМИЗАЦИЯ ПРОЦЕДУР  В ГРАДОСТРОИТЕЛЬНОЙ СФЕРЕ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3431" y="1111"/>
            <a:ext cx="1008112" cy="4242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75712" y="59364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7" y="1188343"/>
            <a:ext cx="6138281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2124" y="1286773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МЕРОПРИЯТИЯ ПО ОПТИМИЗАЦИИ АДМИНИСТРАТИВНЫХ ПРОЦЕДУР ОПРЕДЕЛЕНЫ В ГОСУДАРСТВЕННЫХ ПРОГРАММАХ ГОРОДА МОСКВЫ:</a:t>
            </a:r>
          </a:p>
        </p:txBody>
      </p:sp>
      <p:sp>
        <p:nvSpPr>
          <p:cNvPr id="33" name="Овал 32"/>
          <p:cNvSpPr/>
          <p:nvPr/>
        </p:nvSpPr>
        <p:spPr>
          <a:xfrm>
            <a:off x="882204" y="2413530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589252" y="2369715"/>
            <a:ext cx="44055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ГП «ОТКРЫТОЕ ПРАВИТЕЛЬСТВО»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на 2012-2016 годы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877720" y="3287777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589252" y="3185030"/>
            <a:ext cx="44055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ГП «ГРАДОСТРОИТЕЛЬНАЯ ПОЛИТИКА»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на 2012-2016 годы</a:t>
            </a:r>
          </a:p>
        </p:txBody>
      </p:sp>
      <p:sp>
        <p:nvSpPr>
          <p:cNvPr id="47" name="Овал 46"/>
          <p:cNvSpPr/>
          <p:nvPr/>
        </p:nvSpPr>
        <p:spPr>
          <a:xfrm>
            <a:off x="882204" y="4476195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593736" y="4377804"/>
            <a:ext cx="44055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ГП «ИНФОРМАЦИОННЫЙ ГОРОД»</a:t>
            </a:r>
          </a:p>
          <a:p>
            <a:r>
              <a:rPr lang="ru-RU" sz="1800" dirty="0" smtClean="0"/>
              <a:t>на 2012-2016 годы</a:t>
            </a:r>
            <a:endParaRPr lang="ru-RU" sz="1800" dirty="0"/>
          </a:p>
        </p:txBody>
      </p:sp>
      <p:sp>
        <p:nvSpPr>
          <p:cNvPr id="49" name="Овал 48"/>
          <p:cNvSpPr/>
          <p:nvPr/>
        </p:nvSpPr>
        <p:spPr>
          <a:xfrm>
            <a:off x="882204" y="5366717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593736" y="5268326"/>
            <a:ext cx="44055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ГП «СТИМУЛИРОВАНИЕ ЭКОНОМИЧЕСКОЙ АКТИВНОСТИ»</a:t>
            </a:r>
          </a:p>
          <a:p>
            <a:r>
              <a:rPr lang="ru-RU" sz="1800" dirty="0" smtClean="0"/>
              <a:t>на 2012-2016 годы</a:t>
            </a:r>
            <a:r>
              <a:rPr lang="ru-RU" dirty="0" smtClean="0"/>
              <a:t>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767834" y="2340471"/>
            <a:ext cx="4926631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79984" y="3348583"/>
            <a:ext cx="4926631" cy="6084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79984" y="4515221"/>
            <a:ext cx="4926631" cy="489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790775" y="5466059"/>
            <a:ext cx="4926631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51543" y="2358428"/>
            <a:ext cx="46797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Упрощение и регламентация процедур предоставления государственных услуг и исполнения государственных функций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851542" y="3360777"/>
            <a:ext cx="4679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Оптимизация административных процедур в области градостроительной деятельности</a:t>
            </a:r>
          </a:p>
          <a:p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859784" y="4552974"/>
            <a:ext cx="4679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Перевод государственных услуг в электронный вид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891282" y="5538067"/>
            <a:ext cx="4679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Улучшение инвестиционного климата в городе Москве, в том числе в градостроительной сфере</a:t>
            </a:r>
          </a:p>
        </p:txBody>
      </p:sp>
    </p:spTree>
    <p:extLst>
      <p:ext uri="{BB962C8B-B14F-4D97-AF65-F5344CB8AC3E}">
        <p14:creationId xmlns:p14="http://schemas.microsoft.com/office/powerpoint/2010/main" xmlns="" val="248349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4432" y="4698468"/>
            <a:ext cx="10568852" cy="1098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" y="3474332"/>
            <a:ext cx="10693399" cy="1098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8" y="2268463"/>
            <a:ext cx="10692892" cy="1098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63201" y="7145262"/>
            <a:ext cx="7290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ОПТИМИЗАЦИЯ ПРОЦЕДУР  В ГРАДОСТРОИТЕЛЬНОЙ СФЕРЕ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3431" y="1111"/>
            <a:ext cx="1008112" cy="4242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75712" y="59364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" y="1188343"/>
            <a:ext cx="6138281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2124" y="1286773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ОСНОВНЫЕ НАПРАВЛЕНИЯ ОПТИМИЗАЦИИ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АДМИНИСТРАТИВНЫХ ПРОЦЕДУР:</a:t>
            </a:r>
          </a:p>
        </p:txBody>
      </p:sp>
      <p:sp>
        <p:nvSpPr>
          <p:cNvPr id="33" name="Овал 32"/>
          <p:cNvSpPr/>
          <p:nvPr/>
        </p:nvSpPr>
        <p:spPr>
          <a:xfrm>
            <a:off x="378148" y="2413530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026220" y="2268463"/>
            <a:ext cx="417740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Регламентация административных процедур (утверждение административных регламентов)</a:t>
            </a:r>
          </a:p>
        </p:txBody>
      </p:sp>
      <p:sp>
        <p:nvSpPr>
          <p:cNvPr id="44" name="Овал 43"/>
          <p:cNvSpPr/>
          <p:nvPr/>
        </p:nvSpPr>
        <p:spPr>
          <a:xfrm>
            <a:off x="5262603" y="2444403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974135" y="2341656"/>
            <a:ext cx="4405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Исключение излишних процедур и согласований в строительстве</a:t>
            </a:r>
          </a:p>
        </p:txBody>
      </p:sp>
      <p:sp>
        <p:nvSpPr>
          <p:cNvPr id="24" name="Овал 23"/>
          <p:cNvSpPr/>
          <p:nvPr/>
        </p:nvSpPr>
        <p:spPr>
          <a:xfrm>
            <a:off x="378148" y="3661846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26220" y="3618031"/>
            <a:ext cx="41774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Сокращение сроков административных процедур</a:t>
            </a:r>
          </a:p>
        </p:txBody>
      </p:sp>
      <p:sp>
        <p:nvSpPr>
          <p:cNvPr id="26" name="Овал 25"/>
          <p:cNvSpPr/>
          <p:nvPr/>
        </p:nvSpPr>
        <p:spPr>
          <a:xfrm>
            <a:off x="5262603" y="3684445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974135" y="3438366"/>
            <a:ext cx="44055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Межведомственное электронное взаимодействие при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предоста-влении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государственных услуг </a:t>
            </a:r>
          </a:p>
        </p:txBody>
      </p:sp>
      <p:sp>
        <p:nvSpPr>
          <p:cNvPr id="28" name="Овал 27"/>
          <p:cNvSpPr/>
          <p:nvPr/>
        </p:nvSpPr>
        <p:spPr>
          <a:xfrm>
            <a:off x="378148" y="4731711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26220" y="4687896"/>
            <a:ext cx="417740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Перевод государственных услуг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сфере строительства в электронный вид </a:t>
            </a:r>
          </a:p>
        </p:txBody>
      </p:sp>
      <p:sp>
        <p:nvSpPr>
          <p:cNvPr id="30" name="Овал 29"/>
          <p:cNvSpPr/>
          <p:nvPr/>
        </p:nvSpPr>
        <p:spPr>
          <a:xfrm>
            <a:off x="5262603" y="4762584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974135" y="4659837"/>
            <a:ext cx="44055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Информирование строительных и проектных организаций, обеспечение «обратной связи»</a:t>
            </a:r>
          </a:p>
        </p:txBody>
      </p:sp>
    </p:spTree>
    <p:extLst>
      <p:ext uri="{BB962C8B-B14F-4D97-AF65-F5344CB8AC3E}">
        <p14:creationId xmlns:p14="http://schemas.microsoft.com/office/powerpoint/2010/main" xmlns="" val="328264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08" y="2566362"/>
            <a:ext cx="6138279" cy="3950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63201" y="7145262"/>
            <a:ext cx="7290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ОПТИМИЗАЦИЯ ПРОЦЕДУР  В ГРАДОСТРОИТЕЛЬНОЙ СФЕРЕ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3431" y="1111"/>
            <a:ext cx="1008112" cy="4242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75712" y="59364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7" y="1188343"/>
            <a:ext cx="6138281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2164" y="1286773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РЕГЛАМЕНТАЦИЯ АДМИНИСТРАТИВНЫХ ПРОЦЕДУР (УТВЕРЖДЕНИЕ АДМИНИСТРАТИВНЫХ РЕГЛАМЕНТОВ) В СТРОИТЕЛЬСТВЕ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0156" y="2700511"/>
            <a:ext cx="58326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1. Выдача градостроительного плана земельного участка</a:t>
            </a:r>
          </a:p>
          <a:p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2. Проведение экспертизы проектной документации</a:t>
            </a:r>
          </a:p>
          <a:p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3. Оформление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колористического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паспорта</a:t>
            </a:r>
          </a:p>
          <a:p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4. Выдача разрешения на строительство</a:t>
            </a:r>
          </a:p>
          <a:p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5. Выдача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разрешения на ввод объекта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 эксплуатацию</a:t>
            </a:r>
          </a:p>
          <a:p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6. Предоставление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сведений из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ИАИС ОГД</a:t>
            </a:r>
          </a:p>
          <a:p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7. Выдача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свидетельства об утверждении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архитектурно-градостроительного решения</a:t>
            </a:r>
          </a:p>
          <a:p>
            <a:endParaRPr lang="ru-RU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8. Осуществление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контроля в области долевого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строительства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многоквартирных домов и (или)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иных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объектов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недвижимости</a:t>
            </a:r>
          </a:p>
          <a:p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9. Исполнение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Мосгостройнадзором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государственной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функции по осуществлению регионального государственного строительного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надзора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1908423"/>
            <a:ext cx="6138787" cy="5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УТВЕРЖДЕНЫ АДМИНИСТРАТИВНЫЕ РЕГЛАМЕНТЫ ПО ВСЕМ АДМИНИСТРАТИВНЫМ ПРОЦЕДУРАМ: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282804" y="1908423"/>
            <a:ext cx="4411662" cy="5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АДМИНИСТРАТИВНЫЕ РЕГЛАМЕНТЫ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УСТАНАВЛИВАЮТ: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282805" y="2566362"/>
            <a:ext cx="4411662" cy="3950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381470" y="2737407"/>
            <a:ext cx="4312997" cy="611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81471" y="2896790"/>
            <a:ext cx="422181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Сроки предоставления государственной услуги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1470" y="3385479"/>
            <a:ext cx="4312997" cy="611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81471" y="3444845"/>
            <a:ext cx="42218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Исчерпывающий перечень документов, необходимых для предоставления государственной услуги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381147" y="4033551"/>
            <a:ext cx="4312253" cy="611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414324" y="4092917"/>
            <a:ext cx="42210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Исчерпывающий перечень оснований для отказа </a:t>
            </a:r>
          </a:p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в предоставлении государственной услуги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381147" y="4681623"/>
            <a:ext cx="4312253" cy="9519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81470" y="4740989"/>
            <a:ext cx="42210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Перечень действий должностных лиц органов исполнительной власти при предоставлении государственных услуг, а также последовательность </a:t>
            </a:r>
          </a:p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и сроки их осуществления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2214" y="5689734"/>
            <a:ext cx="4312253" cy="751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415391" y="5749101"/>
            <a:ext cx="42210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Порядок обжалования нарушений должностными лицами органа исполнительной власти установленного порядка предоставления государственных услуг</a:t>
            </a:r>
          </a:p>
        </p:txBody>
      </p:sp>
      <p:sp>
        <p:nvSpPr>
          <p:cNvPr id="55" name="Прямоугольная выноска 54"/>
          <p:cNvSpPr/>
          <p:nvPr/>
        </p:nvSpPr>
        <p:spPr>
          <a:xfrm>
            <a:off x="5994772" y="399734"/>
            <a:ext cx="4608512" cy="1220657"/>
          </a:xfrm>
          <a:prstGeom prst="wedgeRectCallout">
            <a:avLst>
              <a:gd name="adj1" fmla="val -53203"/>
              <a:gd name="adj2" fmla="val 328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138788" y="645378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ТАКИМ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ОБРАЗОМ У ЗАЯВИТЕЛЕЙ ЕСТЬ ЧЕТКОЕ ПОНИМАНИЕ,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КАКИЕ ДОКУМЕНТЫ И В КАКИЕ ОРГАНЫ ИСПОЛНИТЕЛЬНОЙ ВЛАСТИ ОНИ СДАЮТ И В КАКИЕ СРОКИ И КАКИЕ ДОКУМЕНТЫ ПОЛУЧАЮТ</a:t>
            </a:r>
            <a:endParaRPr lang="ru-RU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45945" y="960230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638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63201" y="7145262"/>
            <a:ext cx="7290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ОПТИМИЗАЦИЯ ПРОЦЕДУР  В ГРАДОСТРОИТЕЛЬНОЙ СФЕРЕ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3431" y="1111"/>
            <a:ext cx="1008112" cy="4242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75712" y="59364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" y="1188343"/>
            <a:ext cx="6138281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2164" y="1384622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ИСКЛЮЧЕНИЕ ИЗЛИШНИХ ПРОЦЕДУР И СОГЛАСОВАНИЙ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" y="1908423"/>
            <a:ext cx="5075712" cy="5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ИСКЛЮЧЕНЫ ПРОЦЕДУРЫ:</a:t>
            </a:r>
          </a:p>
        </p:txBody>
      </p:sp>
      <p:sp>
        <p:nvSpPr>
          <p:cNvPr id="57" name="Овал 56"/>
          <p:cNvSpPr/>
          <p:nvPr/>
        </p:nvSpPr>
        <p:spPr>
          <a:xfrm>
            <a:off x="145945" y="960230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62715" y="2601914"/>
            <a:ext cx="4312997" cy="12123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62715" y="2598498"/>
            <a:ext cx="422181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Оформление разрешения на вырубку зеленых насаждений (при наличии разрешения на строительство)</a:t>
            </a:r>
          </a:p>
          <a:p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</a:rPr>
              <a:t>Постановление Правительства Москвы от 30.04.2013 № 283-ПП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62715" y="3936482"/>
            <a:ext cx="4312997" cy="1012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62715" y="3933066"/>
            <a:ext cx="4221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Оформление колористического паспорта при строительстве объекта капитального строительства</a:t>
            </a:r>
          </a:p>
          <a:p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</a:rPr>
              <a:t>Постановление Правительства Москвы от 25.03.2012 № 114-ПП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62714" y="5242977"/>
            <a:ext cx="4312997" cy="127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62714" y="5239561"/>
            <a:ext cx="422181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Сокращено количество документов для получения ордера на производство земляных работ, обустройство и содержание строительной площадки с 28 до 5</a:t>
            </a:r>
          </a:p>
          <a:p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</a:rPr>
              <a:t>Постановление Правительства Москвы от 13.06.2013 № 378-ПП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636935" y="1908423"/>
            <a:ext cx="5075712" cy="5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ИСКЛЮЧЕНЫ ИЗЛИШНИЕ СОГЛАСОВАНИЯ: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99650" y="2621341"/>
            <a:ext cx="4312997" cy="1821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99650" y="2617925"/>
            <a:ext cx="422181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Согласование разделов проектной документации (установлен запрет на принятие проектной документации на государственную экспертизу,</a:t>
            </a:r>
          </a:p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в случае наличия в составе проектной документации согласований, не предусмотренных  законодательством)</a:t>
            </a:r>
          </a:p>
          <a:p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</a:rPr>
              <a:t>Постановление Правительства Москвы от 21.03.2013 № 153-ПП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99650" y="4658504"/>
            <a:ext cx="4312997" cy="1858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399650" y="4655088"/>
            <a:ext cx="42218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Согласования префектур и управ на всех стадиях реализации строительного проекта (из полномочий префектур и управ исключены полномочия в сфере строительства. Установлен прямой запрет на осуществление таких действий)</a:t>
            </a:r>
          </a:p>
          <a:p>
            <a:endParaRPr lang="ru-RU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</a:rPr>
              <a:t>Постановление Правительства Москвы от 15.02.2013 № 76-ПП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48658" y="2605553"/>
            <a:ext cx="114057" cy="2121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48658" y="3936482"/>
            <a:ext cx="114057" cy="2121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81645" y="5289331"/>
            <a:ext cx="114057" cy="2121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85593" y="2621341"/>
            <a:ext cx="114057" cy="2121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304583" y="4660994"/>
            <a:ext cx="114057" cy="2121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26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63201" y="7145262"/>
            <a:ext cx="7290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ОПТИМИЗАЦИЯ ПРОЦЕДУР  В ГРАДОСТРОИТЕЛЬНОЙ СФЕРЕ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3431" y="1111"/>
            <a:ext cx="1008112" cy="4242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75712" y="59364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7" y="1188343"/>
            <a:ext cx="6138281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2164" y="1384622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СОКРАЩЕНИЕ СРОКОВ АДМИНИСТРАТИВНЫХ ПРОЦЕДУР</a:t>
            </a:r>
          </a:p>
        </p:txBody>
      </p:sp>
      <p:sp>
        <p:nvSpPr>
          <p:cNvPr id="57" name="Овал 56"/>
          <p:cNvSpPr/>
          <p:nvPr/>
        </p:nvSpPr>
        <p:spPr>
          <a:xfrm>
            <a:off x="145945" y="960230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944216" y="2052439"/>
            <a:ext cx="1962324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дней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0" y="1908423"/>
            <a:ext cx="1899411" cy="936104"/>
          </a:xfrm>
          <a:prstGeom prst="rightArrow">
            <a:avLst>
              <a:gd name="adj1" fmla="val 70686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50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дней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06540" y="2052440"/>
            <a:ext cx="678686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116006" y="2230281"/>
            <a:ext cx="57606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Государственная экспертиза типовой проектной документации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944724" y="2996928"/>
            <a:ext cx="1962324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45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дней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508" y="2852912"/>
            <a:ext cx="1899411" cy="936104"/>
          </a:xfrm>
          <a:prstGeom prst="rightArrow">
            <a:avLst>
              <a:gd name="adj1" fmla="val 70686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50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дней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07048" y="2996929"/>
            <a:ext cx="678686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116514" y="3174770"/>
            <a:ext cx="57606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Государственная экспертиза иной проектной документации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944724" y="3924647"/>
            <a:ext cx="1962324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дней</a:t>
            </a:r>
          </a:p>
        </p:txBody>
      </p:sp>
      <p:sp>
        <p:nvSpPr>
          <p:cNvPr id="50" name="Стрелка вправо 49"/>
          <p:cNvSpPr/>
          <p:nvPr/>
        </p:nvSpPr>
        <p:spPr>
          <a:xfrm>
            <a:off x="508" y="3780631"/>
            <a:ext cx="1899411" cy="936104"/>
          </a:xfrm>
          <a:prstGeom prst="rightArrow">
            <a:avLst>
              <a:gd name="adj1" fmla="val 70686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дней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07048" y="3924648"/>
            <a:ext cx="678686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116514" y="3996655"/>
            <a:ext cx="63427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Выдача свидетельства об утверждении архитектурно-градостроительного решения (для объектов окружного значения, а также типовых объектов городского значения)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945232" y="4869136"/>
            <a:ext cx="1962324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дней</a:t>
            </a:r>
          </a:p>
        </p:txBody>
      </p:sp>
      <p:sp>
        <p:nvSpPr>
          <p:cNvPr id="54" name="Стрелка вправо 53"/>
          <p:cNvSpPr/>
          <p:nvPr/>
        </p:nvSpPr>
        <p:spPr>
          <a:xfrm>
            <a:off x="1016" y="4725120"/>
            <a:ext cx="1899411" cy="936104"/>
          </a:xfrm>
          <a:prstGeom prst="rightArrow">
            <a:avLst>
              <a:gd name="adj1" fmla="val 70686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дней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07556" y="4869137"/>
            <a:ext cx="678686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945232" y="5796855"/>
            <a:ext cx="1962324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дней</a:t>
            </a:r>
          </a:p>
        </p:txBody>
      </p:sp>
      <p:sp>
        <p:nvSpPr>
          <p:cNvPr id="60" name="Стрелка вправо 59"/>
          <p:cNvSpPr/>
          <p:nvPr/>
        </p:nvSpPr>
        <p:spPr>
          <a:xfrm>
            <a:off x="1016" y="5652839"/>
            <a:ext cx="1899411" cy="936104"/>
          </a:xfrm>
          <a:prstGeom prst="rightArrow">
            <a:avLst>
              <a:gd name="adj1" fmla="val 70686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дней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07556" y="5796856"/>
            <a:ext cx="678686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050556" y="5880476"/>
            <a:ext cx="6551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Предоставление сведений из информационной системы обеспечения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</a:rPr>
              <a:t>градостро-ительной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 деятельности, содержащей все градостроительные документы города Москвы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050556" y="4946950"/>
            <a:ext cx="6551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Выдача ордера на производство земляных работ, обустройство и содержание строительной площадки</a:t>
            </a:r>
          </a:p>
        </p:txBody>
      </p:sp>
    </p:spTree>
    <p:extLst>
      <p:ext uri="{BB962C8B-B14F-4D97-AF65-F5344CB8AC3E}">
        <p14:creationId xmlns:p14="http://schemas.microsoft.com/office/powerpoint/2010/main" xmlns="" val="87757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74" name="Стрелка вправо 73"/>
          <p:cNvSpPr/>
          <p:nvPr/>
        </p:nvSpPr>
        <p:spPr>
          <a:xfrm rot="5400000">
            <a:off x="4393018" y="4379801"/>
            <a:ext cx="1826000" cy="1008112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 rot="9864378">
            <a:off x="5720976" y="2704438"/>
            <a:ext cx="1211279" cy="807519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 rot="904498">
            <a:off x="3637989" y="2709869"/>
            <a:ext cx="1261044" cy="840696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09" y="2566362"/>
            <a:ext cx="4194063" cy="3950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63201" y="7145262"/>
            <a:ext cx="7290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ОПТИМИЗАЦИЯ ПРОЦЕДУР  В ГРАДОСТРОИТЕЛЬНОЙ СФЕРЕ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3431" y="1111"/>
            <a:ext cx="1008112" cy="4242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75712" y="59364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" y="1188343"/>
            <a:ext cx="6138281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2164" y="1260351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МЕЖВЕДОМСТВЕННОЕ ЭЛЕКТРОННОЕ ВЗАИМОДЕЙСТВИЕ.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БАЗОВЫЙ РЕГИСТР ИНФОРМАЦИИ</a:t>
            </a:r>
          </a:p>
        </p:txBody>
      </p:sp>
      <p:sp>
        <p:nvSpPr>
          <p:cNvPr id="57" name="Овал 56"/>
          <p:cNvSpPr/>
          <p:nvPr/>
        </p:nvSpPr>
        <p:spPr>
          <a:xfrm>
            <a:off x="145945" y="960230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5994772" y="36215"/>
            <a:ext cx="4608512" cy="2149319"/>
          </a:xfrm>
          <a:prstGeom prst="wedgeRectCallout">
            <a:avLst>
              <a:gd name="adj1" fmla="val -53203"/>
              <a:gd name="adj2" fmla="val 328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21284" y="61876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СОЗДАН БАЗОВЫЙ РЕГИСТР ИНФОРМАЦИИ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КОТОРЫЙ  ПОЗВОЛЯЕТ ПОЛУЧАТЬ ИЗ ВЕДОМСТВЕННЫХ ИНФОРМАЦИОННЫХ СИСТЕМ ДОКУМЕНТЫ И СВЕДЕНИЯ, КОТОРЫЕ НЕОБХОДИМЫ ДЛЯ ПРЕДОСТАВЛЕНИЯ ГОСУДАРСТВЕННЫХ УСЛУГ, МИНИМИЗИРУЯ ПЕРЕЧЕНЬ ДОКУМЕНТОВ, КОТОРЫЕ ЗАСТРОЙЩИК ДОЛЖЕН ПРЕДСТАВИТЬ ЛИЧНО.</a:t>
            </a:r>
          </a:p>
          <a:p>
            <a:endParaRPr lang="ru-RU" sz="9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УСТАНОВЛЕН ЗАПРЕТ НА ТРЕБОВАНИЕ С ЗАЯВИТЕЛЯ ДОКУМЕНТОВ, ИМЕЮЩИХСЯ В РАСПОРЯЖЕНИИ ОРГАНОВ ИСПОЛНИТЕЛЬНОЙ ВЛАСТИ </a:t>
            </a:r>
            <a:endParaRPr lang="ru-RU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55119" y="3860768"/>
            <a:ext cx="338976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НАПРИМЕР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Сведения из ЕГРЮЛ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ЕГРИП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Кадастровая выписка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 земельном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участке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кадастровый паспорт здания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Свидетельство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государственной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регистрации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прав</a:t>
            </a:r>
          </a:p>
          <a:p>
            <a:pPr algn="r"/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 другие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65880" y="2708640"/>
            <a:ext cx="5604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Федеральные органы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исполнительной власти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Российской Федерации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115"/>
          <a:stretch/>
        </p:blipFill>
        <p:spPr>
          <a:xfrm>
            <a:off x="280983" y="2700511"/>
            <a:ext cx="673229" cy="615792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6499337" y="2596119"/>
            <a:ext cx="4194063" cy="3950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912768" y="3683658"/>
            <a:ext cx="363711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НАПРИМЕР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Градостроительный план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земельного участка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Заключение экспертизы проектной документации и результатов инженерных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изысканий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Разрешение на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строительство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Договор аренды на земельный участок</a:t>
            </a:r>
          </a:p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 другие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912768" y="2703349"/>
            <a:ext cx="3690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Органы исполнительной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власти Москвы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3088" y="2781875"/>
            <a:ext cx="658779" cy="78273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82391" y1="11957" x2="82391" y2="11957"/>
                        <a14:foregroundMark x1="72826" y1="10217" x2="72826" y2="10217"/>
                        <a14:foregroundMark x1="90870" y1="73043" x2="90870" y2="73043"/>
                        <a14:foregroundMark x1="88478" y1="71739" x2="88478" y2="71739"/>
                        <a14:foregroundMark x1="87391" y1="74348" x2="87391" y2="74348"/>
                        <a14:foregroundMark x1="39348" y1="62826" x2="39348" y2="62826"/>
                        <a14:foregroundMark x1="38043" y1="59348" x2="38043" y2="59348"/>
                        <a14:foregroundMark x1="33478" y1="77609" x2="33478" y2="77609"/>
                        <a14:foregroundMark x1="42391" y1="79783" x2="42391" y2="79783"/>
                        <a14:foregroundMark x1="53261" y1="82609" x2="53261" y2="82609"/>
                        <a14:foregroundMark x1="67391" y1="82391" x2="67391" y2="82391"/>
                        <a14:foregroundMark x1="51087" y1="80652" x2="51087" y2="80652"/>
                        <a14:foregroundMark x1="42609" y1="73478" x2="42609" y2="73478"/>
                        <a14:foregroundMark x1="45652" y1="73261" x2="45652" y2="73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1962" y="2965201"/>
            <a:ext cx="982074" cy="982074"/>
          </a:xfrm>
          <a:prstGeom prst="rect">
            <a:avLst/>
          </a:prstGeom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32143" y1="17391" x2="32143" y2="17391"/>
                        <a14:foregroundMark x1="34821" y1="12174" x2="34821" y2="1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123" y="5894454"/>
            <a:ext cx="723233" cy="74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4424705" y="4388280"/>
            <a:ext cx="1806070" cy="6134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ОИВ, оказывающий </a:t>
            </a:r>
            <a:r>
              <a:rPr lang="ru-RU" sz="1400" dirty="0" err="1"/>
              <a:t>госуслугу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22540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63201" y="7145262"/>
            <a:ext cx="7290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ОПТИМИЗАЦИЯ ПРОЦЕДУР  В ГРАДОСТРОИТЕЛЬНОЙ СФЕРЕ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3431" y="1111"/>
            <a:ext cx="1008112" cy="4242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75712" y="59364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7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" y="1188343"/>
            <a:ext cx="6138281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2164" y="1313195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ПЕРЕВОД ГОСУДАРСТВЕННЫХ УСЛУГ В СФЕРЕ СТРОИТЕЛЬСТВА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 ЭЛЕКТРОННЫЙ ВИД</a:t>
            </a:r>
          </a:p>
        </p:txBody>
      </p:sp>
      <p:sp>
        <p:nvSpPr>
          <p:cNvPr id="57" name="Овал 56"/>
          <p:cNvSpPr/>
          <p:nvPr/>
        </p:nvSpPr>
        <p:spPr>
          <a:xfrm>
            <a:off x="145945" y="960230"/>
            <a:ext cx="456226" cy="456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6066780" y="324247"/>
            <a:ext cx="4464496" cy="1440159"/>
          </a:xfrm>
          <a:prstGeom prst="wedgeRectCallout">
            <a:avLst>
              <a:gd name="adj1" fmla="val -56916"/>
              <a:gd name="adj2" fmla="val 418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82804" y="468263"/>
            <a:ext cx="4464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ДЛЯ ПРЕДОСТАВЛЕНИЯ ГОСУДАРСТВЕННЫХ УСЛУГ В ЭЛЕКТРОННОМ ВИДЕ В МОСКВЕ СОЗДАН ПОРТАЛ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ГОСУДАРСТВЕННЫХ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УСЛУГ  -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1200" b="1" i="1" dirty="0" smtClean="0">
                <a:solidFill>
                  <a:schemeClr val="accent1">
                    <a:lumMod val="50000"/>
                  </a:schemeClr>
                </a:solidFill>
              </a:rPr>
              <a:t>PGU.MOS.RU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ru-RU" sz="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ЕЖЕДНЕВНО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ЕГО УСЛУГАМИ ПОЛЬЗУЮТСЯ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БОЛЕЕ</a:t>
            </a:r>
          </a:p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30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000 МОСКВИЧЕЙ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218908" y="3420591"/>
            <a:ext cx="3240360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Проведение государственной экспертизы проектной документации и результатов инженерных изысканий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50156" y="3420591"/>
            <a:ext cx="324036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Подготовка и выдача ГПЗУ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0156" y="2556495"/>
            <a:ext cx="324036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МОСКОМАРХИТЕКТУРА</a:t>
            </a:r>
            <a:endParaRPr lang="ru-RU" sz="1600" b="1" dirty="0">
              <a:solidFill>
                <a:schemeClr val="lt1"/>
              </a:solidFill>
            </a:endParaRPr>
          </a:p>
        </p:txBody>
      </p:sp>
      <p:sp>
        <p:nvSpPr>
          <p:cNvPr id="34" name="Прямоугольный треугольник 33"/>
          <p:cNvSpPr/>
          <p:nvPr/>
        </p:nvSpPr>
        <p:spPr>
          <a:xfrm rot="13386608">
            <a:off x="350866" y="3679098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834532" y="2556495"/>
            <a:ext cx="324036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МОСГОССТРОЙНАДЗОР</a:t>
            </a:r>
            <a:endParaRPr lang="ru-RU" sz="1600" b="1" dirty="0">
              <a:solidFill>
                <a:schemeClr val="l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18908" y="2556495"/>
            <a:ext cx="3240360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ГАУ «МОСГОСЭКСПЕРТИЗА»</a:t>
            </a:r>
            <a:endParaRPr lang="ru-RU" sz="1600" b="1" dirty="0">
              <a:solidFill>
                <a:schemeClr val="lt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0156" y="4212679"/>
            <a:ext cx="324036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Подготовка и выдача свидетельства об утверждении АГР</a:t>
            </a:r>
          </a:p>
        </p:txBody>
      </p:sp>
      <p:sp>
        <p:nvSpPr>
          <p:cNvPr id="43" name="Прямоугольный треугольник 42"/>
          <p:cNvSpPr/>
          <p:nvPr/>
        </p:nvSpPr>
        <p:spPr>
          <a:xfrm rot="13386608">
            <a:off x="350866" y="4471186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50156" y="5004767"/>
            <a:ext cx="324036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Оформление паспорта колористического решения</a:t>
            </a:r>
          </a:p>
        </p:txBody>
      </p:sp>
      <p:sp>
        <p:nvSpPr>
          <p:cNvPr id="45" name="Прямоугольный треугольник 44"/>
          <p:cNvSpPr/>
          <p:nvPr/>
        </p:nvSpPr>
        <p:spPr>
          <a:xfrm rot="13386608">
            <a:off x="350866" y="5263274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ый треугольник 45"/>
          <p:cNvSpPr/>
          <p:nvPr/>
        </p:nvSpPr>
        <p:spPr>
          <a:xfrm rot="13386608">
            <a:off x="7119618" y="3812891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834532" y="5364807"/>
            <a:ext cx="324036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Выдача разрешения на ввод объекта в эксплуатацию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834532" y="4212679"/>
            <a:ext cx="3240360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Выдача ЗОС построенного (реконструированного)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объекта проектной документации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 техническим регламентам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ый треугольник 63"/>
          <p:cNvSpPr/>
          <p:nvPr/>
        </p:nvSpPr>
        <p:spPr>
          <a:xfrm rot="13386608">
            <a:off x="3735243" y="4687211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834532" y="3420591"/>
            <a:ext cx="324036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Выдача разрешения на строительство</a:t>
            </a:r>
          </a:p>
        </p:txBody>
      </p:sp>
      <p:sp>
        <p:nvSpPr>
          <p:cNvPr id="66" name="Прямоугольный треугольник 65"/>
          <p:cNvSpPr/>
          <p:nvPr/>
        </p:nvSpPr>
        <p:spPr>
          <a:xfrm rot="13386608">
            <a:off x="3735242" y="3679098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ый треугольник 66"/>
          <p:cNvSpPr/>
          <p:nvPr/>
        </p:nvSpPr>
        <p:spPr>
          <a:xfrm rot="13386608">
            <a:off x="3735242" y="5613091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156" y="5796855"/>
            <a:ext cx="324036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Согласование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дизайн-проекта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размещения вывески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Прямоугольный треугольник 35"/>
          <p:cNvSpPr/>
          <p:nvPr/>
        </p:nvSpPr>
        <p:spPr>
          <a:xfrm rot="13386608">
            <a:off x="350866" y="6055362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07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63201" y="7145262"/>
            <a:ext cx="7290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ОПТИМИЗАЦИЯ ПРОЦЕДУР  В ГРАДОСТРОИТЕЛЬНОЙ СФЕРЕ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3431" y="1111"/>
            <a:ext cx="1008112" cy="4242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75712" y="59364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7" y="1188343"/>
            <a:ext cx="6138281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2164" y="1313195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ПЕРЕВОД ГОСУДАРСТВЕННЫХ УСЛУГ В СФЕРЕ СТРОИТЕЛЬСТВА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 ЭЛЕКТРОННЫЙ ВИД. </a:t>
            </a:r>
            <a:r>
              <a:rPr lang="ru-RU" sz="1400" b="1" dirty="0" smtClean="0">
                <a:solidFill>
                  <a:schemeClr val="bg1"/>
                </a:solidFill>
              </a:rPr>
              <a:t>ПРЕИМУЩЕСТВА</a:t>
            </a: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6066780" y="324247"/>
            <a:ext cx="4464496" cy="1440159"/>
          </a:xfrm>
          <a:prstGeom prst="wedgeRectCallout">
            <a:avLst>
              <a:gd name="adj1" fmla="val -56916"/>
              <a:gd name="adj2" fmla="val 418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10796" y="468263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УЧИТЫВАЯ ПЕРЕВОД В ЭЛЕКТРОННЫЙ ВИД ГОСУДАРСТВЕННЫХ УСЛУГ ПО ОФОРМЛЕНИЮ ЗЕМЕЛЬНЫХ УЧАСТКОВ, ЗАЯВИТЕЛЬ БЕЗ ЛИЧНОГО ПОСЕЩЕНИЯ ОИВ ГОРОДА МОСКВЫ СМОЖЕТ ПОЛНОСТЬЮ ОФОРМИТЬ НЕОБХОДИМУЮ ГРАДОСТРОИТЕЛЬНУЮ ДОКУМЕНТАЦИЮ НА ВСЕХ ЭТАПАХ  ИНВЕСТИЦИОННО-СТРОИТЕЛЬНОГО ЦИКЛА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233" y="2412479"/>
            <a:ext cx="701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189" y="3261224"/>
            <a:ext cx="685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951" y="4040460"/>
            <a:ext cx="88423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34081" y1="16387" x2="34081" y2="16387"/>
                        <a14:foregroundMark x1="26009" y1="20588" x2="26009" y2="20588"/>
                        <a14:foregroundMark x1="35426" y1="22269" x2="35426" y2="22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795" y="4927352"/>
            <a:ext cx="6794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2586826" y="2412479"/>
            <a:ext cx="6000233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Возможность получения государственных услуг из любой точки местонахождения в удобное время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93262" y="3227415"/>
            <a:ext cx="6000233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Значительное сокращение временных затрат на подачу заявлений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579651" y="4068663"/>
            <a:ext cx="6000233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Сокращение числа документов, предоставляемых заявителем, за счет межведомственного электронного взаимодействия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588940" y="4927351"/>
            <a:ext cx="6000233" cy="8695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Прозрачность процедуры предоставления государственных услуг - получение информации о ходе предоставления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госуслуги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в «личном кабинете»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2288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1084</Words>
  <Application>Microsoft Office PowerPoint</Application>
  <PresentationFormat>Произвольный</PresentationFormat>
  <Paragraphs>212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Практикант</dc:creator>
  <cp:lastModifiedBy>Esipova_ms</cp:lastModifiedBy>
  <cp:revision>24</cp:revision>
  <dcterms:created xsi:type="dcterms:W3CDTF">2014-04-03T08:59:19Z</dcterms:created>
  <dcterms:modified xsi:type="dcterms:W3CDTF">2014-06-02T05:30:23Z</dcterms:modified>
</cp:coreProperties>
</file>