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57" r:id="rId3"/>
    <p:sldId id="289" r:id="rId4"/>
    <p:sldId id="300" r:id="rId5"/>
    <p:sldId id="301" r:id="rId6"/>
    <p:sldId id="293" r:id="rId7"/>
    <p:sldId id="294" r:id="rId8"/>
    <p:sldId id="295" r:id="rId9"/>
    <p:sldId id="296" r:id="rId10"/>
  </p:sldIdLst>
  <p:sldSz cx="10693400" cy="7561263"/>
  <p:notesSz cx="6781800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85" d="100"/>
          <a:sy n="85" d="100"/>
        </p:scale>
        <p:origin x="-1110" y="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</c:v>
                </c:pt>
                <c:pt idx="1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05C1C-836E-4531-AC3D-C767886905CC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9B517-A576-45BF-8905-DB0274F12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4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B517-A576-45BF-8905-DB0274F12B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2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95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1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8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4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05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4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6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C9D7-B13A-4CF0-B301-7CA23F7652F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C7AB-79CA-402C-B376-F63737CBE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06206" y="2556495"/>
            <a:ext cx="5988259" cy="25202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95749" y="3239554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 ИСЧЕРПЫВАЮЩЕМ ПЕРЕЧНЕ ПРОЦЕДУР В СФЕРЕ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ЖИЛИЩНОГО СТРОИТЕЛЬСТВА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02484" y="7020991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dirty="0" smtClean="0">
                <a:solidFill>
                  <a:srgbClr val="FFFFFF"/>
                </a:solidFill>
              </a:rPr>
              <a:t>Заместитель руководителя </a:t>
            </a:r>
            <a:r>
              <a:rPr lang="ru-RU" altLang="ru-RU" sz="1400" dirty="0">
                <a:solidFill>
                  <a:srgbClr val="FFFFFF"/>
                </a:solidFill>
              </a:rPr>
              <a:t>Департамента градостроительной </a:t>
            </a:r>
            <a:endParaRPr lang="ru-RU" altLang="ru-RU" sz="1400" dirty="0" smtClean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</a:pPr>
            <a:r>
              <a:rPr lang="ru-RU" altLang="ru-RU" sz="1400" dirty="0" smtClean="0">
                <a:solidFill>
                  <a:srgbClr val="FFFFFF"/>
                </a:solidFill>
              </a:rPr>
              <a:t>политики </a:t>
            </a:r>
            <a:r>
              <a:rPr lang="ru-RU" altLang="ru-RU" sz="1400" dirty="0">
                <a:solidFill>
                  <a:srgbClr val="FFFFFF"/>
                </a:solidFill>
              </a:rPr>
              <a:t>г</a:t>
            </a:r>
            <a:r>
              <a:rPr lang="ru-RU" altLang="ru-RU" sz="1400" dirty="0" smtClean="0">
                <a:solidFill>
                  <a:srgbClr val="FFFFFF"/>
                </a:solidFill>
              </a:rPr>
              <a:t>. Москвы </a:t>
            </a:r>
            <a:r>
              <a:rPr lang="ru-RU" altLang="ru-RU" sz="1400" b="1" dirty="0" err="1" smtClean="0">
                <a:solidFill>
                  <a:srgbClr val="FFFFFF"/>
                </a:solidFill>
              </a:rPr>
              <a:t>Караванова</a:t>
            </a:r>
            <a:r>
              <a:rPr lang="ru-RU" altLang="ru-RU" sz="1400" b="1" dirty="0" smtClean="0">
                <a:solidFill>
                  <a:srgbClr val="FFFFFF"/>
                </a:solidFill>
              </a:rPr>
              <a:t> Надежда </a:t>
            </a:r>
            <a:r>
              <a:rPr lang="ru-RU" altLang="ru-RU" sz="1400" b="1" dirty="0" err="1" smtClean="0">
                <a:solidFill>
                  <a:srgbClr val="FFFFFF"/>
                </a:solidFill>
              </a:rPr>
              <a:t>Петровная</a:t>
            </a:r>
            <a:endParaRPr lang="ru-RU" altLang="ru-RU" sz="1400" b="1" dirty="0">
              <a:solidFill>
                <a:srgbClr val="FFFFF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Picture 2" descr="http://www.72box.ru/uploads/obv/2013-02/3579_f17ir992q41ioq2.jpg?v=2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0" b="16541"/>
          <a:stretch/>
        </p:blipFill>
        <p:spPr bwMode="auto">
          <a:xfrm>
            <a:off x="1" y="2556495"/>
            <a:ext cx="470620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41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1170236" y="2052439"/>
            <a:ext cx="8640960" cy="4271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33289" y="1260351"/>
            <a:ext cx="2781363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82204" y="715645"/>
            <a:ext cx="5144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Федеральный </a:t>
            </a:r>
            <a:r>
              <a:rPr lang="ru-RU" sz="1800" dirty="0">
                <a:solidFill>
                  <a:schemeClr val="bg1"/>
                </a:solidFill>
              </a:rPr>
              <a:t>закон от 20.04.2014 № 80-ФЗ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260" y="2385602"/>
            <a:ext cx="1162562" cy="1162562"/>
          </a:xfrm>
          <a:prstGeom prst="rect">
            <a:avLst/>
          </a:prstGeom>
        </p:spPr>
      </p:pic>
      <p:sp>
        <p:nvSpPr>
          <p:cNvPr id="12" name="Стрелка вниз 11"/>
          <p:cNvSpPr/>
          <p:nvPr/>
        </p:nvSpPr>
        <p:spPr>
          <a:xfrm>
            <a:off x="1613742" y="1260351"/>
            <a:ext cx="707598" cy="100811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207907" y="1260351"/>
            <a:ext cx="24790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Полномочия по утверждению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счерпывающих перечней 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роцедур в строительстве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48823" y="2385602"/>
            <a:ext cx="2365830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623440" y="2396644"/>
            <a:ext cx="1918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Правительство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67541" y="3280485"/>
            <a:ext cx="7555623" cy="21602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682404" y="3401427"/>
            <a:ext cx="5955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Исчерпывающий перечень процедур в сфере жилищного строительства </a:t>
            </a:r>
          </a:p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№ 403-ПП от 30.04.2014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(во исполнение Указа Президента № 600 от 07.05.2012)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548822" y="2848437"/>
            <a:ext cx="2365830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611807" y="2859479"/>
            <a:ext cx="1534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Минстрой России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114963" y="2272373"/>
            <a:ext cx="2408202" cy="5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186970" y="2272373"/>
            <a:ext cx="2408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Высшее должностное лицо субъекта РФ</a:t>
            </a:r>
          </a:p>
        </p:txBody>
      </p:sp>
      <p:sp>
        <p:nvSpPr>
          <p:cNvPr id="51" name="Стрелка вниз 50"/>
          <p:cNvSpPr/>
          <p:nvPr/>
        </p:nvSpPr>
        <p:spPr>
          <a:xfrm rot="5400000">
            <a:off x="5352941" y="1830175"/>
            <a:ext cx="707598" cy="1584175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2966883"/>
            <a:ext cx="1080120" cy="81009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96" y="2272373"/>
            <a:ext cx="796512" cy="946379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7229342" y="2889658"/>
            <a:ext cx="2293822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7413090" y="2920445"/>
            <a:ext cx="1489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НПА субъекта РФ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40" y="2761577"/>
            <a:ext cx="643136" cy="643136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5745352" y="4068663"/>
            <a:ext cx="0" cy="122804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715980" y="4269433"/>
            <a:ext cx="2630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ПРОЦЕДУРЫ, УСТАНОВЛЕННЫЕ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НПА РОССИЙСКОЙ ФЕДЕРАЦИИ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4713" y="4269433"/>
            <a:ext cx="2630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ПРОЦЕДУРЫ, УСТАНОВЛЕННЫЕ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НПА СУБЪЕКТОВ РФ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97541" y="2468563"/>
            <a:ext cx="1095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Предложения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3295633" y="4837556"/>
            <a:ext cx="1246666" cy="124666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890001" y="4837556"/>
            <a:ext cx="1246666" cy="124666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3552519" y="517911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129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37330" y="519927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5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93696" y="5473673"/>
            <a:ext cx="2193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ВСЕГО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134 процедуры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8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64815" y="396255"/>
            <a:ext cx="6189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Перечень процедур при прохождении инвестиционно-строительного цикла (процедуры, установленные федеральным законодательством)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8786" y="540271"/>
            <a:ext cx="4555679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7073467" y="540271"/>
            <a:ext cx="36813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Градостроительное 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Земельное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Законодательство 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подключении к сетям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97" y="470804"/>
            <a:ext cx="1080120" cy="810090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2784" y="577145"/>
            <a:ext cx="6478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>
                <a:solidFill>
                  <a:schemeClr val="bg1"/>
                </a:solidFill>
              </a:rPr>
              <a:t>Перечень </a:t>
            </a:r>
            <a:r>
              <a:rPr lang="ru-RU" sz="1800" dirty="0" smtClean="0">
                <a:solidFill>
                  <a:schemeClr val="bg1"/>
                </a:solidFill>
              </a:rPr>
              <a:t>процедур, установленных </a:t>
            </a:r>
          </a:p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федеральным законодательством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140" name="Прямоугольник 139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393" y="1298075"/>
            <a:ext cx="2994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Всего – 129 процедур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00522" y="1402130"/>
            <a:ext cx="3545991" cy="4956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574492" y="1759739"/>
            <a:ext cx="3422182" cy="4757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996673" y="1758821"/>
            <a:ext cx="3665363" cy="475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72544" y="1759740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ОФОРМЛЕНИЕ ПРАВ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НА ЗЕМЕЛЬНЫЙ УЧАСТОК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46513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ПРОЕКТИРОВАНИЕ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 СТРОИТЕЛЬСТВО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213189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ВВОД ОБЪЕКТА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НЕДВИЖИМОСТИ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5441" y="219718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9802" y="2274048"/>
            <a:ext cx="2798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Комплексное  освоение в целях жилищного строительства </a:t>
            </a:r>
            <a:endParaRPr lang="ru-RU" sz="1200" dirty="0"/>
          </a:p>
        </p:txBody>
      </p:sp>
      <p:sp>
        <p:nvSpPr>
          <p:cNvPr id="89" name="Овал 88"/>
          <p:cNvSpPr/>
          <p:nvPr/>
        </p:nvSpPr>
        <p:spPr>
          <a:xfrm>
            <a:off x="255441" y="2701239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749802" y="2783552"/>
            <a:ext cx="2798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Развитие застроенных территорий</a:t>
            </a:r>
            <a:endParaRPr lang="ru-RU" sz="1200" dirty="0"/>
          </a:p>
        </p:txBody>
      </p:sp>
      <p:sp>
        <p:nvSpPr>
          <p:cNvPr id="91" name="Овал 90"/>
          <p:cNvSpPr/>
          <p:nvPr/>
        </p:nvSpPr>
        <p:spPr>
          <a:xfrm>
            <a:off x="255441" y="3202646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9802" y="3276575"/>
            <a:ext cx="2798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Земельный аукцион</a:t>
            </a:r>
            <a:endParaRPr lang="ru-RU" sz="1200" dirty="0"/>
          </a:p>
        </p:txBody>
      </p:sp>
      <p:sp>
        <p:nvSpPr>
          <p:cNvPr id="93" name="Овал 92"/>
          <p:cNvSpPr/>
          <p:nvPr/>
        </p:nvSpPr>
        <p:spPr>
          <a:xfrm>
            <a:off x="255441" y="370405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49802" y="3708623"/>
            <a:ext cx="2798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Предоставление участка для ИЖС</a:t>
            </a:r>
            <a:endParaRPr lang="ru-RU" sz="1200" dirty="0"/>
          </a:p>
        </p:txBody>
      </p:sp>
      <p:sp>
        <p:nvSpPr>
          <p:cNvPr id="99" name="Овал 98"/>
          <p:cNvSpPr/>
          <p:nvPr/>
        </p:nvSpPr>
        <p:spPr>
          <a:xfrm>
            <a:off x="255553" y="4860751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687601" y="4716735"/>
            <a:ext cx="288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Кадастровый учет и регистрация права собственности на земельный участок или договор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аренды.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ОБЯЗАТЕЛЬНЫ ДЛЯ ВСЕХ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815" y="4716735"/>
            <a:ext cx="3309677" cy="83099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1295565" y="4032774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4157226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875544" y="2700511"/>
            <a:ext cx="139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Архитектурно – строительное проектирование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44662" y="2268463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5771241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489559" y="2755912"/>
            <a:ext cx="1399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Строительство, включая 214-ФЗ</a:t>
            </a:r>
            <a:endParaRPr lang="ru-RU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758677" y="2268463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17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8" name="Равнобедренный треугольник 117"/>
          <p:cNvSpPr/>
          <p:nvPr/>
        </p:nvSpPr>
        <p:spPr>
          <a:xfrm rot="5400000">
            <a:off x="4933147" y="2716357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4153610" y="351094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762523" y="3924647"/>
            <a:ext cx="16050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Получение ТУ на присоединение к сетям ИТО, электросетям, проектирования узлов учета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ресурсов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отступления от ТУ</a:t>
            </a:r>
            <a:endParaRPr lang="ru-RU" sz="1150" dirty="0"/>
          </a:p>
        </p:txBody>
      </p:sp>
      <p:sp>
        <p:nvSpPr>
          <p:cNvPr id="122" name="TextBox 121"/>
          <p:cNvSpPr txBox="1"/>
          <p:nvPr/>
        </p:nvSpPr>
        <p:spPr>
          <a:xfrm>
            <a:off x="4141046" y="3510947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844406" y="433439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562724" y="4821842"/>
            <a:ext cx="1562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временного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894647" y="433439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8" name="Равнобедренный треугольник 127"/>
          <p:cNvSpPr/>
          <p:nvPr/>
        </p:nvSpPr>
        <p:spPr>
          <a:xfrm rot="5400000">
            <a:off x="4577190" y="4954900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4169790" y="54368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646513" y="5884712"/>
            <a:ext cx="1843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на присоединение к сетям ИТО, электросетям</a:t>
            </a:r>
            <a:endParaRPr lang="ru-RU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233690" y="5436815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7525565" y="36366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7134478" y="4050315"/>
            <a:ext cx="1605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Получение актов о выполнении ТУ, допуска приборов учета, разграничении балансовой принадлежности, эксплуатационной ответственности, подключении к центральным системам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7513001" y="3636615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37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5400000">
            <a:off x="7922511" y="4885686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7511763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230081" y="2685225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Ввод объекта</a:t>
            </a:r>
            <a:endParaRPr lang="ru-RU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567326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9307140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8916104" y="2706027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Регистрация прав</a:t>
            </a:r>
            <a:endParaRPr lang="ru-RU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9344486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7" name="Равнобедренный треугольник 166"/>
          <p:cNvSpPr/>
          <p:nvPr/>
        </p:nvSpPr>
        <p:spPr>
          <a:xfrm rot="5400000">
            <a:off x="8287684" y="2701071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9321296" y="3955826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9039613" y="4443275"/>
            <a:ext cx="1575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9379148" y="3955826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185112" y="6514006"/>
            <a:ext cx="3401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ПОДКЛЮЧЕНИЕ К СЕТЯМ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875544" y="3420591"/>
            <a:ext cx="643371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Равнобедренный треугольник 171"/>
          <p:cNvSpPr/>
          <p:nvPr/>
        </p:nvSpPr>
        <p:spPr>
          <a:xfrm rot="5400000">
            <a:off x="4722720" y="4028169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162124" y="5547732"/>
            <a:ext cx="3309677" cy="83099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03106" y="4324175"/>
            <a:ext cx="25567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БСП </a:t>
            </a:r>
            <a:endParaRPr lang="ru-RU" sz="1200" dirty="0"/>
          </a:p>
        </p:txBody>
      </p:sp>
      <p:sp>
        <p:nvSpPr>
          <p:cNvPr id="73" name="Овал 72"/>
          <p:cNvSpPr/>
          <p:nvPr/>
        </p:nvSpPr>
        <p:spPr>
          <a:xfrm>
            <a:off x="255553" y="4246651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01761" y="5580831"/>
            <a:ext cx="25567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Получение ГПЗУ, разрешений на отклонение, разрешений на условно разрешённый вид использования ЗУ</a:t>
            </a:r>
            <a:endParaRPr lang="ru-RU" sz="1200" dirty="0"/>
          </a:p>
        </p:txBody>
      </p:sp>
      <p:sp>
        <p:nvSpPr>
          <p:cNvPr id="75" name="Овал 74"/>
          <p:cNvSpPr/>
          <p:nvPr/>
        </p:nvSpPr>
        <p:spPr>
          <a:xfrm>
            <a:off x="254208" y="5652839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0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3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64815" y="396255"/>
            <a:ext cx="6189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Перечень процедур при прохождении инвестиционно-строительного цикла (процедуры, установленные федеральным законодательством)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8786" y="540271"/>
            <a:ext cx="4555679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7073467" y="540271"/>
            <a:ext cx="36813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Градостроительное 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Земельное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Законодательство 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подключении к сетям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97" y="470804"/>
            <a:ext cx="1080120" cy="810090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2784" y="577145"/>
            <a:ext cx="6478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>
                <a:solidFill>
                  <a:schemeClr val="bg1"/>
                </a:solidFill>
              </a:rPr>
              <a:t>Перечень </a:t>
            </a:r>
            <a:r>
              <a:rPr lang="ru-RU" sz="1800" dirty="0" smtClean="0">
                <a:solidFill>
                  <a:schemeClr val="bg1"/>
                </a:solidFill>
              </a:rPr>
              <a:t>процедур, установленных </a:t>
            </a:r>
          </a:p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федеральным законодательством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140" name="Прямоугольник 139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53900" y="1298075"/>
            <a:ext cx="7625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Строительство многоквартирного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дома – 82 процедуры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30081" y="1328852"/>
            <a:ext cx="3485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(подключение к энергоснабжению, теплоснабжению, горячему и холодному водоснабжению и водоотведению)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627" y="1758822"/>
            <a:ext cx="3545991" cy="475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574492" y="1759739"/>
            <a:ext cx="3422182" cy="4757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6673" y="1758821"/>
            <a:ext cx="3665363" cy="475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544" y="1759740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ОФОРМЛЕНИЕ ПРАВ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НА ЗЕМЕЛЬНЫЙ УЧАСТОК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6513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ПРОЕКТИРОВАНИЕ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 СТРОИТЕЛЬСТВО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13189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ВВОД ОБЪЕКТА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НЕДВИЖИМОСТИ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Равнобедренный треугольник 40"/>
          <p:cNvSpPr/>
          <p:nvPr/>
        </p:nvSpPr>
        <p:spPr>
          <a:xfrm rot="5400000">
            <a:off x="1295565" y="4032774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157226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75544" y="2700511"/>
            <a:ext cx="139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Архитектурно – строительное проектирование</a:t>
            </a:r>
            <a:endParaRPr lang="ru-R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233690" y="226846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5771241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89559" y="2755912"/>
            <a:ext cx="1399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Строительство, включая 214-ФЗ</a:t>
            </a:r>
            <a:endParaRPr lang="ru-RU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758677" y="2268463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 rot="5400000">
            <a:off x="4933147" y="2716357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153610" y="351094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62523" y="3924647"/>
            <a:ext cx="16050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Получение ТУ на присоединение к сетям ИТО, электросетям, проектирования узлов учета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ресурсов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отступления от ТУ</a:t>
            </a:r>
            <a:endParaRPr lang="ru-RU" sz="1150" dirty="0"/>
          </a:p>
        </p:txBody>
      </p:sp>
      <p:sp>
        <p:nvSpPr>
          <p:cNvPr id="51" name="TextBox 50"/>
          <p:cNvSpPr txBox="1"/>
          <p:nvPr/>
        </p:nvSpPr>
        <p:spPr>
          <a:xfrm>
            <a:off x="4194572" y="351094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844406" y="433439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62724" y="4821842"/>
            <a:ext cx="1562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временного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5894647" y="433439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Равнобедренный треугольник 54"/>
          <p:cNvSpPr/>
          <p:nvPr/>
        </p:nvSpPr>
        <p:spPr>
          <a:xfrm rot="5400000">
            <a:off x="4577190" y="4954900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169790" y="54368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646513" y="5884712"/>
            <a:ext cx="1843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на присоединение к сетям ИТО, электросетям</a:t>
            </a:r>
            <a:endParaRPr lang="ru-RU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233690" y="5436815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9" name="Овал 58"/>
          <p:cNvSpPr/>
          <p:nvPr/>
        </p:nvSpPr>
        <p:spPr>
          <a:xfrm>
            <a:off x="7525565" y="36366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34478" y="4050315"/>
            <a:ext cx="1605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Получение актов о выполнении ТУ, допуска приборов учета, разграничении балансовой принадлежности, эксплуатационной ответственности, подключении к центральным системам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7513001" y="3636615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 rot="5400000">
            <a:off x="7922511" y="4885686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7511763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230081" y="2685225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Ввод объекта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67326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9307140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344486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Равнобедренный треугольник 73"/>
          <p:cNvSpPr/>
          <p:nvPr/>
        </p:nvSpPr>
        <p:spPr>
          <a:xfrm rot="5400000">
            <a:off x="8287684" y="2701071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9321296" y="3955826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9039613" y="4443275"/>
            <a:ext cx="1575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9379148" y="3955826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916104" y="2706027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Регистрация прав</a:t>
            </a:r>
            <a:endParaRPr lang="ru-RU" sz="1200" dirty="0"/>
          </a:p>
        </p:txBody>
      </p:sp>
      <p:sp>
        <p:nvSpPr>
          <p:cNvPr id="84" name="Овал 83"/>
          <p:cNvSpPr/>
          <p:nvPr/>
        </p:nvSpPr>
        <p:spPr>
          <a:xfrm>
            <a:off x="234132" y="3489950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49802" y="3561958"/>
            <a:ext cx="2798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Земельный аукцион</a:t>
            </a:r>
            <a:endParaRPr lang="ru-RU" sz="1200" dirty="0"/>
          </a:p>
        </p:txBody>
      </p:sp>
      <p:sp>
        <p:nvSpPr>
          <p:cNvPr id="88" name="Овал 87"/>
          <p:cNvSpPr/>
          <p:nvPr/>
        </p:nvSpPr>
        <p:spPr>
          <a:xfrm>
            <a:off x="255553" y="4860751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87601" y="4716735"/>
            <a:ext cx="288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Кадастровый учет и регистрация права собственности на земельный участок или договор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аренды.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БСП.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85112" y="6514006"/>
            <a:ext cx="3401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ПОДКЛЮЧЕНИЕ К СЕТЯМ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3875544" y="3420591"/>
            <a:ext cx="643371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Равнобедренный треугольник 95"/>
          <p:cNvSpPr/>
          <p:nvPr/>
        </p:nvSpPr>
        <p:spPr>
          <a:xfrm rot="5400000">
            <a:off x="4722720" y="4028169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8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4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64815" y="396255"/>
            <a:ext cx="6189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Перечень процедур при прохождении инвестиционно-строительного цикла (процедуры, установленные федеральным законодательством)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8786" y="540271"/>
            <a:ext cx="4555679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7073467" y="540271"/>
            <a:ext cx="36813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Градостроительное 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Земельное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Законодательство 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подключении к сетям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97" y="470804"/>
            <a:ext cx="1080120" cy="810090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2784" y="577145"/>
            <a:ext cx="6478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>
                <a:solidFill>
                  <a:schemeClr val="bg1"/>
                </a:solidFill>
              </a:rPr>
              <a:t>Перечень </a:t>
            </a:r>
            <a:r>
              <a:rPr lang="ru-RU" sz="1800" dirty="0" smtClean="0">
                <a:solidFill>
                  <a:schemeClr val="bg1"/>
                </a:solidFill>
              </a:rPr>
              <a:t>процедур, установленных </a:t>
            </a:r>
          </a:p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федеральным законодательством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140" name="Прямоугольник 139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393" y="1298075"/>
            <a:ext cx="615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Строительство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объекта ИЖС – 58 процедур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48724" y="1328853"/>
            <a:ext cx="47061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(подключение к энергоснабжению, теплоснабжению, горячему и холодному водоснабжению и водоотведению)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627" y="1758822"/>
            <a:ext cx="3545991" cy="475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574492" y="1759739"/>
            <a:ext cx="3422182" cy="4757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96673" y="1758821"/>
            <a:ext cx="3665363" cy="475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544" y="1759740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ОФОРМЛЕНИЕ ПРАВ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НА ЗЕМЕЛЬНЫЙ УЧАСТОК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6513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ПРОЕКТИРОВАНИЕ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 СТРОИТЕЛЬСТВО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13189" y="1764134"/>
            <a:ext cx="340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ВВОД ОБЪЕКТА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НЕДВИЖИМОСТИ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Равнобедренный треугольник 40"/>
          <p:cNvSpPr/>
          <p:nvPr/>
        </p:nvSpPr>
        <p:spPr>
          <a:xfrm rot="5400000">
            <a:off x="1295565" y="4032774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157226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75544" y="2700511"/>
            <a:ext cx="139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Архитектурно – строительное проектирование</a:t>
            </a:r>
            <a:endParaRPr lang="ru-R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233690" y="226846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5771241" y="2268463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89559" y="2755912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Строительство</a:t>
            </a:r>
            <a:endParaRPr lang="ru-RU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850756" y="2268463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 rot="5400000">
            <a:off x="4933147" y="2716357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153610" y="351094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62523" y="3924647"/>
            <a:ext cx="16050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Получение ТУ на присоединение к сетям ИТО, электросетям, проектирования узлов учета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ресурсов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15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150" dirty="0">
                <a:solidFill>
                  <a:schemeClr val="tx2">
                    <a:lumMod val="75000"/>
                  </a:schemeClr>
                </a:solidFill>
              </a:rPr>
              <a:t>отступления от ТУ</a:t>
            </a:r>
            <a:endParaRPr lang="ru-RU" sz="1150" dirty="0"/>
          </a:p>
        </p:txBody>
      </p:sp>
      <p:sp>
        <p:nvSpPr>
          <p:cNvPr id="51" name="TextBox 50"/>
          <p:cNvSpPr txBox="1"/>
          <p:nvPr/>
        </p:nvSpPr>
        <p:spPr>
          <a:xfrm>
            <a:off x="4194572" y="351094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5" name="Равнобедренный треугольник 54"/>
          <p:cNvSpPr/>
          <p:nvPr/>
        </p:nvSpPr>
        <p:spPr>
          <a:xfrm rot="5400000">
            <a:off x="4577190" y="4954900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169790" y="54368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646513" y="5884712"/>
            <a:ext cx="1843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на присоединение к сетям ИТО, электросетям</a:t>
            </a:r>
            <a:endParaRPr lang="ru-RU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233690" y="5436815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525565" y="3636615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34478" y="4050315"/>
            <a:ext cx="1605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Получение актов о выполнении ТУ, допуска приборов учета, разграничении балансовой принадлежности, эксплуатационной ответственности, подключении к центральным системам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7513001" y="3636615"/>
            <a:ext cx="4571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27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 rot="5400000">
            <a:off x="7922511" y="4885686"/>
            <a:ext cx="1730549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7511763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230081" y="2685225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Ввод объекта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67326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1" name="Овал 70"/>
          <p:cNvSpPr/>
          <p:nvPr/>
        </p:nvSpPr>
        <p:spPr>
          <a:xfrm>
            <a:off x="9307140" y="225317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376859" y="2253177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4" name="Равнобедренный треугольник 73"/>
          <p:cNvSpPr/>
          <p:nvPr/>
        </p:nvSpPr>
        <p:spPr>
          <a:xfrm rot="5400000">
            <a:off x="8287684" y="2701071"/>
            <a:ext cx="1018635" cy="965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9321296" y="3955826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9039613" y="4443275"/>
            <a:ext cx="1575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договоров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endParaRPr lang="ru-RU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9379148" y="3955826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916104" y="2706027"/>
            <a:ext cx="1399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Регистрация прав</a:t>
            </a:r>
            <a:endParaRPr lang="ru-RU" sz="1200" dirty="0"/>
          </a:p>
        </p:txBody>
      </p:sp>
      <p:sp>
        <p:nvSpPr>
          <p:cNvPr id="86" name="Овал 85"/>
          <p:cNvSpPr/>
          <p:nvPr/>
        </p:nvSpPr>
        <p:spPr>
          <a:xfrm>
            <a:off x="234132" y="3991357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802" y="4063365"/>
            <a:ext cx="2798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Предоставление участка для ИЖС</a:t>
            </a:r>
            <a:endParaRPr lang="ru-RU" sz="1200" dirty="0"/>
          </a:p>
        </p:txBody>
      </p:sp>
      <p:sp>
        <p:nvSpPr>
          <p:cNvPr id="88" name="Овал 87"/>
          <p:cNvSpPr/>
          <p:nvPr/>
        </p:nvSpPr>
        <p:spPr>
          <a:xfrm>
            <a:off x="255553" y="4860751"/>
            <a:ext cx="43204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87601" y="4716735"/>
            <a:ext cx="288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Кадастровый учет и регистрация права собственности на земельный участок или договор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аренды.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Заключение договора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БСП.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85112" y="6514006"/>
            <a:ext cx="3401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ПОДКЛЮЧЕНИЕ К СЕТЯМ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875544" y="3420591"/>
            <a:ext cx="643371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Равнобедренный треугольник 96"/>
          <p:cNvSpPr/>
          <p:nvPr/>
        </p:nvSpPr>
        <p:spPr>
          <a:xfrm rot="5400000">
            <a:off x="4722720" y="4028169"/>
            <a:ext cx="4740911" cy="19300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594172" y="577145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</a:rPr>
              <a:t>НЕ УЧТЕНЫ ПРОЦЕДУРЫ</a:t>
            </a:r>
            <a:r>
              <a:rPr lang="ru-RU" sz="1800" dirty="0" smtClean="0">
                <a:solidFill>
                  <a:schemeClr val="bg1"/>
                </a:solidFill>
              </a:rPr>
              <a:t>, предусмотренные</a:t>
            </a:r>
          </a:p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нормативно-техническими документами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30276" y="1260351"/>
            <a:ext cx="0" cy="308607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530276" y="2488397"/>
            <a:ext cx="91836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448640" y="2118085"/>
            <a:ext cx="6652294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530276" y="3410320"/>
            <a:ext cx="91836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448640" y="3040008"/>
            <a:ext cx="6652294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1530276" y="4346424"/>
            <a:ext cx="91836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448640" y="3976112"/>
            <a:ext cx="6652294" cy="740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639376" y="2085538"/>
            <a:ext cx="6461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Санитарно-эпидемиологическая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экспертиза труб,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материалов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Свод правил. 30.13330.2012 «Внутренний водопровод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канализация зданий»)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776" y="149328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НАПРИМЕР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2448640" y="4932758"/>
            <a:ext cx="6652294" cy="39691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448640" y="5508823"/>
            <a:ext cx="6652294" cy="814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700451" y="5731499"/>
            <a:ext cx="6148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ТРЕБУЕТСЯ АКТУАЛИЗАЦИЯ НОРМАТИВНО-ТЕХНИЧЕСКОЙ БАЗЫ РФ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39375" y="2994821"/>
            <a:ext cx="6461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 органами местного самоуправления необходимости устройства мусоропровода в жилых домах (Свод правил. 54.13330.2011 «Здания жилые многоквартирные»)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39374" y="3930925"/>
            <a:ext cx="64615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Проведение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геотехнической экспертизы программы инженерно-геологических изысканий для проектирования оснований высотных зданий (СП 22.13330.2011 Свод правил. «Основания зданий и сооружений»)</a:t>
            </a:r>
          </a:p>
        </p:txBody>
      </p:sp>
    </p:spTree>
    <p:extLst>
      <p:ext uri="{BB962C8B-B14F-4D97-AF65-F5344CB8AC3E}">
        <p14:creationId xmlns:p14="http://schemas.microsoft.com/office/powerpoint/2010/main" val="115205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6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82204" y="715645"/>
            <a:ext cx="5144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ВКЛЮЧЕНИЕ РЕГИОНАЛЬНЫХ ПРОЦЕДУР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260" y="1593514"/>
            <a:ext cx="1162562" cy="116256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2548823" y="1593514"/>
            <a:ext cx="2365830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623440" y="1604556"/>
            <a:ext cx="1918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Правительство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67541" y="2488396"/>
            <a:ext cx="7555623" cy="37508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682404" y="2609339"/>
            <a:ext cx="5955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Исчерпывающий перечень процедур в сфере жилищного строительства </a:t>
            </a:r>
          </a:p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№ 403-ПП от 30.04.2014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(во исполнение Указа Президента № 600 от 07.05.2012)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548822" y="2056349"/>
            <a:ext cx="2365830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611807" y="2067391"/>
            <a:ext cx="1534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Минстрой России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114963" y="1480285"/>
            <a:ext cx="2408202" cy="566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186970" y="1620391"/>
            <a:ext cx="2408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Мэр Москвы</a:t>
            </a:r>
          </a:p>
        </p:txBody>
      </p:sp>
      <p:sp>
        <p:nvSpPr>
          <p:cNvPr id="51" name="Стрелка вниз 50"/>
          <p:cNvSpPr/>
          <p:nvPr/>
        </p:nvSpPr>
        <p:spPr>
          <a:xfrm rot="5400000">
            <a:off x="5352941" y="1038087"/>
            <a:ext cx="707598" cy="1584175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2174795"/>
            <a:ext cx="1080120" cy="81009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96" y="1480285"/>
            <a:ext cx="796512" cy="946379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7229342" y="2097570"/>
            <a:ext cx="2293822" cy="390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7413090" y="2128357"/>
            <a:ext cx="1167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НПА Москвы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40" y="1969489"/>
            <a:ext cx="643136" cy="643136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5197541" y="1676475"/>
            <a:ext cx="1095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Предложения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63919" y="3345662"/>
            <a:ext cx="6169399" cy="4123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963918" y="3755363"/>
            <a:ext cx="6169399" cy="412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963919" y="4136130"/>
            <a:ext cx="6169399" cy="4123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954227" y="5339358"/>
            <a:ext cx="6169399" cy="16816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2999215" y="3397924"/>
            <a:ext cx="5314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архитектурно-градостроительного решения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объекта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63919" y="3793720"/>
            <a:ext cx="6150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Предоставление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разрешения на вырубку или пересадку зеленых насаждений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72298" y="4188392"/>
            <a:ext cx="4046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Предоставление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разрешения на земляные работы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63919" y="5339359"/>
            <a:ext cx="58266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Согласование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проекта организации строительства (в части перемещения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отходов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строительства и сноса, грунтов, схемы движения транспорта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пешеходов на период производства работ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963918" y="4548433"/>
            <a:ext cx="6169399" cy="790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2962608" y="4556737"/>
            <a:ext cx="62759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Проведение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контрольно-геодезической съемки и передача исполнительной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документации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уполномоченный орган государственной власти или местного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самоуправления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H="1">
            <a:off x="2215478" y="3551813"/>
            <a:ext cx="734660" cy="81201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68" idx="1"/>
          </p:cNvCxnSpPr>
          <p:nvPr/>
        </p:nvCxnSpPr>
        <p:spPr>
          <a:xfrm flipH="1">
            <a:off x="2367878" y="3947609"/>
            <a:ext cx="596041" cy="56861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4" idx="1"/>
          </p:cNvCxnSpPr>
          <p:nvPr/>
        </p:nvCxnSpPr>
        <p:spPr>
          <a:xfrm flipH="1">
            <a:off x="2531139" y="4342282"/>
            <a:ext cx="432780" cy="20354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70" idx="1"/>
            <a:endCxn id="39" idx="0"/>
          </p:cNvCxnSpPr>
          <p:nvPr/>
        </p:nvCxnSpPr>
        <p:spPr>
          <a:xfrm flipH="1" flipV="1">
            <a:off x="2068096" y="4754585"/>
            <a:ext cx="895823" cy="95410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72" idx="1"/>
          </p:cNvCxnSpPr>
          <p:nvPr/>
        </p:nvCxnSpPr>
        <p:spPr>
          <a:xfrm flipH="1" flipV="1">
            <a:off x="2097071" y="4741474"/>
            <a:ext cx="865537" cy="18459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1400741" y="4118141"/>
            <a:ext cx="1246666" cy="124666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848070" y="43422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5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05052" y="4754585"/>
            <a:ext cx="926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процедур</a:t>
            </a:r>
          </a:p>
        </p:txBody>
      </p:sp>
      <p:sp>
        <p:nvSpPr>
          <p:cNvPr id="55" name="Овал 54"/>
          <p:cNvSpPr/>
          <p:nvPr/>
        </p:nvSpPr>
        <p:spPr>
          <a:xfrm>
            <a:off x="8669132" y="988666"/>
            <a:ext cx="1246666" cy="12466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9045021" y="121280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73443" y="1625110"/>
            <a:ext cx="926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процедур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70436" y="6082272"/>
            <a:ext cx="71056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Надлежащий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контроль за перемещением отходов строительства, сноса </a:t>
            </a:r>
            <a:endParaRPr lang="ru-RU" sz="11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грунтов в рамках ПОС не представляется возможным. На этапе проектирования </a:t>
            </a:r>
            <a:endParaRPr lang="ru-RU" sz="11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определен подрядчик - ответственный за размещение отходов; к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началу</a:t>
            </a: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строительства может прекратить функционирование объект размещение отходов </a:t>
            </a:r>
            <a:endParaRPr lang="ru-RU" sz="11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закончилась лицензия, лимиты)</a:t>
            </a:r>
            <a:endParaRPr lang="ru-RU" sz="1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952187" y="6145590"/>
            <a:ext cx="45719" cy="87540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 flipV="1">
            <a:off x="2569577" y="3147200"/>
            <a:ext cx="6475444" cy="9922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5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7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600278"/>
            <a:ext cx="5917872" cy="6000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1242244" y="715645"/>
            <a:ext cx="5144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РЕГИОНАЛЬНЫЕ ПРОЦЕДУРЫ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73898" y="1404367"/>
            <a:ext cx="1692481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73899" y="1764407"/>
            <a:ext cx="3204649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44018" y="1424919"/>
            <a:ext cx="1622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Ст. 3 </a:t>
            </a:r>
            <a:r>
              <a:rPr lang="ru-RU" sz="1800" dirty="0" err="1" smtClean="0">
                <a:solidFill>
                  <a:schemeClr val="bg1"/>
                </a:solidFill>
              </a:rPr>
              <a:t>ГрадК</a:t>
            </a:r>
            <a:r>
              <a:rPr lang="ru-RU" sz="1800" dirty="0" smtClean="0">
                <a:solidFill>
                  <a:schemeClr val="bg1"/>
                </a:solidFill>
              </a:rPr>
              <a:t> РФ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11575" y="1836415"/>
            <a:ext cx="31465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Процедуры в сфере градостроительной деятельности</a:t>
            </a:r>
          </a:p>
          <a:p>
            <a:pPr marL="0" lvl="1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станавливаются </a:t>
            </a:r>
          </a:p>
          <a:p>
            <a:pPr marL="0" lvl="1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на федеральном уровне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73898" y="3133115"/>
            <a:ext cx="1692481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73899" y="3493155"/>
            <a:ext cx="3204649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44018" y="3153667"/>
            <a:ext cx="1532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131-ФЗ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02942" y="3653720"/>
            <a:ext cx="3146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Нормы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сфере благоустройства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относятся к вопросам местного значения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498828" y="1761505"/>
            <a:ext cx="3434898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522441" y="2045180"/>
            <a:ext cx="3146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Нормативно-правовые акты субъектов Российской Федерации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204" y="1453542"/>
            <a:ext cx="504057" cy="598897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978548" y="2337567"/>
            <a:ext cx="2520280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762524" y="1708125"/>
            <a:ext cx="3146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 должны </a:t>
            </a:r>
          </a:p>
          <a:p>
            <a:pPr marL="0" lvl="1"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противоречить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522441" y="3484472"/>
            <a:ext cx="3504779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6714852" y="3415983"/>
            <a:ext cx="1246666" cy="124666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162181" y="36401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5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19163" y="4052427"/>
            <a:ext cx="926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процедур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7961518" y="3492599"/>
            <a:ext cx="49010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Включены </a:t>
            </a:r>
          </a:p>
          <a:p>
            <a:pPr marL="0"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 законодательство </a:t>
            </a:r>
          </a:p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Москвы </a:t>
            </a:r>
          </a:p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 благоустройстве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9" name="Прямая со стрелкой 108"/>
          <p:cNvCxnSpPr>
            <a:stCxn id="60" idx="3"/>
          </p:cNvCxnSpPr>
          <p:nvPr/>
        </p:nvCxnSpPr>
        <p:spPr>
          <a:xfrm flipV="1">
            <a:off x="3978548" y="4069218"/>
            <a:ext cx="252028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3258468" y="2913633"/>
            <a:ext cx="0" cy="6093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8920298" y="2913633"/>
            <a:ext cx="0" cy="6093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6522441" y="5076775"/>
            <a:ext cx="3504779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6525313" y="5068945"/>
            <a:ext cx="189539" cy="11521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909085" y="5229510"/>
            <a:ext cx="3118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 СВОЕЙ СУТИ РЕГУЛИРУЮТ</a:t>
            </a:r>
          </a:p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ГРАДОСТРОИТЕЛЬНУЮ </a:t>
            </a:r>
          </a:p>
          <a:p>
            <a:pPr marL="0" lvl="1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ДЕЯТЕЛЬНОСТЬ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8920298" y="4569817"/>
            <a:ext cx="0" cy="6093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4002161" y="5645009"/>
            <a:ext cx="2520280" cy="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744700" y="5212894"/>
            <a:ext cx="31465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НЕОБХОДИМО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773899" y="5068944"/>
            <a:ext cx="3242326" cy="115212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808444" y="5141232"/>
            <a:ext cx="355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Внести </a:t>
            </a:r>
            <a:r>
              <a:rPr lang="ru-RU" sz="1200" dirty="0">
                <a:solidFill>
                  <a:schemeClr val="bg1"/>
                </a:solidFill>
              </a:rPr>
              <a:t>в нормативные правовые акты </a:t>
            </a:r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Российской </a:t>
            </a:r>
            <a:r>
              <a:rPr lang="ru-RU" sz="1200" dirty="0">
                <a:solidFill>
                  <a:schemeClr val="bg1"/>
                </a:solidFill>
              </a:rPr>
              <a:t>Федерации </a:t>
            </a:r>
            <a:r>
              <a:rPr lang="ru-RU" sz="1200" dirty="0" smtClean="0">
                <a:solidFill>
                  <a:schemeClr val="bg1"/>
                </a:solidFill>
              </a:rPr>
              <a:t>изменения, включив 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в </a:t>
            </a:r>
            <a:r>
              <a:rPr lang="ru-RU" sz="1200" dirty="0">
                <a:solidFill>
                  <a:schemeClr val="bg1"/>
                </a:solidFill>
              </a:rPr>
              <a:t>них процедуры, установленные </a:t>
            </a:r>
            <a:r>
              <a:rPr lang="ru-RU" sz="1200" dirty="0" smtClean="0">
                <a:solidFill>
                  <a:schemeClr val="bg1"/>
                </a:solidFill>
              </a:rPr>
              <a:t>норматив-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ными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правовыми </a:t>
            </a:r>
            <a:r>
              <a:rPr lang="ru-RU" sz="1200" dirty="0" smtClean="0">
                <a:solidFill>
                  <a:schemeClr val="bg1"/>
                </a:solidFill>
              </a:rPr>
              <a:t>актами </a:t>
            </a:r>
            <a:r>
              <a:rPr lang="ru-RU" sz="1200" dirty="0">
                <a:solidFill>
                  <a:schemeClr val="bg1"/>
                </a:solidFill>
              </a:rPr>
              <a:t>города Москвы, и которые вошли в исчерпывающий перечень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79" name="Прямоугольник 78"/>
          <p:cNvSpPr/>
          <p:nvPr/>
        </p:nvSpPr>
        <p:spPr>
          <a:xfrm>
            <a:off x="-813" y="1764407"/>
            <a:ext cx="10695279" cy="4608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8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540271"/>
            <a:ext cx="6138787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2" y="600278"/>
            <a:ext cx="6573451" cy="76169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306140" y="715645"/>
            <a:ext cx="5577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ОПТИМИЗАЦИЯ ИСЧЕРПЫВАЮЩЕГО </a:t>
            </a:r>
            <a:r>
              <a:rPr lang="ru-RU" sz="1800" dirty="0" smtClean="0">
                <a:solidFill>
                  <a:schemeClr val="bg1"/>
                </a:solidFill>
              </a:rPr>
              <a:t>ПЕРЕЧНЯ</a:t>
            </a:r>
          </a:p>
          <a:p>
            <a:pPr marL="0" lvl="1"/>
            <a:r>
              <a:rPr lang="ru-RU" sz="1800" dirty="0" smtClean="0">
                <a:solidFill>
                  <a:schemeClr val="bg1"/>
                </a:solidFill>
              </a:rPr>
              <a:t>(федеральные процедуры)</a:t>
            </a:r>
            <a:endParaRPr lang="ru-RU" sz="1800" dirty="0" smtClean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8548" y="7131734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</a:t>
            </a:r>
            <a:r>
              <a:rPr lang="ru-RU" sz="1400" dirty="0" smtClean="0">
                <a:solidFill>
                  <a:schemeClr val="bg1"/>
                </a:solidFill>
              </a:rPr>
              <a:t>б исчерпывающем перечне процедур в сфере жилищного строительства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5" y="6588943"/>
            <a:ext cx="613525" cy="728962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831987" y="6671300"/>
            <a:ext cx="21783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850" spc="340" dirty="0" smtClean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  <a:r>
              <a:rPr lang="ru-RU" sz="1800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spc="110" dirty="0" smtClean="0">
                <a:solidFill>
                  <a:schemeClr val="tx2">
                    <a:lumMod val="75000"/>
                  </a:schemeClr>
                </a:solidFill>
              </a:rPr>
              <a:t>ГРАДОСТРОИТЕЛЬНОЙ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ПОЛИТИКИ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города Москвы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26455217"/>
              </p:ext>
            </p:extLst>
          </p:nvPr>
        </p:nvGraphicFramePr>
        <p:xfrm>
          <a:off x="306140" y="2485797"/>
          <a:ext cx="5184647" cy="345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25122" y="2052439"/>
            <a:ext cx="3039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ВСЕГО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- 129 процедур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94922" y="4226848"/>
            <a:ext cx="78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72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52144" y="3606997"/>
            <a:ext cx="78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57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67393" y="5524573"/>
            <a:ext cx="1434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Подключение</a:t>
            </a: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сетям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8230" y="2703175"/>
            <a:ext cx="116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Прочие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процедуры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18970" y="2077475"/>
            <a:ext cx="44902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Получение ТУ на присоединение к сетям ИТО, электросетям, проектирования узлов учета ресурсов, согласования отступления от ТУ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16 процедур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Заключение договоров на присоединение к сетям ИТО, электросетям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7 процедур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Заключение договоров временного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4 процедуры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Получение актов о выполнении ТУ, допуска приборов учета, разграничении балансовой принадлежности, эксплуатационной ответственности, подключении к центральным системам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37 процедур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Заключение договоров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ресурсоснабжения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8 процедур </a:t>
            </a: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5400000" flipV="1">
            <a:off x="3290740" y="3802709"/>
            <a:ext cx="4063121" cy="64043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7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1078</Words>
  <Application>Microsoft Office PowerPoint</Application>
  <PresentationFormat>Произвольный</PresentationFormat>
  <Paragraphs>239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Практикант</dc:creator>
  <cp:lastModifiedBy>Саввина Юлия Викторовна</cp:lastModifiedBy>
  <cp:revision>106</cp:revision>
  <cp:lastPrinted>2014-05-20T10:59:29Z</cp:lastPrinted>
  <dcterms:created xsi:type="dcterms:W3CDTF">2014-04-15T10:09:06Z</dcterms:created>
  <dcterms:modified xsi:type="dcterms:W3CDTF">2014-06-02T04:34:30Z</dcterms:modified>
</cp:coreProperties>
</file>