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754" r:id="rId3"/>
    <p:sldId id="621" r:id="rId4"/>
    <p:sldId id="799" r:id="rId5"/>
    <p:sldId id="800" r:id="rId6"/>
    <p:sldId id="806" r:id="rId7"/>
    <p:sldId id="811" r:id="rId8"/>
    <p:sldId id="813" r:id="rId9"/>
    <p:sldId id="812" r:id="rId10"/>
    <p:sldId id="801" r:id="rId11"/>
    <p:sldId id="802" r:id="rId12"/>
    <p:sldId id="803" r:id="rId13"/>
    <p:sldId id="725" r:id="rId14"/>
    <p:sldId id="815" r:id="rId15"/>
    <p:sldId id="817" r:id="rId16"/>
    <p:sldId id="820" r:id="rId17"/>
    <p:sldId id="821" r:id="rId18"/>
    <p:sldId id="797" r:id="rId19"/>
    <p:sldId id="818" r:id="rId20"/>
    <p:sldId id="809" r:id="rId21"/>
    <p:sldId id="819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1632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60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50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63575"/>
            <a:ext cx="4556125" cy="3443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3325" cy="409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559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pPr>
              <a:defRPr/>
            </a:pPr>
            <a:fld id="{5ADE974C-05AF-4E48-839E-4FF758394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73610A70-5A7D-644A-A429-DC5404B3B869}" type="slidenum">
              <a:rPr kumimoji="0" lang="ru-RU" sz="1200">
                <a:solidFill>
                  <a:srgbClr val="000000"/>
                </a:solidFill>
              </a:rPr>
              <a:pPr/>
              <a:t>1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4913" cy="419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05258269-4E51-154C-B64E-EF54BD3508BB}" type="slidenum">
              <a:rPr kumimoji="0" lang="ru-RU" sz="1200">
                <a:solidFill>
                  <a:srgbClr val="000000"/>
                </a:solidFill>
              </a:rPr>
              <a:pPr/>
              <a:t>10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05258269-4E51-154C-B64E-EF54BD3508BB}" type="slidenum">
              <a:rPr kumimoji="0" lang="ru-RU" sz="1200">
                <a:solidFill>
                  <a:srgbClr val="000000"/>
                </a:solidFill>
              </a:rPr>
              <a:pPr/>
              <a:t>11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05258269-4E51-154C-B64E-EF54BD3508BB}" type="slidenum">
              <a:rPr kumimoji="0" lang="ru-RU" sz="1200">
                <a:solidFill>
                  <a:srgbClr val="000000"/>
                </a:solidFill>
              </a:rPr>
              <a:pPr/>
              <a:t>12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05258269-4E51-154C-B64E-EF54BD3508BB}" type="slidenum">
              <a:rPr kumimoji="0" lang="ru-RU" sz="1200">
                <a:solidFill>
                  <a:srgbClr val="000000"/>
                </a:solidFill>
              </a:rPr>
              <a:pPr/>
              <a:t>15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EB260999-30A4-0B42-B009-03795A548DB5}" type="slidenum">
              <a:rPr kumimoji="0" lang="ru-RU" sz="1200">
                <a:solidFill>
                  <a:srgbClr val="000000"/>
                </a:solidFill>
              </a:rPr>
              <a:pPr/>
              <a:t>20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DF3E8140-11A9-0A44-8540-CBA66039C03A}" type="slidenum">
              <a:rPr kumimoji="0" lang="ru-RU" sz="1200">
                <a:solidFill>
                  <a:srgbClr val="000000"/>
                </a:solidFill>
              </a:rPr>
              <a:pPr/>
              <a:t>2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4913" cy="4194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86B99CDD-AA73-AD46-BF3D-C6E6BFF8E9C7}" type="slidenum">
              <a:rPr kumimoji="0" lang="ru-RU" sz="1200">
                <a:solidFill>
                  <a:srgbClr val="000000"/>
                </a:solidFill>
                <a:cs typeface="Lucida Sans Unicode" charset="0"/>
              </a:rPr>
              <a:pPr/>
              <a:t>3</a:t>
            </a:fld>
            <a:endParaRPr kumimoji="0" lang="ru-RU" sz="120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3B9BF166-45B5-DC43-900A-3B2003E6B4C7}" type="slidenum">
              <a:rPr kumimoji="0" lang="ru-RU" sz="1200">
                <a:solidFill>
                  <a:srgbClr val="000000"/>
                </a:solidFill>
                <a:cs typeface="Lucida Sans Unicode" charset="0"/>
              </a:rPr>
              <a:pPr/>
              <a:t>4</a:t>
            </a:fld>
            <a:endParaRPr kumimoji="0" lang="ru-RU" sz="1200">
              <a:solidFill>
                <a:srgbClr val="000000"/>
              </a:solidFill>
              <a:cs typeface="Lucida Sans Unicode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ru-RU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05258269-4E51-154C-B64E-EF54BD3508BB}" type="slidenum">
              <a:rPr kumimoji="0" lang="ru-RU" sz="1200">
                <a:solidFill>
                  <a:srgbClr val="000000"/>
                </a:solidFill>
              </a:rPr>
              <a:pPr/>
              <a:t>5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13FA9E06-FE18-164D-A0B5-F2A7EF485216}" type="slidenum">
              <a:rPr kumimoji="0" lang="ru-RU" sz="1200">
                <a:solidFill>
                  <a:srgbClr val="000000"/>
                </a:solidFill>
              </a:rPr>
              <a:pPr/>
              <a:t>6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05258269-4E51-154C-B64E-EF54BD3508BB}" type="slidenum">
              <a:rPr kumimoji="0" lang="ru-RU" sz="1200">
                <a:solidFill>
                  <a:srgbClr val="000000"/>
                </a:solidFill>
              </a:rPr>
              <a:pPr/>
              <a:t>7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13FA9E06-FE18-164D-A0B5-F2A7EF485216}" type="slidenum">
              <a:rPr kumimoji="0" lang="ru-RU" sz="1200">
                <a:solidFill>
                  <a:srgbClr val="000000"/>
                </a:solidFill>
              </a:rPr>
              <a:pPr/>
              <a:t>8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>
                <a:solidFill>
                  <a:schemeClr val="bg1"/>
                </a:solidFill>
                <a:latin typeface="Arial" charset="0"/>
                <a:ea typeface="Arial" charset="0"/>
              </a:defRPr>
            </a:lvl9pPr>
          </a:lstStyle>
          <a:p>
            <a:fld id="{05258269-4E51-154C-B64E-EF54BD3508BB}" type="slidenum">
              <a:rPr kumimoji="0" lang="ru-RU" sz="1200">
                <a:solidFill>
                  <a:srgbClr val="000000"/>
                </a:solidFill>
              </a:rPr>
              <a:pPr/>
              <a:t>9</a:t>
            </a:fld>
            <a:endParaRPr kumimoji="0" lang="ru-RU" sz="12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kumimoji="0" lang="ru-RU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F191-A46B-8746-890D-B3DA1F78A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20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0403-F518-3F46-A5AC-3479D0DFF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E3F04-7966-9641-B28C-5C0AC1C3B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1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13725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B8B4-4279-D646-9506-5F99B503B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71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AC CAPIT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3"/>
          </p:nvPr>
        </p:nvSpPr>
        <p:spPr>
          <a:xfrm>
            <a:off x="0" y="270258"/>
            <a:ext cx="9144001" cy="445705"/>
          </a:xfrm>
        </p:spPr>
        <p:txBody>
          <a:bodyPr anchor="t"/>
          <a:lstStyle>
            <a:lvl1pPr marL="628650" indent="0">
              <a:buNone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628650" indent="0">
              <a:spcBef>
                <a:spcPts val="100"/>
              </a:spcBef>
              <a:buNone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628650" indent="0">
              <a:defRPr/>
            </a:lvl3pPr>
            <a:lvl4pPr marL="628650" indent="0">
              <a:defRPr/>
            </a:lvl4pPr>
            <a:lvl5pPr marL="628650" indent="0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117" y="270258"/>
            <a:ext cx="1112076" cy="321880"/>
          </a:xfrm>
          <a:prstGeom prst="rect">
            <a:avLst/>
          </a:prstGeom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8478716" y="6391275"/>
          <a:ext cx="2784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4" imgW="36360" imgH="555120" progId="">
                  <p:embed/>
                </p:oleObj>
              </mc:Choice>
              <mc:Fallback>
                <p:oleObj name="CorelDRAW" r:id="rId4" imgW="36360" imgH="555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716" y="6391275"/>
                        <a:ext cx="2784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6393473" y="6318250"/>
            <a:ext cx="2530719" cy="342900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64F48EEB-5488-4E97-A1A7-D7606F081B42}" type="slidenum">
              <a:rPr lang="ru-RU" sz="1200">
                <a:solidFill>
                  <a:srgbClr val="898989"/>
                </a:solidFill>
                <a:latin typeface="+mn-lt"/>
              </a:rPr>
              <a:pPr algn="r">
                <a:defRPr/>
              </a:pPr>
              <a:t>‹#›</a:t>
            </a:fld>
            <a:endParaRPr lang="ru-RU" sz="12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" y="274639"/>
            <a:ext cx="237392" cy="441325"/>
          </a:xfrm>
          <a:prstGeom prst="rect">
            <a:avLst/>
          </a:prstGeom>
          <a:solidFill>
            <a:srgbClr val="827F7F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0" y="1263651"/>
            <a:ext cx="9141069" cy="4862513"/>
          </a:xfrm>
        </p:spPr>
        <p:txBody>
          <a:bodyPr/>
          <a:lstStyle>
            <a:lvl1pPr marL="628650" indent="0">
              <a:buNone/>
              <a:defRPr sz="1800"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1pPr>
            <a:lvl2pPr marL="628650" indent="0">
              <a:buNone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2pPr>
            <a:lvl3pPr marL="809625" indent="-180975">
              <a:buFont typeface="Wingdings" pitchFamily="2" charset="2"/>
              <a:buChar char="§"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3pPr>
            <a:lvl4pPr marL="990600" indent="-180975">
              <a:buFont typeface="Arial" pitchFamily="34" charset="0"/>
              <a:buChar char="−"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4pPr>
            <a:lvl5pPr marL="1162050" indent="-171450">
              <a:buSzPct val="80000"/>
              <a:buFont typeface="Wingdings" pitchFamily="2" charset="2"/>
              <a:buChar char="§"/>
              <a:defRPr>
                <a:solidFill>
                  <a:srgbClr val="827F7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291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EC5E-0CF2-8842-BE45-91D7D5777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4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A3600-08F8-1148-AD7E-67AF27889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2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DA1B3-3345-6142-98B4-2C78F1341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14934-D639-0A41-B1E2-411F74B7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8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CAEC2-4A02-4C46-A6E5-53B18456E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37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15C28-F1F0-DF4F-97CC-3B2B3DA01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0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C551-2B3E-A74B-B0CF-24D2470AB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6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F0E7B-4CB1-134B-97E7-C1B4BD586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6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Четвертый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77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797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77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Lucida Sans Unicode" charset="0"/>
              </a:defRPr>
            </a:lvl1pPr>
          </a:lstStyle>
          <a:p>
            <a:pPr>
              <a:defRPr/>
            </a:pPr>
            <a:fld id="{39076BB0-6B9A-4642-8B37-365964A11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+mj-lt"/>
          <a:ea typeface="Arial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Arial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Arial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Arial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Arial" charset="0"/>
          <a:ea typeface="Arial" charset="0"/>
          <a:cs typeface="Lucida Sans Unicode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kumimoji="1" sz="3200">
          <a:solidFill>
            <a:srgbClr val="000000"/>
          </a:solidFill>
          <a:latin typeface="+mn-lt"/>
          <a:ea typeface="Arial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kumimoji="1"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kumimoji="1"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kumimoji="1"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47204"/>
            <a:ext cx="7772400" cy="8126412"/>
          </a:xfrm>
        </p:spPr>
        <p:txBody>
          <a:bodyPr/>
          <a:lstStyle/>
          <a:p>
            <a:pPr eaLnBrk="1" hangingPunct="1">
              <a:lnSpc>
                <a:spcPct val="7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sz="2400" b="1" dirty="0">
                <a:solidFill>
                  <a:srgbClr val="003399"/>
                </a:solidFill>
                <a:latin typeface="Arial Cyr" charset="0"/>
              </a:rPr>
              <a:t/>
            </a:r>
            <a:br>
              <a:rPr kumimoji="0" lang="ru-RU" sz="2400" b="1" dirty="0">
                <a:solidFill>
                  <a:srgbClr val="003399"/>
                </a:solidFill>
                <a:latin typeface="Arial Cyr" charset="0"/>
              </a:rPr>
            </a:br>
            <a:r>
              <a:rPr kumimoji="0" lang="ru-RU" sz="2400" b="1" dirty="0">
                <a:solidFill>
                  <a:srgbClr val="22228B"/>
                </a:solidFill>
                <a:latin typeface="Times New Roman" charset="0"/>
                <a:cs typeface="Times New Roman" charset="0"/>
              </a:rPr>
              <a:t/>
            </a:r>
            <a:br>
              <a:rPr kumimoji="0" lang="ru-RU" sz="2400" b="1" dirty="0">
                <a:solidFill>
                  <a:srgbClr val="22228B"/>
                </a:solidFill>
                <a:latin typeface="Times New Roman" charset="0"/>
                <a:cs typeface="Times New Roman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Опыт применения ГЧП при реализации программы Государственной Думы по развитию малоэтажного жилищного строительства «Свой Дом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»</a:t>
            </a:r>
            <a:r>
              <a:rPr kumimoji="0" lang="ru-RU" sz="1800" b="1" i="1" dirty="0">
                <a:solidFill>
                  <a:srgbClr val="262699"/>
                </a:solidFill>
                <a:latin typeface="Arial Cyr" charset="0"/>
              </a:rPr>
              <a:t/>
            </a:r>
            <a:br>
              <a:rPr kumimoji="0" lang="ru-RU" sz="1800" b="1" i="1" dirty="0">
                <a:solidFill>
                  <a:srgbClr val="262699"/>
                </a:solidFill>
                <a:latin typeface="Arial Cyr" charset="0"/>
              </a:rPr>
            </a:br>
            <a:r>
              <a:rPr kumimoji="0" lang="ru-RU" sz="1800" b="1" i="1" dirty="0">
                <a:solidFill>
                  <a:srgbClr val="262699"/>
                </a:solidFill>
                <a:latin typeface="Arial Cyr" charset="0"/>
              </a:rPr>
              <a:t/>
            </a:r>
            <a:br>
              <a:rPr kumimoji="0" lang="ru-RU" sz="1800" b="1" i="1" dirty="0">
                <a:solidFill>
                  <a:srgbClr val="262699"/>
                </a:solidFill>
                <a:latin typeface="Arial Cyr" charset="0"/>
              </a:rPr>
            </a:br>
            <a:r>
              <a:rPr kumimoji="0" lang="ru-RU" sz="1800" b="1" i="1" dirty="0" smtClean="0">
                <a:solidFill>
                  <a:srgbClr val="262699"/>
                </a:solidFill>
                <a:latin typeface="Arial Cyr" charset="0"/>
              </a:rPr>
              <a:t/>
            </a:r>
            <a:br>
              <a:rPr kumimoji="0" lang="ru-RU" sz="1800" b="1" i="1" dirty="0" smtClean="0">
                <a:solidFill>
                  <a:srgbClr val="262699"/>
                </a:solidFill>
                <a:latin typeface="Arial Cyr" charset="0"/>
              </a:rPr>
            </a:br>
            <a: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  <a:t>Заместитель </a:t>
            </a:r>
            <a:r>
              <a:rPr kumimoji="0" lang="ru-RU" sz="2400" b="1" dirty="0" smtClean="0">
                <a:solidFill>
                  <a:srgbClr val="262699"/>
                </a:solidFill>
                <a:latin typeface="Times New Roman" charset="0"/>
              </a:rPr>
              <a:t>Председателя экспертного совета по жилищной политике и ЖКХ комитета </a:t>
            </a:r>
            <a: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  <a:t>Государственной Думы </a:t>
            </a:r>
            <a:r>
              <a:rPr kumimoji="0" lang="ru-RU" sz="2400" b="1" dirty="0" smtClean="0">
                <a:solidFill>
                  <a:srgbClr val="262699"/>
                </a:solidFill>
                <a:latin typeface="Times New Roman" charset="0"/>
              </a:rPr>
              <a:t/>
            </a:r>
            <a:br>
              <a:rPr kumimoji="0" lang="ru-RU" sz="2400" b="1" dirty="0" smtClean="0">
                <a:solidFill>
                  <a:srgbClr val="262699"/>
                </a:solidFill>
                <a:latin typeface="Times New Roman" charset="0"/>
              </a:rPr>
            </a:br>
            <a: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  <a:t/>
            </a:r>
            <a:b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</a:br>
            <a:r>
              <a:rPr kumimoji="0" lang="ru-RU" sz="2400" b="1" dirty="0" smtClean="0">
                <a:solidFill>
                  <a:srgbClr val="262699"/>
                </a:solidFill>
                <a:latin typeface="Times New Roman" charset="0"/>
              </a:rPr>
              <a:t> </a:t>
            </a:r>
            <a: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  <a:t>Вице-президент Национального агентства малоэтажного и коттеджного строительства (НАМИКС) </a:t>
            </a:r>
            <a:b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</a:br>
            <a: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  <a:t/>
            </a:r>
            <a:b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</a:br>
            <a: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  <a:t/>
            </a:r>
            <a:b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</a:br>
            <a:r>
              <a:rPr kumimoji="0" lang="ru-RU" sz="2400" b="1" dirty="0">
                <a:solidFill>
                  <a:srgbClr val="262699"/>
                </a:solidFill>
                <a:latin typeface="Times New Roman" charset="0"/>
              </a:rPr>
              <a:t>      </a:t>
            </a:r>
            <a:r>
              <a:rPr kumimoji="0" lang="ru-RU" sz="2800" b="1" dirty="0">
                <a:solidFill>
                  <a:srgbClr val="262699"/>
                </a:solidFill>
                <a:latin typeface="Times New Roman" charset="0"/>
              </a:rPr>
              <a:t>Казейкин В.С. </a:t>
            </a:r>
            <a:r>
              <a:rPr kumimoji="0" lang="ru-RU" sz="2800" b="1" dirty="0">
                <a:solidFill>
                  <a:srgbClr val="003399"/>
                </a:solidFill>
                <a:latin typeface="Times New Roman" charset="0"/>
              </a:rPr>
              <a:t/>
            </a:r>
            <a:br>
              <a:rPr kumimoji="0" lang="ru-RU" sz="2800" b="1" dirty="0">
                <a:solidFill>
                  <a:srgbClr val="003399"/>
                </a:solidFill>
                <a:latin typeface="Times New Roman" charset="0"/>
              </a:rPr>
            </a:br>
            <a:r>
              <a:rPr kumimoji="0" lang="ru-RU" sz="2800" b="1" dirty="0">
                <a:solidFill>
                  <a:srgbClr val="003399"/>
                </a:solidFill>
                <a:latin typeface="Times New Roman" charset="0"/>
              </a:rPr>
              <a:t/>
            </a:r>
            <a:br>
              <a:rPr kumimoji="0" lang="ru-RU" sz="2800" b="1" dirty="0">
                <a:solidFill>
                  <a:srgbClr val="003399"/>
                </a:solidFill>
                <a:latin typeface="Times New Roman" charset="0"/>
              </a:rPr>
            </a:br>
            <a:r>
              <a:rPr kumimoji="0" lang="ru-RU" sz="2400" b="1" dirty="0">
                <a:solidFill>
                  <a:srgbClr val="003399"/>
                </a:solidFill>
                <a:latin typeface="Arial Cyr" charset="0"/>
              </a:rPr>
              <a:t/>
            </a:r>
            <a:br>
              <a:rPr kumimoji="0" lang="ru-RU" sz="2400" b="1" dirty="0">
                <a:solidFill>
                  <a:srgbClr val="003399"/>
                </a:solidFill>
                <a:latin typeface="Arial Cyr" charset="0"/>
              </a:rPr>
            </a:br>
            <a:r>
              <a:rPr kumimoji="0" lang="ru-RU" sz="2400" b="1" dirty="0">
                <a:solidFill>
                  <a:srgbClr val="003399"/>
                </a:solidFill>
                <a:latin typeface="Arial Cyr" charset="0"/>
              </a:rPr>
              <a:t/>
            </a:r>
            <a:br>
              <a:rPr kumimoji="0" lang="ru-RU" sz="2400" b="1" dirty="0">
                <a:solidFill>
                  <a:srgbClr val="003399"/>
                </a:solidFill>
                <a:latin typeface="Arial Cyr" charset="0"/>
              </a:rPr>
            </a:br>
            <a:r>
              <a:rPr kumimoji="0" lang="ru-RU" sz="2400" b="1" dirty="0">
                <a:solidFill>
                  <a:srgbClr val="003399"/>
                </a:solidFill>
                <a:latin typeface="Arial Cyr" charset="0"/>
              </a:rPr>
              <a:t/>
            </a:r>
            <a:br>
              <a:rPr kumimoji="0" lang="ru-RU" sz="2400" b="1" dirty="0">
                <a:solidFill>
                  <a:srgbClr val="003399"/>
                </a:solidFill>
                <a:latin typeface="Arial Cyr" charset="0"/>
              </a:rPr>
            </a:br>
            <a:r>
              <a:rPr kumimoji="0" lang="ru-RU" sz="2400" b="1" dirty="0">
                <a:solidFill>
                  <a:srgbClr val="003399"/>
                </a:solidFill>
                <a:latin typeface="Arial Cyr" charset="0"/>
              </a:rPr>
              <a:t/>
            </a:r>
            <a:br>
              <a:rPr kumimoji="0" lang="ru-RU" sz="2400" b="1" dirty="0">
                <a:solidFill>
                  <a:srgbClr val="003399"/>
                </a:solidFill>
                <a:latin typeface="Arial Cyr" charset="0"/>
              </a:rPr>
            </a:br>
            <a:r>
              <a:rPr kumimoji="0" lang="ru-RU" sz="2400" b="1" dirty="0">
                <a:solidFill>
                  <a:srgbClr val="003399"/>
                </a:solidFill>
                <a:latin typeface="Arial Cyr" charset="0"/>
              </a:rPr>
              <a:t/>
            </a:r>
            <a:br>
              <a:rPr kumimoji="0" lang="ru-RU" sz="2400" b="1" dirty="0">
                <a:solidFill>
                  <a:srgbClr val="003399"/>
                </a:solidFill>
                <a:latin typeface="Arial Cyr" charset="0"/>
              </a:rPr>
            </a:br>
            <a:r>
              <a:rPr kumimoji="0" lang="ru-RU" sz="2400" b="1" dirty="0">
                <a:solidFill>
                  <a:srgbClr val="003399"/>
                </a:solidFill>
                <a:latin typeface="Arial Cyr" charset="0"/>
              </a:rPr>
              <a:t/>
            </a:r>
            <a:br>
              <a:rPr kumimoji="0" lang="ru-RU" sz="2400" b="1" dirty="0">
                <a:solidFill>
                  <a:srgbClr val="003399"/>
                </a:solidFill>
                <a:latin typeface="Arial Cyr" charset="0"/>
              </a:rPr>
            </a:br>
            <a:r>
              <a:rPr kumimoji="0" lang="ru-RU" sz="2400" b="1" dirty="0">
                <a:solidFill>
                  <a:srgbClr val="003399"/>
                </a:solidFill>
                <a:latin typeface="Arial Cyr" charset="0"/>
              </a:rPr>
              <a:t/>
            </a:r>
            <a:br>
              <a:rPr kumimoji="0" lang="ru-RU" sz="2400" b="1" dirty="0">
                <a:solidFill>
                  <a:srgbClr val="003399"/>
                </a:solidFill>
                <a:latin typeface="Arial Cyr" charset="0"/>
              </a:rPr>
            </a:br>
            <a:r>
              <a:rPr kumimoji="0" lang="ru-RU" sz="2400" b="1" dirty="0">
                <a:solidFill>
                  <a:srgbClr val="003399"/>
                </a:solidFill>
                <a:latin typeface="Arial Cyr" charset="0"/>
              </a:rPr>
              <a:t/>
            </a:r>
            <a:br>
              <a:rPr kumimoji="0" lang="ru-RU" sz="2400" b="1" dirty="0">
                <a:solidFill>
                  <a:srgbClr val="003399"/>
                </a:solidFill>
                <a:latin typeface="Arial Cyr" charset="0"/>
              </a:rPr>
            </a:br>
            <a:endParaRPr kumimoji="0" lang="ru-RU" sz="2400" b="1" dirty="0">
              <a:solidFill>
                <a:srgbClr val="003399"/>
              </a:solidFill>
              <a:latin typeface="Arial Cyr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88913"/>
            <a:ext cx="8388350" cy="7778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Схема 1 государственно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-частного партнерства в субъектах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РФ 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муниципальных образованиях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Изображение 1" descr="Снимок экрана 2013-02-02 в 19.04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872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88913"/>
            <a:ext cx="8388350" cy="7778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2 Схема реализации государственно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-частного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партнерства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в субъектах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РФ 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муниципальных образованиях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и с использованием инвестиционной компании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71438" y="1124744"/>
            <a:ext cx="9072562" cy="591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Балтрос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осуществляет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застройку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2-х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крупных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жилых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районов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: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Славянка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(220 </a:t>
            </a:r>
            <a:r>
              <a:rPr lang="en-US" dirty="0" err="1" smtClean="0">
                <a:solidFill>
                  <a:srgbClr val="262699"/>
                </a:solidFill>
                <a:latin typeface="Times New Roman"/>
                <a:cs typeface="Times New Roman"/>
              </a:rPr>
              <a:t>г</a:t>
            </a:r>
            <a:r>
              <a:rPr lang="en-US" dirty="0" smtClean="0">
                <a:solidFill>
                  <a:srgbClr val="262699"/>
                </a:solidFill>
                <a:latin typeface="Times New Roman"/>
                <a:cs typeface="Times New Roman"/>
              </a:rPr>
              <a:t>)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и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Новая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Ижора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(285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га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)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Реализация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проект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ов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строительству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детских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садов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школ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дорог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осуществляется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по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схеме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контрактов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жизненного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цикла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модели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«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строительство-передача-техническая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эксплуатация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»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10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лет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Реализация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проекта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осуществляется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следующем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порядке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Разрабатывается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Концепция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реализации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инвестиционного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проекта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которой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определяется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что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должно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быть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построено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какова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стоимость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постройки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источники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финансирования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обосновывается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необходимость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использования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механизмов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ГЧП,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стоимость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выкупа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объекта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у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частного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инвестора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Концепция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рассматривается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на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межведомственной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комиссии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случае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ее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одобрения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разраб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атывается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62699"/>
                </a:solidFill>
                <a:latin typeface="Times New Roman"/>
                <a:cs typeface="Times New Roman"/>
              </a:rPr>
              <a:t>конкурсн</a:t>
            </a:r>
            <a:r>
              <a:rPr lang="ru-RU" b="1" dirty="0" err="1" smtClean="0">
                <a:solidFill>
                  <a:srgbClr val="262699"/>
                </a:solidFill>
                <a:latin typeface="Times New Roman"/>
                <a:cs typeface="Times New Roman"/>
              </a:rPr>
              <a:t>ая</a:t>
            </a:r>
            <a:r>
              <a:rPr lang="en-US" b="1" dirty="0" smtClean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62699"/>
                </a:solidFill>
                <a:latin typeface="Times New Roman"/>
                <a:cs typeface="Times New Roman"/>
              </a:rPr>
              <a:t>документаци</a:t>
            </a:r>
            <a:r>
              <a:rPr lang="en-US" b="1" dirty="0" smtClean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и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проекта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соглашения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ГЧП. </a:t>
            </a:r>
            <a:endParaRPr lang="ru-RU" b="1" dirty="0">
              <a:solidFill>
                <a:srgbClr val="262699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После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внутриведомственного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согласования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конкурсной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документации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проекта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соглашения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принимается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распоряжение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Правительства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региона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об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утверждении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конкурсной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документации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проекта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соглашения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порядка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проведения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конкурса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назначении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даты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проведения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конкурса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победителем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конкурса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заключается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соглашение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После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ввода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объекта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эксплуатацию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заключается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договор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купли-продажи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построенного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объекта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по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которому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осуществляются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платежи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за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выкупленные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объекты</a:t>
            </a:r>
            <a:r>
              <a:rPr lang="en-US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соответствии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условиями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соглашения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ГЧП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, при этом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2228B"/>
                </a:solidFill>
                <a:latin typeface="Times New Roman"/>
                <a:cs typeface="Times New Roman"/>
              </a:rPr>
              <a:t>частный</a:t>
            </a:r>
            <a:r>
              <a:rPr lang="en-US" b="1" dirty="0" smtClean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22228B"/>
                </a:solidFill>
                <a:latin typeface="Times New Roman"/>
                <a:cs typeface="Times New Roman"/>
              </a:rPr>
              <a:t>инвестор</a:t>
            </a:r>
            <a:r>
              <a:rPr lang="en-US" b="1" dirty="0" smtClean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осуществляет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техническую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эксплуатацию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в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течение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10 </a:t>
            </a:r>
            <a:r>
              <a:rPr lang="en-US" b="1" dirty="0" err="1" smtClean="0">
                <a:solidFill>
                  <a:srgbClr val="22228B"/>
                </a:solidFill>
                <a:latin typeface="Times New Roman"/>
                <a:cs typeface="Times New Roman"/>
              </a:rPr>
              <a:t>лет</a:t>
            </a:r>
            <a:r>
              <a:rPr lang="ru-RU" b="1" dirty="0" smtClean="0">
                <a:solidFill>
                  <a:srgbClr val="22228B"/>
                </a:solidFill>
                <a:latin typeface="Times New Roman"/>
                <a:cs typeface="Times New Roman"/>
              </a:rPr>
              <a:t> за счет бюджета</a:t>
            </a:r>
            <a:r>
              <a:rPr lang="en-US" b="1" dirty="0" smtClean="0">
                <a:solidFill>
                  <a:srgbClr val="22228B"/>
                </a:solidFill>
                <a:latin typeface="Times New Roman"/>
                <a:cs typeface="Times New Roman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Такое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условие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позволяет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обосновать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приоритет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ГЧП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перед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обычным</a:t>
            </a: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/>
                <a:cs typeface="Times New Roman"/>
              </a:rPr>
              <a:t>финансированием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ru-RU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37409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88913"/>
            <a:ext cx="8388350" cy="7778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262699"/>
                </a:solidFill>
                <a:latin typeface="Times New Roman"/>
                <a:cs typeface="Times New Roman"/>
              </a:rPr>
              <a:t>С</a:t>
            </a:r>
            <a:r>
              <a:rPr lang="en-US" sz="2400" b="1" dirty="0" err="1" smtClean="0">
                <a:solidFill>
                  <a:srgbClr val="262699"/>
                </a:solidFill>
                <a:latin typeface="Times New Roman"/>
                <a:cs typeface="Times New Roman"/>
              </a:rPr>
              <a:t>хем</a:t>
            </a:r>
            <a:r>
              <a:rPr lang="ru-RU" sz="2400" b="1" dirty="0" smtClean="0">
                <a:solidFill>
                  <a:srgbClr val="262699"/>
                </a:solidFill>
                <a:latin typeface="Times New Roman"/>
                <a:cs typeface="Times New Roman"/>
              </a:rPr>
              <a:t>а 3</a:t>
            </a:r>
            <a:r>
              <a:rPr lang="en-US" sz="2400" b="1" dirty="0" smtClean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финансирования</a:t>
            </a:r>
            <a:r>
              <a:rPr lang="en-US" sz="24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объектов</a:t>
            </a:r>
            <a:r>
              <a:rPr lang="en-US" sz="24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социальной</a:t>
            </a:r>
            <a:r>
              <a:rPr lang="en-US" sz="24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262699"/>
                </a:solidFill>
                <a:latin typeface="Times New Roman"/>
                <a:cs typeface="Times New Roman"/>
              </a:rPr>
              <a:t>инфраструктуры</a:t>
            </a:r>
            <a:r>
              <a:rPr lang="ru-RU" sz="2400" b="1" dirty="0" smtClean="0">
                <a:solidFill>
                  <a:srgbClr val="262699"/>
                </a:solidFill>
                <a:latin typeface="Times New Roman"/>
                <a:cs typeface="Times New Roman"/>
              </a:rPr>
              <a:t> на основе зачета уплаченных налогов</a:t>
            </a:r>
            <a:endParaRPr lang="ru-RU" sz="2400" b="1" dirty="0">
              <a:solidFill>
                <a:srgbClr val="262699"/>
              </a:solidFill>
              <a:latin typeface="Times New Roman"/>
              <a:cs typeface="Times New Roman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71438" y="1334065"/>
            <a:ext cx="9072562" cy="563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«Мы завершаем подготовку изменений в нормативную правовую базу, которые предусматривают возможность финансирования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создания объектов инфраструктуры за счет инвестора.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 В последующем </a:t>
            </a:r>
            <a:r>
              <a:rPr lang="ru-RU" b="1" dirty="0">
                <a:solidFill>
                  <a:srgbClr val="262699"/>
                </a:solidFill>
                <a:latin typeface="Times New Roman"/>
                <a:cs typeface="Times New Roman"/>
              </a:rPr>
              <a:t>его затраты будут компенсироваться из бюджетных средств</a:t>
            </a:r>
            <a:r>
              <a:rPr lang="ru-RU" b="1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 формируемых в результате 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дополнительных налоговых поступлений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от реализации таких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проектов -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премьер-министр РФ Дмитрий Медведев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проектам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комплексного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освоения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территорий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финансирование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объектов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инфраструктуры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в </a:t>
            </a:r>
            <a:r>
              <a:rPr lang="en-US" dirty="0" err="1">
                <a:solidFill>
                  <a:srgbClr val="262699"/>
                </a:solidFill>
                <a:latin typeface="Times New Roman"/>
                <a:cs typeface="Times New Roman"/>
              </a:rPr>
              <a:t>Ленинградской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262699"/>
                </a:solidFill>
                <a:latin typeface="Times New Roman"/>
                <a:cs typeface="Times New Roman"/>
              </a:rPr>
              <a:t>област</a:t>
            </a:r>
            <a:r>
              <a:rPr lang="ru-RU" dirty="0" smtClean="0">
                <a:solidFill>
                  <a:srgbClr val="262699"/>
                </a:solidFill>
                <a:latin typeface="Times New Roman"/>
                <a:cs typeface="Times New Roman"/>
              </a:rPr>
              <a:t>и </a:t>
            </a:r>
            <a:r>
              <a:rPr lang="en-US" dirty="0" smtClean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планируется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осуществлять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процентной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доле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от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поступивших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налоговых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платежей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всех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только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поступающих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региональный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бюджет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Принято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политическое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решение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том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что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от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30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до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50%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от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суммы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уплаченных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налогов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пойдет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на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финансирование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инфраструктуры</a:t>
            </a:r>
            <a:r>
              <a:rPr lang="en-US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рассматриваются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социальная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инженерная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инфраструктура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если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компания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зарегистрирована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на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территории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Ленинградской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62699"/>
                </a:solidFill>
                <a:latin typeface="Times New Roman"/>
                <a:cs typeface="Times New Roman"/>
              </a:rPr>
              <a:t>област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Был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осуществлен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пилотный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проект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когда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компания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заплатила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212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млн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налогов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и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получила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81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млн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на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социальную</a:t>
            </a:r>
            <a:r>
              <a:rPr lang="en-US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rgbClr val="262699"/>
                </a:solidFill>
                <a:latin typeface="Times New Roman"/>
                <a:cs typeface="Times New Roman"/>
              </a:rPr>
              <a:t>инфраструктуру</a:t>
            </a:r>
            <a:r>
              <a:rPr lang="en-US" dirty="0" smtClean="0">
                <a:solidFill>
                  <a:srgbClr val="262699"/>
                </a:solidFill>
                <a:latin typeface="Times New Roman"/>
                <a:cs typeface="Times New Roman"/>
              </a:rPr>
              <a:t>.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настоящее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время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идет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разработка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региональной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целевой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программы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которая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должна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содержать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детали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схемы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Две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крупные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питерские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строительные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компании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миллиардными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налогами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уже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изъявили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желание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перерегистрироваться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в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Ленинградскую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область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для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получения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этих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22228B"/>
                </a:solidFill>
                <a:latin typeface="Times New Roman"/>
                <a:cs typeface="Times New Roman"/>
              </a:rPr>
              <a:t>льгот</a:t>
            </a:r>
            <a:r>
              <a:rPr lang="en-US" b="1" dirty="0">
                <a:solidFill>
                  <a:srgbClr val="22228B"/>
                </a:solidFill>
                <a:latin typeface="Times New Roman"/>
                <a:cs typeface="Times New Roman"/>
              </a:rPr>
              <a:t>. </a:t>
            </a:r>
            <a:endParaRPr lang="ru-RU" b="1" dirty="0">
              <a:solidFill>
                <a:srgbClr val="22228B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  <a:p>
            <a:pPr algn="just">
              <a:defRPr/>
            </a:pPr>
            <a:endParaRPr lang="ru-RU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41997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39975" y="374650"/>
            <a:ext cx="6570663" cy="461963"/>
          </a:xfrm>
          <a:prstGeom prst="rect">
            <a:avLst/>
          </a:prstGeom>
          <a:effectLst>
            <a:outerShdw blurRad="50800" dist="381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/>
                </a:solidFill>
              </a:rPr>
              <a:t>Проект </a:t>
            </a:r>
            <a:r>
              <a:rPr lang="ru-RU" sz="2400" b="1" dirty="0" err="1">
                <a:solidFill>
                  <a:schemeClr val="accent2"/>
                </a:solidFill>
              </a:rPr>
              <a:t>экогорода</a:t>
            </a:r>
            <a:r>
              <a:rPr lang="ru-RU" sz="2400" b="1" dirty="0">
                <a:solidFill>
                  <a:schemeClr val="accent2"/>
                </a:solidFill>
              </a:rPr>
              <a:t> «</a:t>
            </a:r>
            <a:r>
              <a:rPr lang="ru-RU" sz="2400" b="1" dirty="0" err="1">
                <a:solidFill>
                  <a:schemeClr val="accent2"/>
                </a:solidFill>
              </a:rPr>
              <a:t>ЭкоДолье</a:t>
            </a:r>
            <a:r>
              <a:rPr lang="ru-RU" sz="2400" b="1" dirty="0">
                <a:solidFill>
                  <a:schemeClr val="accent2"/>
                </a:solidFill>
              </a:rPr>
              <a:t> Оренбург»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6866" name="TextBox 10"/>
          <p:cNvSpPr txBox="1">
            <a:spLocks noChangeArrowheads="1"/>
          </p:cNvSpPr>
          <p:nvPr/>
        </p:nvSpPr>
        <p:spPr bwMode="auto">
          <a:xfrm>
            <a:off x="8686800" y="66294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7</a:t>
            </a:r>
          </a:p>
        </p:txBody>
      </p:sp>
      <p:pic>
        <p:nvPicPr>
          <p:cNvPr id="36867" name="Изображение 1" descr="Снимок экрана 2011-01-28 в 13.3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44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58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3"/>
          <p:cNvSpPr>
            <a:spLocks/>
          </p:cNvSpPr>
          <p:nvPr/>
        </p:nvSpPr>
        <p:spPr bwMode="auto">
          <a:xfrm>
            <a:off x="528211" y="773656"/>
            <a:ext cx="4047952" cy="558755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Всероссийское  совещание  по малоэтажному строительству . Июнь 2011 г.  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3"/>
          <p:cNvSpPr>
            <a:spLocks/>
          </p:cNvSpPr>
          <p:nvPr/>
        </p:nvSpPr>
        <p:spPr bwMode="auto">
          <a:xfrm>
            <a:off x="4805030" y="779748"/>
            <a:ext cx="3840352" cy="552663"/>
          </a:xfrm>
          <a:prstGeom prst="rect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Визит в «</a:t>
            </a:r>
            <a:r>
              <a:rPr lang="ru-RU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Экодолье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» Председателя Совета Федерации ФС РФ.  29 сентября 2013 г.  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ctangle 23"/>
          <p:cNvSpPr>
            <a:spLocks/>
          </p:cNvSpPr>
          <p:nvPr/>
        </p:nvSpPr>
        <p:spPr bwMode="auto">
          <a:xfrm>
            <a:off x="5611854" y="6388766"/>
            <a:ext cx="2831509" cy="225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r"/>
            <a:r>
              <a:rPr lang="ru-RU" sz="800" i="1" dirty="0" smtClean="0"/>
              <a:t>  </a:t>
            </a:r>
            <a:endParaRPr lang="ru-RU" sz="800" i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81172" y="3511923"/>
            <a:ext cx="4004920" cy="73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+mj-lt"/>
              </a:rPr>
              <a:t>26 сентября 2013 жилой комплекс «</a:t>
            </a:r>
            <a:r>
              <a:rPr lang="ru-RU" sz="1200" b="1" dirty="0" err="1">
                <a:solidFill>
                  <a:srgbClr val="000000"/>
                </a:solidFill>
                <a:latin typeface="+mj-lt"/>
              </a:rPr>
              <a:t>Экодолье</a:t>
            </a:r>
            <a:r>
              <a:rPr lang="ru-RU" sz="1200" b="1" dirty="0">
                <a:solidFill>
                  <a:srgbClr val="000000"/>
                </a:solidFill>
                <a:latin typeface="+mj-lt"/>
              </a:rPr>
              <a:t> Оренбург» посетили члены Совета Федерации Федерального Собрания РФ во главе с Председателем Совета Федерации Федерального Собрания РФ Валентиной Ивановной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Матвиенко.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Также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в поселок прибыли Губернатор Оренбургской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Ю.А; Берг</a:t>
            </a:r>
            <a:r>
              <a:rPr lang="ru-RU" sz="1200" b="1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координатор Ассоциации законодательных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органов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государственной власти субъектов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РФ Приволжского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федерального округа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С.И. Грачев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, депутат Государственной Думы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РФ,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резидент НАМИКС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Е.Л. Николаева</a:t>
            </a:r>
            <a:r>
              <a:rPr lang="ru-RU" sz="1200" b="1" dirty="0">
                <a:solidFill>
                  <a:srgbClr val="000000"/>
                </a:solidFill>
                <a:latin typeface="+mj-lt"/>
              </a:rPr>
              <a:t>,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 а также большая делегация глав законодательных собраний субъектов РФ, входящих в состав Приволжского федерального округа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. В.И. Матвиенко отметила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удачное расположение и скорость строительства жилого комплекса «</a:t>
            </a:r>
            <a:r>
              <a:rPr lang="ru-RU" sz="1200" dirty="0" err="1">
                <a:solidFill>
                  <a:srgbClr val="000000"/>
                </a:solidFill>
                <a:latin typeface="+mj-lt"/>
              </a:rPr>
              <a:t>Экодолье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 Оренбург», а также необходимость распространения полученного удачного опыта комплексного малоэтажного строительства на другие регионы России сказав </a:t>
            </a:r>
            <a:r>
              <a:rPr lang="ru-RU" sz="1200" b="1" dirty="0">
                <a:solidFill>
                  <a:srgbClr val="FF0000"/>
                </a:solidFill>
                <a:latin typeface="+mj-lt"/>
              </a:rPr>
              <a:t>«Дело хорошее вы делаете, большое». </a:t>
            </a:r>
            <a:endParaRPr lang="ru-RU" sz="1200" b="1" dirty="0">
              <a:solidFill>
                <a:srgbClr val="FF0000"/>
              </a:solidFill>
              <a:latin typeface="+mj-lt"/>
              <a:cs typeface="Calibri"/>
            </a:endParaRPr>
          </a:p>
        </p:txBody>
      </p:sp>
      <p:pic>
        <p:nvPicPr>
          <p:cNvPr id="14" name="Изображение 1" descr="423x30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10" y="1462059"/>
            <a:ext cx="1779730" cy="1455926"/>
          </a:xfrm>
          <a:prstGeom prst="rect">
            <a:avLst/>
          </a:prstGeom>
          <a:ln>
            <a:noFill/>
          </a:ln>
          <a:effectLst>
            <a:outerShdw blurRad="292100" dist="177800" dir="3840000" sx="97000" sy="97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Изображение 2" descr="Снимок экрана 2011-08-09 в 12.38.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1866" y="1462060"/>
            <a:ext cx="1704296" cy="1417241"/>
          </a:xfrm>
          <a:prstGeom prst="rect">
            <a:avLst/>
          </a:prstGeom>
          <a:ln>
            <a:noFill/>
          </a:ln>
          <a:effectLst>
            <a:outerShdw blurRad="292100" dist="177800" dir="3840000" sx="97000" sy="97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349683" y="3609951"/>
            <a:ext cx="4226479" cy="2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5725" algn="just" eaLnBrk="0" hangingPunct="0">
              <a:spcBef>
                <a:spcPts val="600"/>
              </a:spcBef>
              <a:buClr>
                <a:srgbClr val="253471"/>
              </a:buClr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В.В.Путин:</a:t>
            </a:r>
            <a:r>
              <a: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Я хочу 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задать вопрос нашим коллегам из Оренбургской области</a:t>
            </a:r>
            <a:r>
              <a:rPr lang="ru-RU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Юрий Александрович</a:t>
            </a:r>
            <a:r>
              <a:rPr lang="ru-RU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Губернатор 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Ю.А.Берг), я вас правильно понял, что после подвода инженерной инфраструктуры вы застройщикам продаёте землю, не включая туда стоимость этой инфраструктуры?</a:t>
            </a:r>
            <a:endParaRPr lang="ru-RU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5725" algn="just" eaLnBrk="0" hangingPunct="0">
              <a:spcBef>
                <a:spcPts val="600"/>
              </a:spcBef>
              <a:buClr>
                <a:srgbClr val="253471"/>
              </a:buClr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Ю.А.Берг:</a:t>
            </a:r>
            <a:r>
              <a: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Мы уже подвели эти сети. </a:t>
            </a:r>
            <a:r>
              <a:rPr lang="ru-RU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застройщиков в цене квадратного метра </a:t>
            </a: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нет </a:t>
            </a: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этой 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стоимости.</a:t>
            </a:r>
            <a:endParaRPr lang="ru-RU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5725" algn="just" eaLnBrk="0" hangingPunct="0">
              <a:spcBef>
                <a:spcPts val="600"/>
              </a:spcBef>
              <a:buClr>
                <a:srgbClr val="253471"/>
              </a:buClr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В.В.Путин</a:t>
            </a:r>
            <a:r>
              <a: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То есть вы заплатили бюджетные деньги и в стоимость участка земли её </a:t>
            </a: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 </a:t>
            </a:r>
            <a:r>
              <a:rPr lang="ru-RU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вкладываете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ru-RU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5725" algn="just" eaLnBrk="0" hangingPunct="0">
              <a:spcBef>
                <a:spcPts val="600"/>
              </a:spcBef>
              <a:buClr>
                <a:srgbClr val="253471"/>
              </a:buClr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Ю.А.Берг:</a:t>
            </a:r>
            <a:r>
              <a: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2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</a:t>
            </a:r>
            <a:r>
              <a:rPr lang="en-US" sz="1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2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85725" algn="just" eaLnBrk="0" hangingPunct="0">
              <a:spcBef>
                <a:spcPts val="600"/>
              </a:spcBef>
              <a:buClr>
                <a:srgbClr val="253471"/>
              </a:buClr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В.В.Путин:</a:t>
            </a:r>
            <a:r>
              <a:rPr lang="en-US" sz="1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Спасибо. Я говорю, что это идеальный вариант развития событий, идеальный подход. </a:t>
            </a:r>
            <a:endParaRPr lang="ru-RU" sz="12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3"/>
          <p:cNvSpPr>
            <a:spLocks/>
          </p:cNvSpPr>
          <p:nvPr/>
        </p:nvSpPr>
        <p:spPr bwMode="auto">
          <a:xfrm>
            <a:off x="528209" y="3217062"/>
            <a:ext cx="4047953" cy="2562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Телемост с поселком «</a:t>
            </a:r>
            <a:r>
              <a:rPr lang="ru-RU" sz="1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Экодолье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Оренбург» 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4715345" y="1462059"/>
            <a:ext cx="0" cy="4763992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343513" y="219456"/>
            <a:ext cx="9269047" cy="445705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Опыт ГЧП «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Экодолье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» необходимо тиражировать в регионах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5" name="Изображение 4" descr="Снимок экрана 2013-12-21 в 20.20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32" y="1462060"/>
            <a:ext cx="1720950" cy="1475919"/>
          </a:xfrm>
          <a:prstGeom prst="rect">
            <a:avLst/>
          </a:prstGeom>
        </p:spPr>
      </p:pic>
      <p:pic>
        <p:nvPicPr>
          <p:cNvPr id="6" name="Изображение 5" descr="Снимок экрана 2013-12-21 в 20.21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25" y="1462060"/>
            <a:ext cx="1743606" cy="1466913"/>
          </a:xfrm>
          <a:prstGeom prst="rect">
            <a:avLst/>
          </a:prstGeom>
        </p:spPr>
      </p:pic>
      <p:sp>
        <p:nvSpPr>
          <p:cNvPr id="18" name="Rectangle 23"/>
          <p:cNvSpPr>
            <a:spLocks/>
          </p:cNvSpPr>
          <p:nvPr/>
        </p:nvSpPr>
        <p:spPr bwMode="auto">
          <a:xfrm>
            <a:off x="4865914" y="3233990"/>
            <a:ext cx="3918579" cy="2562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В.И. Матвиенко а поселке «</a:t>
            </a:r>
            <a:r>
              <a:rPr lang="ru-RU" sz="16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Экодолье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 </a:t>
            </a:r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2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88913"/>
            <a:ext cx="8388350" cy="7778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Соглашения о государственно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частном партнерстве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в субъектах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РФ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3-02-16 в 11.28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9144000" cy="32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08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1714500" y="374650"/>
            <a:ext cx="6011863" cy="461963"/>
          </a:xfrm>
          <a:prstGeom prst="rect">
            <a:avLst/>
          </a:prstGeom>
          <a:effectLst>
            <a:outerShdw blurRad="50800" dist="381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/>
                </a:solidFill>
              </a:rPr>
              <a:t>Генеральный план поселков НАМИКС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58370" name="TextBox 80"/>
          <p:cNvSpPr txBox="1">
            <a:spLocks noChangeArrowheads="1"/>
          </p:cNvSpPr>
          <p:nvPr/>
        </p:nvSpPr>
        <p:spPr bwMode="auto">
          <a:xfrm>
            <a:off x="8686800" y="6816725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6</a:t>
            </a:r>
          </a:p>
        </p:txBody>
      </p:sp>
      <p:pic>
        <p:nvPicPr>
          <p:cNvPr id="58371" name="Изображение 1" descr="Снимок экрана 2014-04-07 в 10.5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9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1714500" y="374650"/>
            <a:ext cx="6011863" cy="461963"/>
          </a:xfrm>
          <a:prstGeom prst="rect">
            <a:avLst/>
          </a:prstGeom>
          <a:effectLst>
            <a:outerShdw blurRad="50800" dist="381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/>
                </a:solidFill>
              </a:rPr>
              <a:t>Генеральный план поселков НАМИКС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59394" name="TextBox 80"/>
          <p:cNvSpPr txBox="1">
            <a:spLocks noChangeArrowheads="1"/>
          </p:cNvSpPr>
          <p:nvPr/>
        </p:nvSpPr>
        <p:spPr bwMode="auto">
          <a:xfrm>
            <a:off x="8686800" y="6816725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6</a:t>
            </a:r>
          </a:p>
        </p:txBody>
      </p:sp>
      <p:pic>
        <p:nvPicPr>
          <p:cNvPr id="59395" name="Изображение 2" descr="Снимок экрана 2014-04-07 в 11.0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0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9144000" cy="638175"/>
          </a:xfrm>
        </p:spPr>
        <p:txBody>
          <a:bodyPr/>
          <a:lstStyle/>
          <a:p>
            <a:r>
              <a:rPr lang="ru-RU" sz="2000" b="1">
                <a:solidFill>
                  <a:srgbClr val="0000FF"/>
                </a:solidFill>
                <a:latin typeface="Arial" charset="0"/>
              </a:rPr>
              <a:t>Применение индустриальных технологий при строительстве</a:t>
            </a:r>
            <a:br>
              <a:rPr lang="ru-RU" sz="2000" b="1">
                <a:solidFill>
                  <a:srgbClr val="0000FF"/>
                </a:solidFill>
                <a:latin typeface="Arial" charset="0"/>
              </a:rPr>
            </a:br>
            <a:r>
              <a:rPr lang="ru-RU" sz="2000" b="1">
                <a:solidFill>
                  <a:srgbClr val="0000FF"/>
                </a:solidFill>
                <a:latin typeface="Arial" charset="0"/>
              </a:rPr>
              <a:t> детских дошкольных учреждений</a:t>
            </a:r>
            <a:br>
              <a:rPr lang="ru-RU" sz="2000" b="1">
                <a:solidFill>
                  <a:srgbClr val="0000FF"/>
                </a:solidFill>
                <a:latin typeface="Arial" charset="0"/>
              </a:rPr>
            </a:br>
            <a:r>
              <a:rPr lang="ru-RU" sz="2000" b="1">
                <a:solidFill>
                  <a:srgbClr val="0000FF"/>
                </a:solidFill>
                <a:latin typeface="Arial" charset="0"/>
              </a:rPr>
              <a:t>с уровнем снижения энергопотребления по классу «А»</a:t>
            </a:r>
          </a:p>
        </p:txBody>
      </p:sp>
      <p:pic>
        <p:nvPicPr>
          <p:cNvPr id="58370" name="Изображение 1" descr="Снимок экрана 2013-09-26 в 11.1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325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3"/>
          <p:cNvSpPr>
            <a:spLocks/>
          </p:cNvSpPr>
          <p:nvPr/>
        </p:nvSpPr>
        <p:spPr bwMode="auto">
          <a:xfrm>
            <a:off x="5611854" y="6388766"/>
            <a:ext cx="2831509" cy="225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r"/>
            <a:r>
              <a:rPr lang="ru-RU" sz="800" i="1" dirty="0" smtClean="0"/>
              <a:t>  </a:t>
            </a:r>
            <a:endParaRPr lang="ru-RU" sz="800" i="1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1618" y="2177997"/>
            <a:ext cx="78937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рамках Соглашение о ГЧП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построены следующие инженерные сети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Водозабор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и подводящий водопровод до поселка «</a:t>
            </a:r>
            <a:r>
              <a:rPr lang="ru-RU" sz="1200" dirty="0" err="1">
                <a:solidFill>
                  <a:srgbClr val="000000"/>
                </a:solidFill>
                <a:latin typeface="+mj-lt"/>
              </a:rPr>
              <a:t>Экодолье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» - 135 млн. </a:t>
            </a:r>
            <a:r>
              <a:rPr lang="ru-RU" sz="1200" dirty="0" err="1">
                <a:solidFill>
                  <a:srgbClr val="000000"/>
                </a:solidFill>
                <a:latin typeface="+mj-lt"/>
              </a:rPr>
              <a:t>р</a:t>
            </a:r>
            <a:r>
              <a:rPr lang="ru-RU" sz="1200" dirty="0" err="1" smtClean="0">
                <a:solidFill>
                  <a:srgbClr val="000000"/>
                </a:solidFill>
                <a:latin typeface="+mj-lt"/>
              </a:rPr>
              <a:t>уб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sz="1200" dirty="0" smtClean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  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Напорная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канализация от городской КНС </a:t>
            </a:r>
            <a:r>
              <a:rPr lang="ru-RU" sz="1200" dirty="0" smtClean="0">
                <a:solidFill>
                  <a:srgbClr val="000000"/>
                </a:solidFill>
              </a:rPr>
              <a:t>до </a:t>
            </a:r>
            <a:r>
              <a:rPr lang="ru-RU" sz="1200" dirty="0">
                <a:solidFill>
                  <a:srgbClr val="000000"/>
                </a:solidFill>
              </a:rPr>
              <a:t>поселка «</a:t>
            </a:r>
            <a:r>
              <a:rPr lang="ru-RU" sz="1200" dirty="0" err="1">
                <a:solidFill>
                  <a:srgbClr val="000000"/>
                </a:solidFill>
              </a:rPr>
              <a:t>Экодолье</a:t>
            </a:r>
            <a:r>
              <a:rPr lang="ru-RU" sz="1200" dirty="0">
                <a:solidFill>
                  <a:srgbClr val="000000"/>
                </a:solidFill>
              </a:rPr>
              <a:t>»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10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1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млн. </a:t>
            </a:r>
            <a:r>
              <a:rPr lang="ru-RU" sz="1200" dirty="0" err="1">
                <a:solidFill>
                  <a:srgbClr val="000000"/>
                </a:solidFill>
                <a:latin typeface="+mj-lt"/>
              </a:rPr>
              <a:t>р</a:t>
            </a:r>
            <a:r>
              <a:rPr lang="ru-RU" sz="1200" dirty="0" err="1" smtClean="0">
                <a:solidFill>
                  <a:srgbClr val="000000"/>
                </a:solidFill>
                <a:latin typeface="+mj-lt"/>
              </a:rPr>
              <a:t>уб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;</a:t>
            </a:r>
            <a:endParaRPr lang="ru-RU" sz="120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  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Напорная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канализация от КНС-3 до КНС-2 включая стоимость монтажа КНС-3 - 20 млн. </a:t>
            </a:r>
            <a:r>
              <a:rPr lang="ru-RU" sz="1200" dirty="0" err="1">
                <a:solidFill>
                  <a:srgbClr val="000000"/>
                </a:solidFill>
                <a:latin typeface="+mj-lt"/>
              </a:rPr>
              <a:t>руб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;</a:t>
            </a:r>
            <a:endParaRPr lang="ru-RU" sz="1200" dirty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  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Газопровод 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высокого давления от ГРС-3 до ПГБ поселка "</a:t>
            </a:r>
            <a:r>
              <a:rPr lang="ru-RU" sz="1200" dirty="0" err="1">
                <a:solidFill>
                  <a:srgbClr val="000000"/>
                </a:solidFill>
                <a:latin typeface="+mj-lt"/>
              </a:rPr>
              <a:t>Экодолье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",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-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12 млн. </a:t>
            </a:r>
            <a:r>
              <a:rPr lang="ru-RU" sz="1200" dirty="0" err="1">
                <a:solidFill>
                  <a:srgbClr val="000000"/>
                </a:solidFill>
                <a:latin typeface="+mj-lt"/>
              </a:rPr>
              <a:t>р</a:t>
            </a:r>
            <a:r>
              <a:rPr lang="ru-RU" sz="1200" dirty="0" err="1" smtClean="0">
                <a:solidFill>
                  <a:srgbClr val="000000"/>
                </a:solidFill>
                <a:latin typeface="+mj-lt"/>
              </a:rPr>
              <a:t>уб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sz="1200" dirty="0" smtClean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  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Электроснабжение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, подключение 10 МВт (из расчета 16 </a:t>
            </a:r>
            <a:r>
              <a:rPr lang="ru-RU" sz="1200" dirty="0" err="1">
                <a:solidFill>
                  <a:srgbClr val="000000"/>
                </a:solidFill>
                <a:latin typeface="+mj-lt"/>
              </a:rPr>
              <a:t>тыс.руб</a:t>
            </a:r>
            <a:r>
              <a:rPr lang="ru-RU" sz="1200" dirty="0">
                <a:solidFill>
                  <a:srgbClr val="000000"/>
                </a:solidFill>
                <a:latin typeface="+mj-lt"/>
              </a:rPr>
              <a:t>. за КВт) -160 млн. </a:t>
            </a:r>
            <a:r>
              <a:rPr lang="ru-RU" sz="1200" dirty="0" err="1">
                <a:solidFill>
                  <a:srgbClr val="000000"/>
                </a:solidFill>
                <a:latin typeface="+mj-lt"/>
              </a:rPr>
              <a:t>р</a:t>
            </a:r>
            <a:r>
              <a:rPr lang="ru-RU" sz="1200" dirty="0" err="1" smtClean="0">
                <a:solidFill>
                  <a:srgbClr val="000000"/>
                </a:solidFill>
                <a:latin typeface="+mj-lt"/>
              </a:rPr>
              <a:t>уб</a:t>
            </a:r>
            <a:r>
              <a:rPr lang="en-US" sz="1200" dirty="0" smtClean="0">
                <a:solidFill>
                  <a:srgbClr val="000000"/>
                </a:solidFill>
                <a:latin typeface="+mj-lt"/>
              </a:rPr>
              <a:t>;</a:t>
            </a: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sz="1200" dirty="0" smtClean="0">
              <a:solidFill>
                <a:srgbClr val="000000"/>
              </a:solidFill>
              <a:latin typeface="+mj-lt"/>
            </a:endParaRPr>
          </a:p>
          <a:p>
            <a:pPr marL="171450" indent="-171450">
              <a:buFont typeface="Arial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В рамках ФЦП «Жилище» получены средства на гашение процентной ставки по кредитам полученным застройщиком на  строительство инженерных сетей – более 20 млн. руб.</a:t>
            </a:r>
            <a:endParaRPr lang="ru-RU" sz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3"/>
          <p:cNvSpPr>
            <a:spLocks/>
          </p:cNvSpPr>
          <p:nvPr/>
        </p:nvSpPr>
        <p:spPr bwMode="auto">
          <a:xfrm>
            <a:off x="761619" y="908664"/>
            <a:ext cx="7893776" cy="310561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Основы  Государственно 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Частного  Партнерства</a:t>
            </a:r>
            <a:r>
              <a:rPr lang="ru-RU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23"/>
          <p:cNvSpPr>
            <a:spLocks/>
          </p:cNvSpPr>
          <p:nvPr/>
        </p:nvSpPr>
        <p:spPr bwMode="auto">
          <a:xfrm>
            <a:off x="761618" y="3808535"/>
            <a:ext cx="7893776" cy="310561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 anchorCtr="0"/>
          <a:lstStyle/>
          <a:p>
            <a:pPr algn="ctr"/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Строительство в рамках ГЧП детского сада «Солнышко» и </a:t>
            </a:r>
            <a:r>
              <a:rPr lang="ru-RU" sz="16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энергоэффективного</a:t>
            </a: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дома:</a:t>
            </a:r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61619" y="4153337"/>
            <a:ext cx="7893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285750" indent="-285750"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Строительство </a:t>
            </a:r>
            <a:r>
              <a:rPr lang="ru-RU" dirty="0"/>
              <a:t>12 квартирного </a:t>
            </a:r>
            <a:r>
              <a:rPr lang="ru-RU" dirty="0" err="1"/>
              <a:t>энергоэффективного</a:t>
            </a:r>
            <a:r>
              <a:rPr lang="ru-RU" dirty="0"/>
              <a:t> </a:t>
            </a:r>
            <a:r>
              <a:rPr lang="ru-RU" dirty="0" smtClean="0"/>
              <a:t>дома для переселенцев из аварийного жилья – 29,</a:t>
            </a:r>
            <a:r>
              <a:rPr lang="ru-RU" dirty="0"/>
              <a:t> </a:t>
            </a:r>
            <a:r>
              <a:rPr lang="ru-RU" dirty="0" smtClean="0"/>
              <a:t>3 </a:t>
            </a:r>
            <a:r>
              <a:rPr lang="ru-RU" dirty="0" err="1" smtClean="0"/>
              <a:t>млн.рублей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Строительство на средства ФЦП «Жилище» детского </a:t>
            </a:r>
            <a:r>
              <a:rPr lang="ru-RU" dirty="0"/>
              <a:t>сада «Солнышко» на 140 </a:t>
            </a:r>
            <a:r>
              <a:rPr lang="ru-RU" dirty="0" smtClean="0"/>
              <a:t>мест</a:t>
            </a:r>
            <a:r>
              <a:rPr lang="ru-RU" dirty="0"/>
              <a:t> </a:t>
            </a:r>
            <a:r>
              <a:rPr lang="ru-RU" dirty="0" smtClean="0"/>
              <a:t>- 130 </a:t>
            </a:r>
            <a:r>
              <a:rPr lang="ru-RU" dirty="0"/>
              <a:t>млн </a:t>
            </a:r>
            <a:r>
              <a:rPr lang="ru-RU" dirty="0" smtClean="0"/>
              <a:t>рублей</a:t>
            </a:r>
          </a:p>
          <a:p>
            <a:r>
              <a:rPr lang="ru-RU" dirty="0" smtClean="0"/>
              <a:t>В церемонии открытия приняли участие Депутаты ГД Елена Николаева и Николай Валуев. </a:t>
            </a:r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489273" y="908720"/>
            <a:ext cx="8331199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 anchorCtr="0"/>
          <a:lstStyle>
            <a:defPPr>
              <a:defRPr lang="ru-RU"/>
            </a:defPPr>
            <a:lvl1pPr algn="ctr">
              <a:defRPr sz="1600" b="1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algn="just"/>
            <a:r>
              <a:rPr lang="ru-RU" b="0" dirty="0" smtClean="0"/>
              <a:t>После проведения открытого конкурса на право аренды земельного участка заключено </a:t>
            </a:r>
            <a:r>
              <a:rPr lang="en-US" b="0" dirty="0" err="1" smtClean="0"/>
              <a:t>Соглашение</a:t>
            </a:r>
            <a:r>
              <a:rPr lang="en-US" b="0" dirty="0" smtClean="0"/>
              <a:t> </a:t>
            </a:r>
            <a:r>
              <a:rPr lang="en-US" b="0" dirty="0" err="1"/>
              <a:t>о</a:t>
            </a:r>
            <a:r>
              <a:rPr lang="en-US" b="0" dirty="0"/>
              <a:t> </a:t>
            </a:r>
            <a:r>
              <a:rPr lang="en-US" b="0" dirty="0" err="1"/>
              <a:t>Государственно-частном</a:t>
            </a:r>
            <a:r>
              <a:rPr lang="en-US" b="0" dirty="0"/>
              <a:t> </a:t>
            </a:r>
            <a:r>
              <a:rPr lang="en-US" b="0" dirty="0" err="1"/>
              <a:t>партнерстве</a:t>
            </a:r>
            <a:r>
              <a:rPr lang="en-US" b="0" dirty="0"/>
              <a:t> </a:t>
            </a:r>
            <a:r>
              <a:rPr lang="ru-RU" b="0" dirty="0" smtClean="0"/>
              <a:t>для комплексного освоения земельных участков в целях строительства малоэтажного поселка эконом</a:t>
            </a:r>
            <a:r>
              <a:rPr lang="en-US" b="0" dirty="0" smtClean="0"/>
              <a:t> </a:t>
            </a:r>
            <a:r>
              <a:rPr lang="ru-RU" b="0" dirty="0" smtClean="0"/>
              <a:t>класса. </a:t>
            </a:r>
            <a:r>
              <a:rPr lang="ru-RU" dirty="0" smtClean="0"/>
              <a:t>Цель :  </a:t>
            </a:r>
            <a:r>
              <a:rPr lang="ru-RU" b="0" dirty="0" smtClean="0"/>
              <a:t>строительство инженерной инфраструктуры, детских садов и школ, </a:t>
            </a:r>
            <a:r>
              <a:rPr lang="ru-RU" b="0" dirty="0" err="1" smtClean="0"/>
              <a:t>энергоэффективных</a:t>
            </a:r>
            <a:r>
              <a:rPr lang="ru-RU" b="0" dirty="0" smtClean="0"/>
              <a:t> домов.</a:t>
            </a:r>
            <a:endParaRPr lang="en-US" b="0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/>
                <a:cs typeface="Times New Roman"/>
              </a:rPr>
              <a:t>Государственно </a:t>
            </a:r>
            <a:r>
              <a:rPr lang="ru-RU" dirty="0">
                <a:latin typeface="Times New Roman"/>
                <a:cs typeface="Times New Roman"/>
              </a:rPr>
              <a:t>-</a:t>
            </a:r>
            <a:r>
              <a:rPr lang="ru-RU" dirty="0" smtClean="0">
                <a:latin typeface="Times New Roman"/>
                <a:cs typeface="Times New Roman"/>
              </a:rPr>
              <a:t> частное партнерство 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6" name="Изображение 5" descr="Снимок экрана 2013-12-22 в 9.37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0398"/>
            <a:ext cx="9144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8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570787" cy="777875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ru-RU" sz="2200" b="1">
                <a:solidFill>
                  <a:srgbClr val="003399"/>
                </a:solidFill>
                <a:latin typeface="Arial" charset="0"/>
              </a:rPr>
              <a:t>Решения о разработке программы</a:t>
            </a:r>
            <a:br>
              <a:rPr kumimoji="0" lang="ru-RU" sz="2200" b="1">
                <a:solidFill>
                  <a:srgbClr val="003399"/>
                </a:solidFill>
                <a:latin typeface="Arial" charset="0"/>
              </a:rPr>
            </a:br>
            <a:r>
              <a:rPr kumimoji="0" lang="ru-RU" sz="2200" b="1">
                <a:solidFill>
                  <a:srgbClr val="003399"/>
                </a:solidFill>
                <a:latin typeface="Arial" charset="0"/>
              </a:rPr>
              <a:t>малоэтажного строительства «Свой дом»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0" t="20555" r="32649" b="17899"/>
          <a:stretch>
            <a:fillRect/>
          </a:stretch>
        </p:blipFill>
        <p:spPr bwMode="auto">
          <a:xfrm>
            <a:off x="541338" y="2506663"/>
            <a:ext cx="1887537" cy="2493962"/>
          </a:xfrm>
          <a:prstGeom prst="rect">
            <a:avLst/>
          </a:prstGeom>
          <a:noFill/>
          <a:ln w="93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916238" y="1112838"/>
            <a:ext cx="6048375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3399"/>
                </a:solidFill>
              </a:rPr>
              <a:t>Решение Президиума Генерального совета партии «Единая Россия» по  вопросу «О доступности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3399"/>
                </a:solidFill>
              </a:rPr>
              <a:t>системы ипотечного кредитования для населения»  (15 сентября 2005 года г. Москва).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3399"/>
                </a:solidFill>
              </a:rPr>
              <a:t>Решение </a:t>
            </a:r>
            <a:r>
              <a:rPr lang="en-US">
                <a:solidFill>
                  <a:srgbClr val="003399"/>
                </a:solidFill>
              </a:rPr>
              <a:t>VII</a:t>
            </a:r>
            <a:r>
              <a:rPr lang="ru-RU">
                <a:solidFill>
                  <a:srgbClr val="003399"/>
                </a:solidFill>
              </a:rPr>
              <a:t> Съезда  партии «Единая Россия» о начале реализации нового партийного проекта, направленного на формирование и последующую реализацию государственной политики в области </a:t>
            </a:r>
            <a:r>
              <a:rPr lang="ru-RU" b="1">
                <a:solidFill>
                  <a:srgbClr val="003399"/>
                </a:solidFill>
              </a:rPr>
              <a:t>малоэтажного</a:t>
            </a:r>
            <a:r>
              <a:rPr lang="ru-RU">
                <a:solidFill>
                  <a:srgbClr val="003399"/>
                </a:solidFill>
              </a:rPr>
              <a:t> </a:t>
            </a:r>
            <a:r>
              <a:rPr lang="ru-RU" b="1">
                <a:solidFill>
                  <a:srgbClr val="003399"/>
                </a:solidFill>
              </a:rPr>
              <a:t>жилищного строительства</a:t>
            </a:r>
            <a:r>
              <a:rPr lang="ru-RU">
                <a:solidFill>
                  <a:srgbClr val="003399"/>
                </a:solidFill>
              </a:rPr>
              <a:t> в рамках приоритетного национального проекта «Доступное и комфортное жилье - гражданам России» (2 декабря 2006 года, Екатеринбург).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3399"/>
                </a:solidFill>
              </a:rPr>
              <a:t>Решение координационного совещания о создании рабочей группы и экспертного совета по разработке программы «Свой дом» (7 февраля 2007 года).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3399"/>
                </a:solidFill>
              </a:rPr>
              <a:t>Разработка второй редакции программы и согласование ее с федеральными министерствами, фондами, агентствами (июль  2009 г. - май 2010 г) </a:t>
            </a: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3399"/>
                </a:solidFill>
              </a:rPr>
              <a:t>Создание НАМИКС и практическая работа по реализации Программы «Свой дом» ( 2007 – 2012 г)</a:t>
            </a:r>
          </a:p>
        </p:txBody>
      </p:sp>
    </p:spTree>
    <p:extLst>
      <p:ext uri="{BB962C8B-B14F-4D97-AF65-F5344CB8AC3E}">
        <p14:creationId xmlns:p14="http://schemas.microsoft.com/office/powerpoint/2010/main" val="3432274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90538"/>
            <a:ext cx="8893175" cy="777875"/>
          </a:xfrm>
        </p:spPr>
        <p:txBody>
          <a:bodyPr/>
          <a:lstStyle/>
          <a:p>
            <a:r>
              <a:rPr lang="ru-RU" sz="2400">
                <a:solidFill>
                  <a:srgbClr val="262699"/>
                </a:solidFill>
                <a:latin typeface="Arial" charset="0"/>
              </a:rPr>
              <a:t>Создание безопасной, экологичной, энергоэффективной</a:t>
            </a:r>
            <a:br>
              <a:rPr lang="ru-RU" sz="2400">
                <a:solidFill>
                  <a:srgbClr val="262699"/>
                </a:solidFill>
                <a:latin typeface="Arial" charset="0"/>
              </a:rPr>
            </a:br>
            <a:r>
              <a:rPr lang="ru-RU" sz="2400">
                <a:solidFill>
                  <a:srgbClr val="262699"/>
                </a:solidFill>
                <a:latin typeface="Arial" charset="0"/>
              </a:rPr>
              <a:t> и комфортной среды обитания</a:t>
            </a:r>
            <a:br>
              <a:rPr lang="ru-RU" sz="2400">
                <a:solidFill>
                  <a:srgbClr val="262699"/>
                </a:solidFill>
                <a:latin typeface="Arial" charset="0"/>
              </a:rPr>
            </a:br>
            <a:r>
              <a:rPr lang="ru-RU" sz="2400">
                <a:solidFill>
                  <a:srgbClr val="262699"/>
                </a:solidFill>
                <a:latin typeface="Arial" charset="0"/>
              </a:rPr>
              <a:t> в малоэтажном жилищном строительстве </a:t>
            </a:r>
            <a:r>
              <a:rPr lang="ru-RU" sz="2400">
                <a:latin typeface="Arial" charset="0"/>
              </a:rPr>
              <a:t/>
            </a:r>
            <a:br>
              <a:rPr lang="ru-RU" sz="2400">
                <a:latin typeface="Arial" charset="0"/>
              </a:rPr>
            </a:br>
            <a:r>
              <a:rPr lang="ru-RU" sz="2400">
                <a:latin typeface="Arial" charset="0"/>
              </a:rPr>
              <a:t/>
            </a:r>
            <a:br>
              <a:rPr lang="ru-RU" sz="2400">
                <a:latin typeface="Arial" charset="0"/>
              </a:rPr>
            </a:br>
            <a:endParaRPr kumimoji="0" lang="ru-RU" sz="240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52226" name="Изображение 1" descr="Снимок экрана 2014-03-16 в 13.58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5266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ChangeArrowheads="1"/>
          </p:cNvSpPr>
          <p:nvPr/>
        </p:nvSpPr>
        <p:spPr bwMode="auto">
          <a:xfrm>
            <a:off x="4046538" y="2914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107950" y="1157288"/>
            <a:ext cx="900112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FIABCI Prix d’Excellence </a:t>
            </a:r>
            <a:r>
              <a:rPr lang="ru-RU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самый престижный международный 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конкурс реализованных девелоперских проектов в области жилой и коммерческой недвижимости. </a:t>
            </a:r>
            <a:r>
              <a:rPr lang="ru-RU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П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роводится FIABCI при поддержке The Wall Street Journal ежегодно, начиная с 1992 года. Победители конкурса получают доступ для продвижения своих проектов через сеть FIABCI через 120 профессиональных мировых организаций</a:t>
            </a:r>
            <a:r>
              <a:rPr lang="ru-RU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из 57 стран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.</a:t>
            </a:r>
            <a:r>
              <a:rPr lang="ru-RU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Этот «Оскар» в сфере недвижимости является инструментом выявления лучшего мирового. За 18 лет существования премии золотую награду получали такие проекты как Трамп Тауэр, Парижский Диснейленд, башни-близнецы (Petronas Towers) в Куала-Лумпур.</a:t>
            </a:r>
            <a:r>
              <a:rPr lang="ru-RU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Первый приз компания Экодолье, финалист</a:t>
            </a:r>
            <a:r>
              <a:rPr lang="en-US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000">
                <a:latin typeface="Times New Roman" charset="0"/>
                <a:cs typeface="Times New Roman" charset="0"/>
              </a:rPr>
              <a:t>1</a:t>
            </a:r>
            <a:r>
              <a:rPr lang="ru-RU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Проект «Реконструкция архитектурного памятника истории - Дома купца Севастьянова, Екатеринбург»</a:t>
            </a:r>
            <a:endParaRPr lang="ru-RU" sz="1400" b="1">
              <a:latin typeface="Times New Roman" charset="0"/>
              <a:cs typeface="Times New Roman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203200"/>
            <a:ext cx="8064500" cy="777875"/>
          </a:xfrm>
        </p:spPr>
        <p:txBody>
          <a:bodyPr/>
          <a:lstStyle/>
          <a:p>
            <a:pPr>
              <a:defRPr/>
            </a:pPr>
            <a:r>
              <a:rPr kumimoji="0"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Поселок «</a:t>
            </a:r>
            <a:r>
              <a:rPr kumimoji="0"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Экодолье</a:t>
            </a:r>
            <a:r>
              <a:rPr kumimoji="0"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» </a:t>
            </a:r>
            <a:r>
              <a:rPr kumimoji="0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победитель</a:t>
            </a:r>
            <a:r>
              <a:rPr kumimoji="0"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kumimoji="0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Всемирного </a:t>
            </a:r>
            <a:r>
              <a:rPr kumimoji="0"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kumimoji="0"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Конкурса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FIABCI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Prix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d'Excellence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в номинации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Environmental 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Rehabitation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/Conservation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)</a:t>
            </a:r>
            <a:endParaRPr kumimoji="0" lang="ru-RU" sz="2400" b="1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7348" name="Изображение 7" descr="Macintosh HD:Users:valerijkazejkin:Desktop:Все конкурсы:всемирный конкурс:Снимок экрана 2011-05-15 в 10.50.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652963"/>
            <a:ext cx="16557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Изображение 1" descr="Премия ФИАБСИ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4637088"/>
            <a:ext cx="1587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Изображение 2" descr="FIABSI PRI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60750" y="4824413"/>
            <a:ext cx="24066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4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806450" y="58738"/>
            <a:ext cx="8229600" cy="10668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3399"/>
                </a:solidFill>
                <a:latin typeface="Arial" charset="0"/>
              </a:rPr>
              <a:t>Деятельность НАМИКС в целях обеспечения развития малоэтажного строительства</a:t>
            </a:r>
          </a:p>
        </p:txBody>
      </p:sp>
      <p:pic>
        <p:nvPicPr>
          <p:cNvPr id="19458" name="Изображение 2" descr="Снимок экрана 2013-01-15 в 14.01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96975"/>
            <a:ext cx="87042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>
                <a:solidFill>
                  <a:srgbClr val="003399"/>
                </a:solidFill>
                <a:latin typeface="Arial" charset="0"/>
              </a:rPr>
              <a:t>Законодательное обеспечение развития малоэтажного строительства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64613" cy="5562600"/>
          </a:xfrm>
        </p:spPr>
        <p:txBody>
          <a:bodyPr/>
          <a:lstStyle/>
          <a:p>
            <a:pPr marL="341313" indent="-341313" algn="just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latin typeface="Times New Roman" charset="0"/>
                <a:cs typeface="Times New Roman" charset="0"/>
              </a:rPr>
              <a:t>Поправки в Закон № 190-ФЗ от 29.12.2004 г. (ГК РФ)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индивидуальные дома и многоквартирные дома</a:t>
            </a:r>
            <a:r>
              <a:rPr lang="ru-RU" sz="2000">
                <a:latin typeface="Times New Roman" charset="0"/>
                <a:cs typeface="Times New Roman" charset="0"/>
              </a:rPr>
              <a:t> с количеством этажей не более чем три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не требуют госэкпертизы</a:t>
            </a:r>
            <a:r>
              <a:rPr lang="ru-RU" sz="2000">
                <a:latin typeface="Times New Roman" charset="0"/>
                <a:cs typeface="Times New Roman" charset="0"/>
              </a:rPr>
              <a:t> проектной документации. </a:t>
            </a:r>
          </a:p>
          <a:p>
            <a:pPr marL="341313" indent="-341313" algn="just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latin typeface="Times New Roman" charset="0"/>
                <a:cs typeface="Times New Roman" charset="0"/>
              </a:rPr>
              <a:t>Поправки в закон № 190-ФЗ от 29.12.2004 г.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Отменен НДС по договорам долевого участия</a:t>
            </a:r>
          </a:p>
          <a:p>
            <a:pPr marL="341313" indent="-341313" algn="just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latin typeface="Times New Roman" charset="0"/>
                <a:cs typeface="Times New Roman" charset="0"/>
              </a:rPr>
              <a:t>Закон № 343-ФЗ 27.12.2009 г. до 60% переданных в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Фонд РЖС земель будут использованы для малоэтажного жилищного строительства </a:t>
            </a:r>
            <a:r>
              <a:rPr lang="ru-RU" sz="2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(МЖС).</a:t>
            </a:r>
          </a:p>
          <a:p>
            <a:pPr marL="341313" indent="-341313" algn="just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latin typeface="Times New Roman" charset="0"/>
                <a:cs typeface="Times New Roman" charset="0"/>
              </a:rPr>
              <a:t>Закон № 316-ФЗ от 17.12.2009 г.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снял ограничение на переселение </a:t>
            </a:r>
            <a:r>
              <a:rPr lang="ru-RU" sz="2000">
                <a:latin typeface="Times New Roman" charset="0"/>
                <a:cs typeface="Times New Roman" charset="0"/>
              </a:rPr>
              <a:t>граждан из аварийного жилого фонда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в черте одного населённого пункта</a:t>
            </a:r>
            <a:r>
              <a:rPr lang="ru-RU" sz="2000">
                <a:solidFill>
                  <a:srgbClr val="333399"/>
                </a:solidFill>
                <a:latin typeface="Times New Roman" charset="0"/>
                <a:cs typeface="Times New Roman" charset="0"/>
              </a:rPr>
              <a:t>.</a:t>
            </a:r>
            <a:endParaRPr lang="ru-RU" sz="2000">
              <a:latin typeface="Times New Roman" charset="0"/>
              <a:cs typeface="Times New Roman" charset="0"/>
            </a:endParaRPr>
          </a:p>
          <a:p>
            <a:pPr marL="341313" indent="-341313" algn="just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latin typeface="Times New Roman" charset="0"/>
                <a:cs typeface="Times New Roman" charset="0"/>
              </a:rPr>
              <a:t>Закон № 25-ФЗ от 9.03.2010 г. средства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Фонда ЖКХ </a:t>
            </a:r>
            <a:r>
              <a:rPr lang="ru-RU" sz="2000">
                <a:latin typeface="Times New Roman" charset="0"/>
                <a:cs typeface="Times New Roman" charset="0"/>
              </a:rPr>
              <a:t>на переселение из аварийного жилищного фонда будут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направляться на МЖС</a:t>
            </a:r>
          </a:p>
          <a:p>
            <a:pPr marL="341313" indent="-341313" algn="just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latin typeface="Times New Roman" charset="0"/>
                <a:cs typeface="Times New Roman" charset="0"/>
              </a:rPr>
              <a:t>Законопроект №</a:t>
            </a:r>
            <a:r>
              <a:rPr lang="ru-RU" sz="2000" b="1">
                <a:latin typeface="Arial" charset="0"/>
              </a:rPr>
              <a:t> </a:t>
            </a:r>
            <a:r>
              <a:rPr lang="ru-RU" sz="2000">
                <a:latin typeface="Times New Roman" charset="0"/>
                <a:cs typeface="Times New Roman" charset="0"/>
              </a:rPr>
              <a:t>386039 от 18.06.2010 г. 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до 50 % </a:t>
            </a:r>
            <a:r>
              <a:rPr lang="ru-RU" sz="2000">
                <a:latin typeface="Times New Roman" charset="0"/>
                <a:cs typeface="Times New Roman" charset="0"/>
              </a:rPr>
              <a:t>(170 тыс. руб)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материнского капитала </a:t>
            </a:r>
            <a:r>
              <a:rPr lang="ru-RU" sz="2000">
                <a:latin typeface="Times New Roman" charset="0"/>
                <a:cs typeface="Times New Roman" charset="0"/>
              </a:rPr>
              <a:t>можно использовать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на МЖС </a:t>
            </a:r>
            <a:r>
              <a:rPr lang="ru-RU" sz="2000">
                <a:latin typeface="Times New Roman" charset="0"/>
                <a:cs typeface="Times New Roman" charset="0"/>
              </a:rPr>
              <a:t>при получении разрешения на строительство, остальные 50% через 6 мес.</a:t>
            </a:r>
          </a:p>
          <a:p>
            <a:pPr marL="341313" indent="-341313" algn="just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latin typeface="Times New Roman" charset="0"/>
                <a:cs typeface="Times New Roman" charset="0"/>
              </a:rPr>
              <a:t>Законопроект № 305495 от 17.02.2010 г.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военнослужащие могут приобретать индивидуальные дома по НИС или ГЖС</a:t>
            </a:r>
            <a:r>
              <a:rPr lang="ru-RU" sz="2000">
                <a:latin typeface="Times New Roman" charset="0"/>
                <a:cs typeface="Times New Roman" charset="0"/>
              </a:rPr>
              <a:t> и получать служебные жилые дома. Увеличен размер превышения площади бесплатного жилья с 9 кв. м до 16 кв. м (с 54 до 70 кв.м) и участок 600 кв. м.</a:t>
            </a:r>
          </a:p>
          <a:p>
            <a:pPr marL="341313" indent="-341313" algn="just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latin typeface="Times New Roman" charset="0"/>
                <a:cs typeface="Times New Roman" charset="0"/>
              </a:rPr>
              <a:t>Законопроект № 388150 24.04.2007 г. предусматривает создание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некоммерческих объединений граждан, </a:t>
            </a:r>
            <a:r>
              <a:rPr lang="ru-RU" sz="2000">
                <a:latin typeface="Times New Roman" charset="0"/>
                <a:cs typeface="Times New Roman" charset="0"/>
              </a:rPr>
              <a:t>которым для МЖС земельные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участки будут предоставляться бесплатно </a:t>
            </a:r>
            <a:r>
              <a:rPr lang="ru-RU" sz="2000">
                <a:latin typeface="Times New Roman" charset="0"/>
                <a:cs typeface="Times New Roman" charset="0"/>
              </a:rPr>
              <a:t>или на льготных условиях</a:t>
            </a:r>
          </a:p>
          <a:p>
            <a:pPr marL="341313" indent="-341313" algn="just">
              <a:lnSpc>
                <a:spcPct val="80000"/>
              </a:lnSpc>
              <a:spcBef>
                <a:spcPct val="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>
                <a:latin typeface="Times New Roman" charset="0"/>
                <a:cs typeface="Times New Roman" charset="0"/>
              </a:rPr>
              <a:t>Закон № 261-ФЗ от 23.11.2009 г. обязывает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застройщиков производить дома </a:t>
            </a:r>
            <a:r>
              <a:rPr lang="ru-RU" sz="2000">
                <a:latin typeface="Times New Roman" charset="0"/>
                <a:cs typeface="Times New Roman" charset="0"/>
              </a:rPr>
              <a:t>отвечающие высоким требованиям </a:t>
            </a:r>
            <a:r>
              <a:rPr lang="ru-RU" sz="2000">
                <a:solidFill>
                  <a:srgbClr val="262699"/>
                </a:solidFill>
                <a:latin typeface="Times New Roman" charset="0"/>
                <a:cs typeface="Times New Roman" charset="0"/>
              </a:rPr>
              <a:t>энергоэффективности и экологичности</a:t>
            </a:r>
            <a:r>
              <a:rPr lang="ru-RU" sz="2000" b="1">
                <a:latin typeface="Times New Roman" charset="0"/>
                <a:cs typeface="Times New Roman" charset="0"/>
              </a:rPr>
              <a:t>.</a:t>
            </a:r>
          </a:p>
          <a:p>
            <a:pPr marL="341313" indent="-341313">
              <a:lnSpc>
                <a:spcPct val="80000"/>
              </a:lnSpc>
              <a:spcBef>
                <a:spcPts val="500"/>
              </a:spcBef>
              <a:buClr>
                <a:srgbClr val="003399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000">
              <a:solidFill>
                <a:srgbClr val="0033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5657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88913"/>
            <a:ext cx="8388350" cy="777875"/>
          </a:xfrm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П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роект закона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«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Об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основах государственно-частного партнерства в субъектах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РФ 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муниципальных образованиях и о внесении изменений в отдельные законодательные акты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РФ»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71438" y="1333932"/>
            <a:ext cx="9072562" cy="591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Под 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государственно-частным партнерством в субъектах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Российской Федерации и муниципальных образованиях понимается 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сотрудничество между органами государственной власти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субъектов РФ или местного самоуправления, с одной стороны, и 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частными партнерами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, с другой стороны, осуществляемое 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на договорной основе на принципах распределения рисков,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имущественного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и финансового участия сторон. 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262699"/>
                </a:solidFill>
                <a:latin typeface="Times New Roman"/>
                <a:cs typeface="Times New Roman"/>
              </a:rPr>
              <a:t>Пункт 6 Объектом 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соглашения является любое имущество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, необходимое </a:t>
            </a: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для реализации полномочий субъектов РФ или муниципальных образований, за исключением имущества, которое может находиться только в государственной или муниципальной собственности, а также  относящегося к: 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1)	объектам систем коммунальной инфраструктуры;</a:t>
            </a:r>
          </a:p>
          <a:p>
            <a:pPr algn="just">
              <a:defRPr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2)	объектам энергоснабжения;</a:t>
            </a:r>
          </a:p>
          <a:p>
            <a:pPr marL="342900" indent="-342900" algn="just">
              <a:buFont typeface="Times New Roman" charset="0"/>
              <a:buAutoNum type="arabicParenR" startAt="3"/>
              <a:defRPr/>
            </a:pPr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объектам обороны и безопасности</a:t>
            </a:r>
            <a:r>
              <a:rPr lang="ru-RU" dirty="0">
                <a:latin typeface="Times New Roman"/>
                <a:cs typeface="Times New Roman"/>
              </a:rPr>
              <a:t>).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В соответствии с соглашением 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органы государственной власти субъектов РФ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или органы местного самоуправления принимают на себя 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следующие обязательства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предоставить частному партнеру имущество во вл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адение или пользование; </a:t>
            </a:r>
          </a:p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ru-RU" dirty="0">
                <a:solidFill>
                  <a:srgbClr val="262699"/>
                </a:solidFill>
                <a:latin typeface="Times New Roman"/>
                <a:cs typeface="Times New Roman"/>
              </a:rPr>
              <a:t>принять в собственность объект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соглашения от частного партнера; </a:t>
            </a:r>
          </a:p>
          <a:p>
            <a:pPr algn="just"/>
            <a:r>
              <a:rPr lang="ru-RU" dirty="0" smtClean="0">
                <a:solidFill>
                  <a:srgbClr val="22228B"/>
                </a:solidFill>
                <a:latin typeface="Times New Roman"/>
                <a:cs typeface="Times New Roman"/>
              </a:rPr>
              <a:t>Пункт 4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. Соглашение о государственно-частном партнерстве не может заключаться в отношении объектов гражданских прав, оборот которых в соответствии с федеральными законами запрещен или ограничен.</a:t>
            </a:r>
          </a:p>
          <a:p>
            <a:pPr algn="just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ru-RU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ru-RU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6040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90538"/>
            <a:ext cx="8893175" cy="777875"/>
          </a:xfrm>
        </p:spPr>
        <p:txBody>
          <a:bodyPr/>
          <a:lstStyle/>
          <a:p>
            <a:r>
              <a:rPr lang="ru-RU" sz="2400" b="1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400" b="1">
                <a:solidFill>
                  <a:srgbClr val="262699"/>
                </a:solidFill>
                <a:latin typeface="Arial" charset="0"/>
              </a:rPr>
            </a:br>
            <a:r>
              <a:rPr lang="ru-RU" sz="2400" b="1">
                <a:solidFill>
                  <a:srgbClr val="262699"/>
                </a:solidFill>
                <a:latin typeface="Arial" charset="0"/>
              </a:rPr>
              <a:t>Программа</a:t>
            </a:r>
            <a:br>
              <a:rPr lang="ru-RU" sz="2400" b="1">
                <a:solidFill>
                  <a:srgbClr val="262699"/>
                </a:solidFill>
                <a:latin typeface="Arial" charset="0"/>
              </a:rPr>
            </a:br>
            <a:r>
              <a:rPr lang="ru-RU" sz="2400" b="1">
                <a:solidFill>
                  <a:srgbClr val="262699"/>
                </a:solidFill>
                <a:latin typeface="Arial" charset="0"/>
              </a:rPr>
              <a:t>«Жилье для российской семьи»</a:t>
            </a:r>
            <a:r>
              <a:rPr lang="ru-RU" sz="2400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400">
                <a:solidFill>
                  <a:srgbClr val="262699"/>
                </a:solidFill>
                <a:latin typeface="Arial" charset="0"/>
              </a:rPr>
            </a:br>
            <a:r>
              <a:rPr lang="ru-RU" sz="2400">
                <a:latin typeface="Arial" charset="0"/>
              </a:rPr>
              <a:t/>
            </a:r>
            <a:br>
              <a:rPr lang="ru-RU" sz="2400">
                <a:latin typeface="Arial" charset="0"/>
              </a:rPr>
            </a:br>
            <a:r>
              <a:rPr lang="ru-RU" sz="2400">
                <a:latin typeface="Arial" charset="0"/>
              </a:rPr>
              <a:t/>
            </a:r>
            <a:br>
              <a:rPr lang="ru-RU" sz="2400">
                <a:latin typeface="Arial" charset="0"/>
              </a:rPr>
            </a:br>
            <a:endParaRPr kumimoji="0" lang="ru-RU" sz="240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73025" y="1181100"/>
            <a:ext cx="903605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План мероприятий направленных на стимулирование жилищного строительства Указание Президента РФ от 28 января 2014 г № Пр-173</a:t>
            </a:r>
          </a:p>
          <a:p>
            <a:pPr algn="just">
              <a:defRPr/>
            </a:pPr>
            <a:endParaRPr lang="ru-RU" sz="2000" dirty="0">
              <a:solidFill>
                <a:srgbClr val="262699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Утвердить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порядок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и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правила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реализации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программы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«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Жилье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для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российской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семьи</a:t>
            </a: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»  -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март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2014</a:t>
            </a:r>
            <a:endParaRPr lang="ru-RU" sz="2000" b="1" dirty="0">
              <a:solidFill>
                <a:srgbClr val="262699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Внести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изменения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в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закон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«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дополнительных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мерах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по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поддержке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финансовой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системы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РФ</a:t>
            </a:r>
            <a:r>
              <a:rPr lang="ru-RU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»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Предоставление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ВЭБу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средств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ФНБ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в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целях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финансирования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через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инраструктурные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облигации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АИЖК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инженерной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инфраструктуры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для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программы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«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Жилье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для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российской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семьи</a:t>
            </a: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» -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июнь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2014</a:t>
            </a: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(200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млрд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рублей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) </a:t>
            </a:r>
            <a:endParaRPr lang="ru-RU" sz="2000" b="1" dirty="0">
              <a:solidFill>
                <a:srgbClr val="262699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Принятие </a:t>
            </a:r>
            <a:r>
              <a:rPr lang="ru-RU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Актов банка России </a:t>
            </a: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необходимых </a:t>
            </a:r>
            <a:r>
              <a:rPr lang="ru-RU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для выпуска облигаций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инраструктурные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облигации</a:t>
            </a:r>
            <a:r>
              <a:rPr lang="en-US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АИЖК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для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программы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«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Жилье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для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российской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семьи</a:t>
            </a: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» -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июнь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2014</a:t>
            </a:r>
            <a:endParaRPr lang="ru-RU" sz="2000" dirty="0">
              <a:solidFill>
                <a:srgbClr val="262699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Внесение </a:t>
            </a:r>
            <a:r>
              <a:rPr lang="ru-RU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изменений в Градостроительный Кодекс </a:t>
            </a: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о направлении </a:t>
            </a:r>
            <a:r>
              <a:rPr lang="ru-RU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средств компенсационных фондов СРО в </a:t>
            </a:r>
            <a:r>
              <a:rPr lang="ru-RU" sz="2000" b="1" dirty="0" err="1">
                <a:solidFill>
                  <a:srgbClr val="262699"/>
                </a:solidFill>
                <a:latin typeface="Times New Roman"/>
                <a:cs typeface="Times New Roman"/>
              </a:rPr>
              <a:t>инфрастуктурные</a:t>
            </a:r>
            <a:r>
              <a:rPr lang="ru-RU" sz="2000" b="1" dirty="0">
                <a:solidFill>
                  <a:srgbClr val="262699"/>
                </a:solidFill>
                <a:latin typeface="Times New Roman"/>
                <a:cs typeface="Times New Roman"/>
              </a:rPr>
              <a:t> облигации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262699"/>
                </a:solidFill>
                <a:latin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rgbClr val="262699"/>
                </a:solidFill>
                <a:latin typeface="Times New Roman"/>
                <a:cs typeface="Times New Roman"/>
              </a:rPr>
              <a:t>июнь</a:t>
            </a:r>
            <a:r>
              <a:rPr lang="en-US" sz="2000" dirty="0">
                <a:solidFill>
                  <a:srgbClr val="262699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262699"/>
                </a:solidFill>
                <a:latin typeface="Times New Roman"/>
                <a:cs typeface="Times New Roman"/>
              </a:rPr>
              <a:t>2014</a:t>
            </a:r>
            <a:endParaRPr lang="ru-RU" sz="2000" dirty="0">
              <a:solidFill>
                <a:srgbClr val="262699"/>
              </a:solidFill>
            </a:endParaRPr>
          </a:p>
          <a:p>
            <a:pPr algn="just">
              <a:defRPr/>
            </a:pPr>
            <a:endParaRPr lang="ru-RU" sz="2000" dirty="0">
              <a:solidFill>
                <a:srgbClr val="262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522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88913"/>
            <a:ext cx="8388350" cy="7778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Инвестиционные инструменты Внешэкономбанка для малого и крупного бизнеса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" name="Изображение 1" descr="Снимок экрана 2013-02-16 в 11.50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54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2656"/>
            <a:ext cx="8893175" cy="777875"/>
          </a:xfrm>
        </p:spPr>
        <p:txBody>
          <a:bodyPr/>
          <a:lstStyle/>
          <a:p>
            <a:r>
              <a:rPr lang="ru-RU" sz="2400" b="1" dirty="0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rgbClr val="262699"/>
                </a:solidFill>
                <a:latin typeface="Arial" charset="0"/>
              </a:rPr>
            </a:br>
            <a:r>
              <a:rPr lang="ru-RU" sz="2400" b="1" dirty="0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400" b="1" dirty="0">
                <a:solidFill>
                  <a:srgbClr val="262699"/>
                </a:solidFill>
                <a:latin typeface="Arial" charset="0"/>
              </a:rPr>
            </a:br>
            <a:r>
              <a:rPr lang="ru-RU" sz="2400" b="1" dirty="0" smtClean="0">
                <a:solidFill>
                  <a:srgbClr val="262699"/>
                </a:solidFill>
                <a:latin typeface="Arial" charset="0"/>
              </a:rPr>
              <a:t>«</a:t>
            </a:r>
            <a:r>
              <a:rPr lang="ru-RU" sz="2400" b="1" dirty="0">
                <a:solidFill>
                  <a:srgbClr val="22228B"/>
                </a:solidFill>
              </a:rPr>
              <a:t>Агентство кредитных </a:t>
            </a:r>
            <a:r>
              <a:rPr lang="ru-RU" sz="2400" b="1" dirty="0" smtClean="0">
                <a:solidFill>
                  <a:srgbClr val="22228B"/>
                </a:solidFill>
              </a:rPr>
              <a:t>организаций</a:t>
            </a:r>
            <a:r>
              <a:rPr lang="ru-RU" sz="2400" b="1" dirty="0" smtClean="0">
                <a:solidFill>
                  <a:srgbClr val="262699"/>
                </a:solidFill>
                <a:latin typeface="Arial" charset="0"/>
              </a:rPr>
              <a:t>»</a:t>
            </a:r>
            <a:r>
              <a:rPr lang="ru-RU" sz="2400" dirty="0">
                <a:solidFill>
                  <a:srgbClr val="262699"/>
                </a:solidFill>
                <a:latin typeface="Arial" charset="0"/>
              </a:rPr>
              <a:t/>
            </a:r>
            <a:br>
              <a:rPr lang="ru-RU" sz="2400" dirty="0">
                <a:solidFill>
                  <a:srgbClr val="262699"/>
                </a:solidFill>
                <a:latin typeface="Arial" charset="0"/>
              </a:rPr>
            </a:br>
            <a:r>
              <a:rPr lang="ru-RU" sz="2400" dirty="0">
                <a:latin typeface="Arial" charset="0"/>
              </a:rPr>
              <a:t/>
            </a:r>
            <a:br>
              <a:rPr lang="ru-RU" sz="2400" dirty="0">
                <a:latin typeface="Arial" charset="0"/>
              </a:rPr>
            </a:br>
            <a:r>
              <a:rPr lang="ru-RU" sz="2400" dirty="0">
                <a:latin typeface="Arial" charset="0"/>
              </a:rPr>
              <a:t/>
            </a:r>
            <a:br>
              <a:rPr lang="ru-RU" sz="2400" dirty="0">
                <a:latin typeface="Arial" charset="0"/>
              </a:rPr>
            </a:br>
            <a:endParaRPr kumimoji="0" lang="ru-RU" sz="2400" dirty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73025" y="1181100"/>
            <a:ext cx="9036050" cy="56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22228B"/>
                </a:solidFill>
                <a:latin typeface="Times New Roman"/>
                <a:cs typeface="Times New Roman"/>
              </a:rPr>
              <a:t>Правительство 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РФ распорядилось сформировать национальную систему гарантийных организаций и создать в качестве ее ядра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Агентство кредитных организаций 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в форме ОАО с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уставным капиталом 50 млрд руб</a:t>
            </a:r>
            <a:r>
              <a:rPr lang="ru-RU" dirty="0" smtClean="0">
                <a:solidFill>
                  <a:srgbClr val="22228B"/>
                </a:solidFill>
                <a:latin typeface="Times New Roman"/>
                <a:cs typeface="Times New Roman"/>
              </a:rPr>
              <a:t>.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Документ разработан Министерством экономического развития России в соответствии с решениями, принятыми на заседании правительства РФ от 5 февраля 2014г. N4</a:t>
            </a:r>
            <a:r>
              <a:rPr lang="ru-RU" dirty="0" smtClean="0">
                <a:solidFill>
                  <a:srgbClr val="22228B"/>
                </a:solidFill>
                <a:latin typeface="Times New Roman"/>
                <a:cs typeface="Times New Roman"/>
              </a:rPr>
              <a:t>.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ru-RU" dirty="0" smtClean="0">
                <a:solidFill>
                  <a:srgbClr val="22228B"/>
                </a:solidFill>
                <a:latin typeface="Times New Roman"/>
                <a:cs typeface="Times New Roman"/>
              </a:rPr>
              <a:t>Распоряжение 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подготовлено в целях повышения эффективности гарантийной поддержки и увеличения объемов программы предоставления поручительств малым и средним компаниям </a:t>
            </a:r>
            <a:r>
              <a:rPr lang="ru-RU" b="1" dirty="0" smtClean="0">
                <a:solidFill>
                  <a:srgbClr val="22228B"/>
                </a:solidFill>
                <a:latin typeface="Times New Roman"/>
                <a:cs typeface="Times New Roman"/>
              </a:rPr>
              <a:t>для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улучшение условий кредитования </a:t>
            </a:r>
            <a:r>
              <a:rPr lang="ru-RU" b="1" dirty="0" smtClean="0">
                <a:solidFill>
                  <a:srgbClr val="22228B"/>
                </a:solidFill>
                <a:latin typeface="Times New Roman"/>
                <a:cs typeface="Times New Roman"/>
              </a:rPr>
              <a:t>малого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и среднего </a:t>
            </a:r>
            <a:r>
              <a:rPr lang="ru-RU" dirty="0" smtClean="0">
                <a:solidFill>
                  <a:srgbClr val="22228B"/>
                </a:solidFill>
                <a:latin typeface="Times New Roman"/>
                <a:cs typeface="Times New Roman"/>
              </a:rPr>
              <a:t>предпринимательства, 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реализующих инвестиционные проекты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в неторговом </a:t>
            </a:r>
            <a:r>
              <a:rPr lang="ru-RU" b="1" dirty="0" smtClean="0">
                <a:solidFill>
                  <a:srgbClr val="22228B"/>
                </a:solidFill>
                <a:latin typeface="Times New Roman"/>
                <a:cs typeface="Times New Roman"/>
              </a:rPr>
              <a:t>секторе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Основной его деятельностью является предоставление </a:t>
            </a:r>
            <a:r>
              <a:rPr lang="ru-RU" dirty="0" err="1">
                <a:solidFill>
                  <a:srgbClr val="22228B"/>
                </a:solidFill>
                <a:latin typeface="Times New Roman"/>
                <a:cs typeface="Times New Roman"/>
              </a:rPr>
              <a:t>контргарантий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региональным гарантийным организациям </a:t>
            </a:r>
            <a:r>
              <a:rPr lang="ru-RU" dirty="0" smtClean="0">
                <a:solidFill>
                  <a:srgbClr val="22228B"/>
                </a:solidFill>
                <a:latin typeface="Times New Roman"/>
                <a:cs typeface="Times New Roman"/>
              </a:rPr>
              <a:t>и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прямых гарантий субъектам МСП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, реализующим инвестиционные </a:t>
            </a:r>
            <a:r>
              <a:rPr lang="ru-RU" dirty="0" smtClean="0">
                <a:solidFill>
                  <a:srgbClr val="22228B"/>
                </a:solidFill>
                <a:latin typeface="Times New Roman"/>
                <a:cs typeface="Times New Roman"/>
              </a:rPr>
              <a:t>проекты в 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достаточной для обеспечения кредита сумме. </a:t>
            </a:r>
            <a:endParaRPr lang="ru-RU" dirty="0" smtClean="0">
              <a:solidFill>
                <a:srgbClr val="22228B"/>
              </a:solidFill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  <a:defRPr/>
            </a:pP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Только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7-10% кредитов 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МСП предоставляются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на срок более трех лет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. Вместе с тем дополнительная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потребность 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субъектов МСП в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долгосрочных кредитах на 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инвестиционные </a:t>
            </a:r>
            <a:r>
              <a:rPr lang="ru-RU" dirty="0" smtClean="0">
                <a:solidFill>
                  <a:srgbClr val="22228B"/>
                </a:solidFill>
                <a:latin typeface="Times New Roman"/>
                <a:cs typeface="Times New Roman"/>
              </a:rPr>
              <a:t>цели составляет 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от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490 млрд до 900 млрд руб. в год</a:t>
            </a:r>
            <a:r>
              <a:rPr lang="ru-RU" b="1" dirty="0" smtClean="0">
                <a:solidFill>
                  <a:srgbClr val="22228B"/>
                </a:solidFill>
                <a:latin typeface="Times New Roman"/>
                <a:cs typeface="Times New Roman"/>
              </a:rPr>
              <a:t>.</a:t>
            </a:r>
          </a:p>
          <a:p>
            <a:pPr marL="342900" indent="-342900" algn="just">
              <a:buFont typeface="Arial"/>
              <a:buChar char="•"/>
              <a:defRPr/>
            </a:pP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Бизнес-планом агентства 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на пять лет с учетом уставного капитала в сумме 50 млрд руб. предусматриваются следующие финансово-экономические результаты: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совокупный объем выданных гарантий - не менее 439,9 млрд руб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.; совокупный объем обеспеченных гарантиями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кредитов МСП - 824,9-879,9 млрд руб</a:t>
            </a:r>
            <a:r>
              <a:rPr lang="ru-RU" dirty="0">
                <a:solidFill>
                  <a:srgbClr val="22228B"/>
                </a:solidFill>
                <a:latin typeface="Times New Roman"/>
                <a:cs typeface="Times New Roman"/>
              </a:rPr>
              <a:t>.; общее </a:t>
            </a:r>
            <a:r>
              <a:rPr lang="ru-RU" b="1" dirty="0">
                <a:solidFill>
                  <a:srgbClr val="22228B"/>
                </a:solidFill>
                <a:latin typeface="Times New Roman"/>
                <a:cs typeface="Times New Roman"/>
              </a:rPr>
              <a:t>количество выданных гарантий - 7 тыс. 321 - 7 тыс. 732 договора</a:t>
            </a:r>
            <a:r>
              <a:rPr lang="ru-RU" b="1" dirty="0">
                <a:latin typeface="Times New Roman"/>
                <a:cs typeface="Times New Roman"/>
              </a:rPr>
              <a:t>.</a:t>
            </a:r>
            <a:endParaRPr lang="ru-RU" b="1" dirty="0">
              <a:solidFill>
                <a:srgbClr val="22228B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99384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188913"/>
            <a:ext cx="8388350" cy="777875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Федеральный гарантийный Фонд для среднего бизнеса (инициатива ВЭБ и Деловой России)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Снимок экрана 2013-02-16 в 11.46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374"/>
            <a:ext cx="9144000" cy="52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295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4202</TotalTime>
  <Words>1789</Words>
  <Application>Microsoft Macintosh PowerPoint</Application>
  <PresentationFormat>Экран (4:3)</PresentationFormat>
  <Paragraphs>115</Paragraphs>
  <Slides>21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CorelDRAW</vt:lpstr>
      <vt:lpstr>  Опыт применения ГЧП при реализации программы Государственной Думы по развитию малоэтажного жилищного строительства «Свой Дом»   Заместитель Председателя экспертного совета по жилищной политике и ЖКХ комитета Государственной Думы    Вице-президент Национального агентства малоэтажного и коттеджного строительства (НАМИКС)          Казейкин В.С.           </vt:lpstr>
      <vt:lpstr>Решения о разработке программы малоэтажного строительства «Свой дом»</vt:lpstr>
      <vt:lpstr>Деятельность НАМИКС в целях обеспечения развития малоэтажного строительства</vt:lpstr>
      <vt:lpstr>Законодательное обеспечение развития малоэтажного строительства</vt:lpstr>
      <vt:lpstr>Проект закона «Об основах государственно-частного партнерства в субъектах РФ и муниципальных образованиях и о внесении изменений в отдельные законодательные акты РФ»</vt:lpstr>
      <vt:lpstr> Программа «Жилье для российской семьи»   </vt:lpstr>
      <vt:lpstr>Инвестиционные инструменты Внешэкономбанка для малого и крупного бизнеса</vt:lpstr>
      <vt:lpstr>  «Агентство кредитных организаций»   </vt:lpstr>
      <vt:lpstr>Федеральный гарантийный Фонд для среднего бизнеса (инициатива ВЭБ и Деловой России)</vt:lpstr>
      <vt:lpstr>Схема 1 государственно-частного партнерства в субъектах РФ и муниципальных образованиях  </vt:lpstr>
      <vt:lpstr>2 Схема реализации государственно-частного партнерства  в субъектах РФ и муниципальных образованиях и с использованием инвестиционной компании</vt:lpstr>
      <vt:lpstr>Схема 3 финансирования объектов социальной инфраструктуры на основе зачета уплаченных налогов</vt:lpstr>
      <vt:lpstr>Презентация PowerPoint</vt:lpstr>
      <vt:lpstr>Презентация PowerPoint</vt:lpstr>
      <vt:lpstr>Соглашения о государственно-частном партнерстве в субъектах РФ</vt:lpstr>
      <vt:lpstr>Презентация PowerPoint</vt:lpstr>
      <vt:lpstr>Презентация PowerPoint</vt:lpstr>
      <vt:lpstr>Применение индустриальных технологий при строительстве  детских дошкольных учреждений с уровнем снижения энергопотребления по классу «А»</vt:lpstr>
      <vt:lpstr>Презентация PowerPoint</vt:lpstr>
      <vt:lpstr>Создание безопасной, экологичной, энергоэффективной  и комфортной среды обитания  в малоэтажном жилищном строительстве   </vt:lpstr>
      <vt:lpstr>Поселок «Экодолье» победитель Всемирного «Конкурса FIABCI Prix d'Excellence в номинации Environmental (Rehabitation/Conservation)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 G Davydenko</dc:creator>
  <cp:lastModifiedBy>Валерий Казейкин</cp:lastModifiedBy>
  <cp:revision>422</cp:revision>
  <cp:lastPrinted>1601-01-01T00:00:00Z</cp:lastPrinted>
  <dcterms:created xsi:type="dcterms:W3CDTF">2006-02-09T12:48:54Z</dcterms:created>
  <dcterms:modified xsi:type="dcterms:W3CDTF">2014-06-01T05:04:05Z</dcterms:modified>
</cp:coreProperties>
</file>