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85" r:id="rId5"/>
    <p:sldId id="272" r:id="rId6"/>
    <p:sldId id="292" r:id="rId7"/>
    <p:sldId id="291" r:id="rId8"/>
    <p:sldId id="283" r:id="rId9"/>
    <p:sldId id="284" r:id="rId10"/>
    <p:sldId id="287" r:id="rId11"/>
    <p:sldId id="290" r:id="rId12"/>
    <p:sldId id="25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56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77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8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48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48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75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30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67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32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7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26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EB52-2F0C-40B3-8420-4232E4B468E6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36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8EB52-2F0C-40B3-8420-4232E4B468E6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9F0C-350C-46AF-B41A-D10D06AC3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30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>
            <a:off x="1763688" y="3933056"/>
            <a:ext cx="72008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07" t="19900" r="12277" b="55350"/>
          <a:stretch/>
        </p:blipFill>
        <p:spPr bwMode="auto">
          <a:xfrm>
            <a:off x="611560" y="188640"/>
            <a:ext cx="6840761" cy="17729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  <a:ex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492" y="2924944"/>
            <a:ext cx="8229600" cy="936104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b="1" dirty="0">
                <a:solidFill>
                  <a:schemeClr val="bg2">
                    <a:lumMod val="50000"/>
                  </a:schemeClr>
                </a:solidFill>
              </a:rPr>
              <a:t>Концепция совершенствования отношений в сфере развития застроенных территорий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3768" y="4149080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/>
              <a:t>Надежда Косарева</a:t>
            </a:r>
          </a:p>
          <a:p>
            <a:pPr algn="r"/>
            <a:r>
              <a:rPr lang="ru-RU" sz="2400" dirty="0" smtClean="0"/>
              <a:t>президент</a:t>
            </a:r>
          </a:p>
          <a:p>
            <a:pPr algn="r"/>
            <a:r>
              <a:rPr lang="ru-RU" sz="2400" dirty="0" smtClean="0"/>
              <a:t>Фонда «Институт экономики города»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8113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07288" cy="868958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Регламентация механизма получения технических условий подключения (технологического присоединения) к сетям инженерно-технического обеспечения при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РЗТ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44824"/>
            <a:ext cx="8784976" cy="4637112"/>
          </a:xfrm>
        </p:spPr>
        <p:txBody>
          <a:bodyPr>
            <a:noAutofit/>
          </a:bodyPr>
          <a:lstStyle/>
          <a:p>
            <a:r>
              <a:rPr lang="ru-RU" sz="2500" dirty="0" smtClean="0"/>
              <a:t>Решение </a:t>
            </a:r>
            <a:r>
              <a:rPr lang="ru-RU" sz="2500" dirty="0"/>
              <a:t>о </a:t>
            </a:r>
            <a:r>
              <a:rPr lang="ru-RU" sz="2500" dirty="0" smtClean="0"/>
              <a:t>РЗТ может </a:t>
            </a:r>
            <a:r>
              <a:rPr lang="ru-RU" sz="2500" dirty="0"/>
              <a:t>быть принято после  проведения мероприятий по определению условий обеспечения застроенной территории необходимой инженерно-технической </a:t>
            </a:r>
            <a:r>
              <a:rPr lang="ru-RU" sz="2500" dirty="0" smtClean="0"/>
              <a:t>инфраструктурой, включая определение: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500" dirty="0" smtClean="0"/>
              <a:t>максимальной нагрузки, сроков и стоимости подключения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500" dirty="0" smtClean="0"/>
              <a:t>объема дополнительных инвестиций для создания объектов ИТО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500" dirty="0" smtClean="0"/>
              <a:t>формы и объема участия в создании ИТО лица, заключившего договор о РЗТ, и соответствующий такой форме и объему порядок подключения (технологического присоединения)  - существенные условия договора о РЗТ, включаемые в извещение о проведении аукциона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500" dirty="0" smtClean="0"/>
          </a:p>
          <a:p>
            <a:endParaRPr lang="ru-RU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0"/>
            <a:ext cx="8953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514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605464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Другие направления совершенствования отношений в сфере развития застроенных территорий, рассмотренные в Концепции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0691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Установление возможности поэтапного освоения территории, подлежащей развитию</a:t>
            </a:r>
          </a:p>
          <a:p>
            <a:r>
              <a:rPr lang="ru-RU" dirty="0" smtClean="0"/>
              <a:t>Установление возможности </a:t>
            </a:r>
            <a:r>
              <a:rPr lang="ru-RU" dirty="0"/>
              <a:t>выполнения отдельных видов строительных работ в рамках договора о РЗТ без получения разрешения на строительство</a:t>
            </a:r>
          </a:p>
          <a:p>
            <a:r>
              <a:rPr lang="ru-RU" dirty="0" smtClean="0"/>
              <a:t>Установление </a:t>
            </a:r>
            <a:r>
              <a:rPr lang="ru-RU" dirty="0"/>
              <a:t>квалификационных требований к лицам, участвующим в аукционе на право заключения договора </a:t>
            </a:r>
            <a:r>
              <a:rPr lang="ru-RU" dirty="0" smtClean="0"/>
              <a:t>РЗТ</a:t>
            </a:r>
          </a:p>
          <a:p>
            <a:r>
              <a:rPr lang="ru-RU" dirty="0"/>
              <a:t>Создание процедуры ежегодной актуализации реестров аварийных </a:t>
            </a:r>
            <a:r>
              <a:rPr lang="ru-RU" dirty="0" smtClean="0"/>
              <a:t>домов</a:t>
            </a:r>
          </a:p>
          <a:p>
            <a:r>
              <a:rPr lang="ru-RU" dirty="0" smtClean="0"/>
              <a:t>Необходимость </a:t>
            </a:r>
            <a:r>
              <a:rPr lang="ru-RU" dirty="0"/>
              <a:t>легализации перепланировок и переустройств в </a:t>
            </a:r>
            <a:r>
              <a:rPr lang="ru-RU" dirty="0" smtClean="0"/>
              <a:t>МКД, </a:t>
            </a:r>
            <a:r>
              <a:rPr lang="ru-RU" dirty="0"/>
              <a:t>подлежащих </a:t>
            </a:r>
            <a:r>
              <a:rPr lang="ru-RU" dirty="0" smtClean="0"/>
              <a:t>сносу</a:t>
            </a:r>
          </a:p>
          <a:p>
            <a:r>
              <a:rPr lang="ru-RU" dirty="0" smtClean="0"/>
              <a:t>Установление особенностей действий при РЗТ в отношении аварийных и ветхих МКД, являющихся памятниками историко-культурного наследия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0"/>
            <a:ext cx="8953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63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8680" y="2463279"/>
            <a:ext cx="3714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СПАСИБО ЗА ВНИМАНИЕ!</a:t>
            </a:r>
            <a:endParaRPr lang="ru-RU" sz="24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9852" y="436510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НАШИ КОНТАКТЫ</a:t>
            </a:r>
            <a:endParaRPr lang="ru-RU" sz="20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381" y="5079698"/>
            <a:ext cx="2448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Россия, 125009 </a:t>
            </a:r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Москва </a:t>
            </a:r>
            <a:endParaRPr lang="ru-RU" sz="16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ул. Тверская, </a:t>
            </a:r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20/1</a:t>
            </a:r>
            <a:endParaRPr lang="ru-RU" sz="16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9512" y="3933056"/>
            <a:ext cx="878497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27451" y="5079698"/>
            <a:ext cx="41769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mailbox@urbaneconomics.ru </a:t>
            </a:r>
            <a:endParaRPr lang="ru-RU" sz="16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тел./факс: (495) 363-50-47, </a:t>
            </a:r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ru-RU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495) </a:t>
            </a:r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787-45-20</a:t>
            </a:r>
          </a:p>
          <a:p>
            <a:endParaRPr lang="ru-RU" sz="16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r>
              <a:rPr lang="en-US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facebook.com/UrbanEconomics</a:t>
            </a:r>
            <a:endParaRPr lang="ru-RU" sz="1600" b="1" spc="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8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b="1" spc="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r>
              <a:rPr lang="en-US" sz="1600" b="1" spc="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twitter.com/UrbanEconRu</a:t>
            </a:r>
            <a:endParaRPr lang="ru-RU" sz="1600" b="1" spc="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0" name="Picture 2" descr="C:\Users\bychkov\Desktop\Институт экономики города\Бланки\презентация\Facebook-App-Ico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5799778"/>
            <a:ext cx="279805" cy="27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ychkov\Desktop\Институт экономики города\Бланки\презентация\Twitter-Butt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240052"/>
            <a:ext cx="279806" cy="27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388" y="876300"/>
            <a:ext cx="8953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68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27342" cy="864096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Оценка потенциала РЗТ по данным Росстата о ветхом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и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аварийном жилье в городах с населением более 250 тыс. чел.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9002433" cy="58326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 данным Росстата на </a:t>
            </a:r>
            <a:r>
              <a:rPr lang="ru-RU" sz="2800" dirty="0"/>
              <a:t>2012 год в России около 100 млн. кв. м ветхого и аварийного жилья, то есть 3% жилищного </a:t>
            </a:r>
            <a:r>
              <a:rPr lang="ru-RU" sz="2800" dirty="0" smtClean="0"/>
              <a:t>фонда</a:t>
            </a:r>
          </a:p>
          <a:p>
            <a:r>
              <a:rPr lang="ru-RU" sz="2800" dirty="0"/>
              <a:t>В </a:t>
            </a:r>
            <a:r>
              <a:rPr lang="ru-RU" sz="2800" dirty="0" smtClean="0"/>
              <a:t>73 городах </a:t>
            </a:r>
            <a:r>
              <a:rPr lang="ru-RU" sz="2800" dirty="0"/>
              <a:t>с населением более 250 тыс. человек общая площадь ветхого и аварийного жилья составляет порядка 18 млн. кв. м (1,5% от всего жилищного фонда в таких городах, который составляет 1,18 млрд. кв. м</a:t>
            </a:r>
            <a:r>
              <a:rPr lang="ru-RU" sz="2800" dirty="0" smtClean="0"/>
              <a:t>)</a:t>
            </a:r>
          </a:p>
          <a:p>
            <a:r>
              <a:rPr lang="ru-RU" sz="2800" dirty="0"/>
              <a:t>При </a:t>
            </a:r>
            <a:r>
              <a:rPr lang="ru-RU" sz="2800" dirty="0" smtClean="0"/>
              <a:t>увеличении </a:t>
            </a:r>
            <a:r>
              <a:rPr lang="ru-RU" sz="2800" dirty="0"/>
              <a:t>плотности застройки в </a:t>
            </a:r>
            <a:r>
              <a:rPr lang="ru-RU" sz="2800" dirty="0" smtClean="0"/>
              <a:t>10 </a:t>
            </a:r>
            <a:r>
              <a:rPr lang="ru-RU" sz="2800" dirty="0"/>
              <a:t>раз, </a:t>
            </a:r>
            <a:r>
              <a:rPr lang="ru-RU" sz="2800" b="1" dirty="0"/>
              <a:t>минимальный потенциальный </a:t>
            </a:r>
            <a:r>
              <a:rPr lang="ru-RU" sz="2800" b="1" dirty="0" smtClean="0"/>
              <a:t>объема </a:t>
            </a:r>
            <a:r>
              <a:rPr lang="ru-RU" sz="2800" b="1" dirty="0"/>
              <a:t>ввода жилья при </a:t>
            </a:r>
            <a:r>
              <a:rPr lang="ru-RU" sz="2800" b="1" dirty="0" smtClean="0"/>
              <a:t>РЗТ </a:t>
            </a:r>
            <a:r>
              <a:rPr lang="ru-RU" sz="2800" dirty="0" smtClean="0"/>
              <a:t>в </a:t>
            </a:r>
            <a:r>
              <a:rPr lang="ru-RU" sz="2800" dirty="0"/>
              <a:t>городах с численностью населения более 250 тыс. чел. составляет </a:t>
            </a:r>
            <a:r>
              <a:rPr lang="ru-RU" sz="2800" b="1" dirty="0" smtClean="0">
                <a:solidFill>
                  <a:srgbClr val="FF0000"/>
                </a:solidFill>
              </a:rPr>
              <a:t>180 </a:t>
            </a:r>
            <a:r>
              <a:rPr lang="ru-RU" sz="2800" b="1" dirty="0">
                <a:solidFill>
                  <a:srgbClr val="FF0000"/>
                </a:solidFill>
              </a:rPr>
              <a:t>млн. кв. </a:t>
            </a:r>
            <a:r>
              <a:rPr lang="ru-RU" sz="2800" b="1" dirty="0" smtClean="0">
                <a:solidFill>
                  <a:srgbClr val="FF0000"/>
                </a:solidFill>
              </a:rPr>
              <a:t>м и может быть осуществлен примерно за 22,5 года</a:t>
            </a:r>
          </a:p>
          <a:p>
            <a:endParaRPr lang="ru-RU" sz="3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0"/>
            <a:ext cx="8953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45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217024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Оценка потенциала РЗТ по данным администраций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городов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с населением более 250 тыс. чел.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9046224" cy="5320880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Для оценки использованы данные по 25 городам, численность населения которых составляет 25% населения 73 городов с населением более 250 тыс. чел.</a:t>
            </a:r>
          </a:p>
          <a:p>
            <a:r>
              <a:rPr lang="ru-RU" sz="2800" dirty="0" smtClean="0"/>
              <a:t>Размер территорий, нуждающихся в развитии, в 73 городах оценивается в 66 тыс. га</a:t>
            </a:r>
            <a:endParaRPr lang="ru-RU" sz="2800" dirty="0"/>
          </a:p>
          <a:p>
            <a:r>
              <a:rPr lang="ru-RU" sz="2800" dirty="0"/>
              <a:t>Средняя планируемая плотность жилой застройки на территориях, нуждающихся в развитии – 7 тыс. кв. м жилья на 1 га</a:t>
            </a:r>
          </a:p>
          <a:p>
            <a:r>
              <a:rPr lang="ru-RU" sz="2800" dirty="0" smtClean="0"/>
              <a:t>Потенциальный </a:t>
            </a:r>
            <a:r>
              <a:rPr lang="ru-RU" sz="2800" dirty="0"/>
              <a:t>объем ввода жилья в рамках проектов РЗТ в 73 </a:t>
            </a:r>
            <a:r>
              <a:rPr lang="ru-RU" sz="2800" dirty="0" smtClean="0"/>
              <a:t>городах можно </a:t>
            </a:r>
            <a:r>
              <a:rPr lang="ru-RU" sz="2800" dirty="0"/>
              <a:t>оценить на уровне </a:t>
            </a:r>
            <a:r>
              <a:rPr lang="ru-RU" sz="2800" b="1" dirty="0">
                <a:solidFill>
                  <a:srgbClr val="FF0000"/>
                </a:solidFill>
              </a:rPr>
              <a:t>261,6 млн. кв. м </a:t>
            </a:r>
            <a:r>
              <a:rPr lang="ru-RU" sz="2800" b="1" dirty="0" smtClean="0">
                <a:solidFill>
                  <a:srgbClr val="FF0000"/>
                </a:solidFill>
              </a:rPr>
              <a:t>жилья. Такой объем ввода жилья может быть осуществлен примерно за 33 года</a:t>
            </a:r>
            <a:r>
              <a:rPr lang="ru-RU" sz="2800" dirty="0" smtClean="0"/>
              <a:t> 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0"/>
            <a:ext cx="8953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22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59707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Основные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направления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Концепции </a:t>
            </a:r>
            <a:b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совершенствования отношений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в сфере развития застроенных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территорий 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5256584"/>
          </a:xfrm>
        </p:spPr>
        <p:txBody>
          <a:bodyPr>
            <a:noAutofit/>
          </a:bodyPr>
          <a:lstStyle/>
          <a:p>
            <a:r>
              <a:rPr lang="ru-RU" sz="2600" dirty="0" smtClean="0"/>
              <a:t>Распространение института РЗТ на территории, занятые индивидуальными жилыми домами, гаражами, дачами </a:t>
            </a:r>
          </a:p>
          <a:p>
            <a:r>
              <a:rPr lang="ru-RU" sz="2600" dirty="0" smtClean="0"/>
              <a:t>Совершенствование порядка определения выкупной цены жилых помещений в МКД, признанных аварийными и подлежащими сносу или реконструкции </a:t>
            </a:r>
          </a:p>
          <a:p>
            <a:r>
              <a:rPr lang="ru-RU" sz="2600" dirty="0"/>
              <a:t>Введение в федеральное законодательство института определения особых оснований для прекращения прав на недвижимое имущество в целях реализации проектов РЗТ</a:t>
            </a:r>
          </a:p>
          <a:p>
            <a:r>
              <a:rPr lang="ru-RU" sz="2600" dirty="0" smtClean="0"/>
              <a:t>Регламентация </a:t>
            </a:r>
            <a:r>
              <a:rPr lang="ru-RU" sz="2600" dirty="0"/>
              <a:t>механизма получения технических условий подключения (технологического присоединения) к сетям инженерно-технического обеспечения при </a:t>
            </a:r>
            <a:r>
              <a:rPr lang="ru-RU" sz="2600" dirty="0" smtClean="0"/>
              <a:t>РЗТ</a:t>
            </a:r>
          </a:p>
          <a:p>
            <a:endParaRPr lang="ru-RU" sz="2600" dirty="0"/>
          </a:p>
          <a:p>
            <a:endParaRPr lang="ru-RU" sz="2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0"/>
            <a:ext cx="8953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611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89640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Обеспечение развития застроенных территорий, занятых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индивидуальными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жилыми домами,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гаражами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дачами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340768"/>
            <a:ext cx="9073391" cy="54006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Предлагается  предусмотреть </a:t>
            </a:r>
            <a:r>
              <a:rPr lang="ru-RU" sz="2000" dirty="0"/>
              <a:t>возможность </a:t>
            </a:r>
            <a:r>
              <a:rPr lang="ru-RU" sz="2000" dirty="0" smtClean="0"/>
              <a:t>принятия </a:t>
            </a:r>
            <a:r>
              <a:rPr lang="ru-RU" sz="2000" dirty="0"/>
              <a:t>решения о </a:t>
            </a:r>
            <a:r>
              <a:rPr lang="ru-RU" sz="2000" dirty="0" smtClean="0"/>
              <a:t>РЗТ, </a:t>
            </a:r>
            <a:r>
              <a:rPr lang="ru-RU" sz="2000" dirty="0"/>
              <a:t>если выполнено одно или несколько из следующих условий: </a:t>
            </a:r>
          </a:p>
          <a:p>
            <a:pPr marL="0" indent="0">
              <a:buNone/>
            </a:pPr>
            <a:r>
              <a:rPr lang="ru-RU" sz="2000" dirty="0"/>
              <a:t>1) на такой территории расположены многоквартирные дома, признанные в установленном Правительством Российской Федерации порядке аварийными и подлежащими сносу </a:t>
            </a:r>
            <a:r>
              <a:rPr lang="ru-RU" sz="2000" i="1" dirty="0" smtClean="0">
                <a:solidFill>
                  <a:srgbClr val="FF0000"/>
                </a:solidFill>
              </a:rPr>
              <a:t>или реконструкции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2) на такой территории расположены многоквартирные дома, снос, реконструкция которых планируются на основании муниципальных адресных программ, утвержденных представительным органом местного самоуправления;</a:t>
            </a:r>
          </a:p>
          <a:p>
            <a:pPr marL="0" indent="0">
              <a:buNone/>
            </a:pPr>
            <a:r>
              <a:rPr lang="ru-RU" sz="2000" i="1" dirty="0">
                <a:solidFill>
                  <a:srgbClr val="FF0000"/>
                </a:solidFill>
              </a:rPr>
              <a:t>3) на такой территории расположены  объекты капитального строительства и (или) некапитальные строения и сооружения на земельных участках, предоставленный для ведения личного подсобного, дачного хозяйства, огородничества, садоводства, индивидуального гаражного или индивидуального жилищного строительства,  и в соответствии с градостроительным регламентом такая территория предназначена для размещения многоквартирных домов и иного </a:t>
            </a:r>
            <a:r>
              <a:rPr lang="ru-RU" sz="2000" i="1" dirty="0" smtClean="0">
                <a:solidFill>
                  <a:srgbClr val="FF0000"/>
                </a:solidFill>
              </a:rPr>
              <a:t>строительства</a:t>
            </a:r>
          </a:p>
          <a:p>
            <a:r>
              <a:rPr lang="ru-RU" sz="2000" dirty="0" smtClean="0"/>
              <a:t>Также на застроенной территории могут находиться иные объекты, не соответствующие градостроительному регламенту</a:t>
            </a:r>
            <a:endParaRPr lang="ru-RU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0"/>
            <a:ext cx="8953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01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296144"/>
          </a:xfrm>
        </p:spPr>
        <p:txBody>
          <a:bodyPr>
            <a:noAutofit/>
          </a:bodyPr>
          <a:lstStyle/>
          <a:p>
            <a:pPr algn="l"/>
            <a:r>
              <a:rPr lang="ru-RU" sz="2700" b="1" dirty="0">
                <a:solidFill>
                  <a:schemeClr val="bg2">
                    <a:lumMod val="50000"/>
                  </a:schemeClr>
                </a:solidFill>
              </a:rPr>
              <a:t>Внедрение механизмов определения выкупной </a:t>
            </a:r>
            <a:r>
              <a:rPr lang="ru-RU" sz="2700" b="1" dirty="0" smtClean="0">
                <a:solidFill>
                  <a:schemeClr val="bg2">
                    <a:lumMod val="50000"/>
                  </a:schemeClr>
                </a:solidFill>
              </a:rPr>
              <a:t>цены</a:t>
            </a:r>
            <a:br>
              <a:rPr lang="ru-RU" sz="27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bg2">
                    <a:lumMod val="50000"/>
                  </a:schemeClr>
                </a:solidFill>
              </a:rPr>
              <a:t>жилых </a:t>
            </a:r>
            <a:r>
              <a:rPr lang="ru-RU" sz="2700" b="1" dirty="0">
                <a:solidFill>
                  <a:schemeClr val="bg2">
                    <a:lumMod val="50000"/>
                  </a:schemeClr>
                </a:solidFill>
              </a:rPr>
              <a:t>помещений в МКД, признанных аварийными и подлежащими сносу или реконструкции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1484784"/>
            <a:ext cx="9001000" cy="50405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sz="215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150" dirty="0" smtClean="0"/>
              <a:t>Предлагается регулировать </a:t>
            </a:r>
            <a:r>
              <a:rPr lang="ru-RU" sz="2150" dirty="0"/>
              <a:t>не выкупную цену, </a:t>
            </a:r>
            <a:r>
              <a:rPr lang="ru-RU" sz="2150" dirty="0" smtClean="0"/>
              <a:t>а </a:t>
            </a:r>
            <a:r>
              <a:rPr lang="ru-RU" sz="2150" dirty="0" smtClean="0">
                <a:solidFill>
                  <a:srgbClr val="FF0000"/>
                </a:solidFill>
              </a:rPr>
              <a:t>меры </a:t>
            </a:r>
            <a:r>
              <a:rPr lang="ru-RU" sz="2150" dirty="0">
                <a:solidFill>
                  <a:srgbClr val="FF0000"/>
                </a:solidFill>
              </a:rPr>
              <a:t>социальной поддержки </a:t>
            </a:r>
            <a:r>
              <a:rPr lang="ru-RU" sz="2150" dirty="0"/>
              <a:t>переселения </a:t>
            </a:r>
            <a:r>
              <a:rPr lang="ru-RU" sz="2150" dirty="0" smtClean="0"/>
              <a:t>собственников </a:t>
            </a:r>
            <a:r>
              <a:rPr lang="ru-RU" sz="2150" dirty="0"/>
              <a:t>из жилых помещений в </a:t>
            </a:r>
            <a:r>
              <a:rPr lang="ru-RU" sz="2150" dirty="0" smtClean="0"/>
              <a:t>МКД, </a:t>
            </a:r>
            <a:r>
              <a:rPr lang="ru-RU" sz="2150" dirty="0"/>
              <a:t>признанных аварийными и подлежащими сносу или </a:t>
            </a:r>
            <a:r>
              <a:rPr lang="ru-RU" sz="2150" dirty="0" smtClean="0"/>
              <a:t>реконструкции, в том числе:</a:t>
            </a:r>
            <a:endParaRPr lang="ru-RU" sz="2150" dirty="0"/>
          </a:p>
          <a:p>
            <a:r>
              <a:rPr lang="ru-RU" sz="2150" dirty="0" smtClean="0"/>
              <a:t>предоставление </a:t>
            </a:r>
            <a:r>
              <a:rPr lang="ru-RU" sz="2150" dirty="0"/>
              <a:t>компенсации за утрату жилого помещения (социальной выплаты на приобретение иного жилого помещения</a:t>
            </a:r>
            <a:r>
              <a:rPr lang="ru-RU" sz="2150" dirty="0" smtClean="0"/>
              <a:t>), размер которой определяется в порядке, установленном Правительством РФ</a:t>
            </a:r>
            <a:endParaRPr lang="ru-RU" sz="2150" dirty="0"/>
          </a:p>
          <a:p>
            <a:r>
              <a:rPr lang="ru-RU" sz="2150" dirty="0" smtClean="0"/>
              <a:t>предоставление </a:t>
            </a:r>
            <a:r>
              <a:rPr lang="ru-RU" sz="2150" dirty="0"/>
              <a:t>иного жилого помещения в собственность, рыночная цена которого равна установленному размеру компенсации за утрату жилого </a:t>
            </a:r>
            <a:r>
              <a:rPr lang="ru-RU" sz="2150" dirty="0" smtClean="0"/>
              <a:t>помещения</a:t>
            </a:r>
            <a:endParaRPr lang="ru-RU" sz="2150" dirty="0"/>
          </a:p>
          <a:p>
            <a:r>
              <a:rPr lang="ru-RU" sz="2150" dirty="0"/>
              <a:t>предоставление иного жилого помещения на </a:t>
            </a:r>
            <a:r>
              <a:rPr lang="ru-RU" sz="2150" dirty="0" smtClean="0"/>
              <a:t>условиях </a:t>
            </a:r>
            <a:r>
              <a:rPr lang="ru-RU" sz="2150" dirty="0"/>
              <a:t>договора найма жилого помещения жилищного фонда социального использования (договора некоммерческого найма</a:t>
            </a:r>
            <a:r>
              <a:rPr lang="ru-RU" sz="2150" dirty="0" smtClean="0"/>
              <a:t>)</a:t>
            </a:r>
            <a:endParaRPr lang="ru-RU" sz="215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0"/>
            <a:ext cx="8953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783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95" y="4462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Зарубежный опыт по изъятию объектов недвижимости в общественных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нуждах при РЗТ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400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От принудительного изъятия (Китай) до максимальной защиты частной собственности (Япония)</a:t>
            </a:r>
          </a:p>
          <a:p>
            <a:r>
              <a:rPr lang="ru-RU" dirty="0" smtClean="0"/>
              <a:t>Правом изъятия могут наделяться не только органы власти, но и специальные агентства (корпорации) развития</a:t>
            </a:r>
          </a:p>
          <a:p>
            <a:r>
              <a:rPr lang="ru-RU" dirty="0" smtClean="0"/>
              <a:t>В большинстве стран выбирается схема изъятия – Израиль (80% голосов), Эстония (2</a:t>
            </a:r>
            <a:r>
              <a:rPr lang="en-US" dirty="0" smtClean="0"/>
              <a:t>/</a:t>
            </a:r>
            <a:r>
              <a:rPr lang="ru-RU" dirty="0" smtClean="0"/>
              <a:t>3 голосов, ½ недвижимости), Канада (75% голосов, 75% территории), США (простое или квалифицированное большинство законодательного органа и консультации с жителями) 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0"/>
            <a:ext cx="8953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826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0960"/>
            <a:ext cx="8579296" cy="1143000"/>
          </a:xfrm>
        </p:spPr>
        <p:txBody>
          <a:bodyPr>
            <a:noAutofit/>
          </a:bodyPr>
          <a:lstStyle/>
          <a:p>
            <a:pPr algn="l"/>
            <a:r>
              <a:rPr lang="ru-RU" sz="2700" b="1" dirty="0">
                <a:solidFill>
                  <a:schemeClr val="bg2">
                    <a:lumMod val="50000"/>
                  </a:schemeClr>
                </a:solidFill>
              </a:rPr>
              <a:t>Введение в федеральное законодательство института определения особых оснований </a:t>
            </a:r>
            <a:r>
              <a:rPr lang="ru-RU" sz="2700" b="1" dirty="0" smtClean="0">
                <a:solidFill>
                  <a:schemeClr val="bg2">
                    <a:lumMod val="50000"/>
                  </a:schemeClr>
                </a:solidFill>
              </a:rPr>
              <a:t>для </a:t>
            </a:r>
            <a:r>
              <a:rPr lang="ru-RU" sz="2700" b="1" dirty="0">
                <a:solidFill>
                  <a:schemeClr val="bg2">
                    <a:lumMod val="50000"/>
                  </a:schemeClr>
                </a:solidFill>
              </a:rPr>
              <a:t>прекращения прав </a:t>
            </a:r>
            <a:r>
              <a:rPr lang="ru-RU" sz="27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bg2">
                    <a:lumMod val="50000"/>
                  </a:schemeClr>
                </a:solidFill>
              </a:rPr>
              <a:t>на </a:t>
            </a:r>
            <a:r>
              <a:rPr lang="ru-RU" sz="2700" b="1" dirty="0">
                <a:solidFill>
                  <a:schemeClr val="bg2">
                    <a:lumMod val="50000"/>
                  </a:schemeClr>
                </a:solidFill>
              </a:rPr>
              <a:t>недвижимое имущество в целях реализации проектов </a:t>
            </a:r>
            <a:r>
              <a:rPr lang="ru-RU" sz="2700" b="1" dirty="0" smtClean="0">
                <a:solidFill>
                  <a:schemeClr val="bg2">
                    <a:lumMod val="50000"/>
                  </a:schemeClr>
                </a:solidFill>
              </a:rPr>
              <a:t>РЗТ </a:t>
            </a:r>
            <a:endParaRPr lang="ru-RU" sz="27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850" y="1844824"/>
            <a:ext cx="8579296" cy="4680520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Процедуру принятия органом местного самоуправления </a:t>
            </a:r>
            <a:r>
              <a:rPr lang="ru-RU" sz="2600" dirty="0"/>
              <a:t>решения о развитии застроенной территории предлагается дополнить  </a:t>
            </a:r>
            <a:r>
              <a:rPr lang="ru-RU" sz="2600" b="1" i="1" dirty="0"/>
              <a:t>подготовительным этапом</a:t>
            </a:r>
            <a:r>
              <a:rPr lang="ru-RU" sz="2600" dirty="0"/>
              <a:t>, </a:t>
            </a:r>
            <a:r>
              <a:rPr lang="ru-RU" sz="2600" dirty="0" smtClean="0"/>
              <a:t>включающим: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</a:t>
            </a:r>
            <a:r>
              <a:rPr lang="ru-RU" sz="2600" dirty="0"/>
              <a:t>проведение </a:t>
            </a:r>
            <a:r>
              <a:rPr lang="ru-RU" sz="2600" dirty="0" smtClean="0"/>
              <a:t>особого вида публичных </a:t>
            </a:r>
            <a:r>
              <a:rPr lang="ru-RU" sz="2600" dirty="0"/>
              <a:t>слушаний по концепции проекта РЗТ, в том числе проведение голосования собственников объектов недвижимости на застроенной территории и принятие решения о возможности </a:t>
            </a:r>
            <a:r>
              <a:rPr lang="ru-RU" sz="2600" dirty="0" smtClean="0"/>
              <a:t>применения </a:t>
            </a:r>
            <a:r>
              <a:rPr lang="ru-RU" sz="2600" dirty="0"/>
              <a:t>особого института выкупа таких объектов недвижимости лицом, с которым будет заключен договор о развитии застроенной </a:t>
            </a:r>
            <a:r>
              <a:rPr lang="ru-RU" sz="2600" dirty="0" smtClean="0"/>
              <a:t>территории</a:t>
            </a:r>
          </a:p>
          <a:p>
            <a:r>
              <a:rPr lang="ru-RU" sz="2600" dirty="0"/>
              <a:t>Установить виды объектов недвижимости, на которые распространяется такая </a:t>
            </a:r>
            <a:r>
              <a:rPr lang="ru-RU" sz="2600" dirty="0" smtClean="0"/>
              <a:t>процедура (исключения – аварийные МКД, объекты промышленного, административного и т.п. назначения, занятые ими земельные участки) </a:t>
            </a:r>
            <a:endParaRPr lang="ru-RU" sz="2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0"/>
            <a:ext cx="8953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13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C6E7FC">
                    <a:lumMod val="50000"/>
                  </a:srgbClr>
                </a:solidFill>
              </a:rPr>
              <a:t>Институт определения </a:t>
            </a:r>
            <a:r>
              <a:rPr lang="ru-RU" sz="2400" b="1" dirty="0">
                <a:solidFill>
                  <a:srgbClr val="C6E7FC">
                    <a:lumMod val="50000"/>
                  </a:srgbClr>
                </a:solidFill>
              </a:rPr>
              <a:t>особых оснований для прекращения </a:t>
            </a:r>
            <a:r>
              <a:rPr lang="ru-RU" sz="2400" b="1" dirty="0" smtClean="0">
                <a:solidFill>
                  <a:srgbClr val="C6E7FC">
                    <a:lumMod val="50000"/>
                  </a:srgbClr>
                </a:solidFill>
              </a:rPr>
              <a:t/>
            </a:r>
            <a:br>
              <a:rPr lang="ru-RU" sz="2400" b="1" dirty="0" smtClean="0">
                <a:solidFill>
                  <a:srgbClr val="C6E7FC">
                    <a:lumMod val="50000"/>
                  </a:srgbClr>
                </a:solidFill>
              </a:rPr>
            </a:br>
            <a:r>
              <a:rPr lang="ru-RU" sz="2400" b="1" dirty="0" smtClean="0">
                <a:solidFill>
                  <a:srgbClr val="C6E7FC">
                    <a:lumMod val="50000"/>
                  </a:srgbClr>
                </a:solidFill>
              </a:rPr>
              <a:t>прав </a:t>
            </a:r>
            <a:r>
              <a:rPr lang="ru-RU" sz="2400" b="1" dirty="0">
                <a:solidFill>
                  <a:srgbClr val="C6E7FC">
                    <a:lumMod val="50000"/>
                  </a:srgbClr>
                </a:solidFill>
              </a:rPr>
              <a:t>на недвижимое имущество в целях </a:t>
            </a:r>
            <a:r>
              <a:rPr lang="ru-RU" sz="2400" b="1" dirty="0" smtClean="0">
                <a:solidFill>
                  <a:srgbClr val="C6E7FC">
                    <a:lumMod val="50000"/>
                  </a:srgbClr>
                </a:solidFill>
              </a:rPr>
              <a:t>реализации</a:t>
            </a:r>
            <a:br>
              <a:rPr lang="ru-RU" sz="2400" b="1" dirty="0" smtClean="0">
                <a:solidFill>
                  <a:srgbClr val="C6E7FC">
                    <a:lumMod val="50000"/>
                  </a:srgbClr>
                </a:solidFill>
              </a:rPr>
            </a:br>
            <a:r>
              <a:rPr lang="ru-RU" sz="2400" b="1" dirty="0" smtClean="0">
                <a:solidFill>
                  <a:srgbClr val="C6E7FC">
                    <a:lumMod val="50000"/>
                  </a:srgbClr>
                </a:solidFill>
              </a:rPr>
              <a:t>проектов </a:t>
            </a:r>
            <a:r>
              <a:rPr lang="ru-RU" sz="2400" b="1" dirty="0">
                <a:solidFill>
                  <a:srgbClr val="C6E7FC">
                    <a:lumMod val="50000"/>
                  </a:srgbClr>
                </a:solidFill>
              </a:rPr>
              <a:t>РЗТ 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8964488" cy="5184576"/>
          </a:xfrm>
        </p:spPr>
        <p:txBody>
          <a:bodyPr>
            <a:noAutofit/>
          </a:bodyPr>
          <a:lstStyle/>
          <a:p>
            <a:r>
              <a:rPr lang="ru-RU" sz="2000" dirty="0" smtClean="0"/>
              <a:t>Инвесторы предлагают концепции РЗТ и  </a:t>
            </a:r>
            <a:r>
              <a:rPr lang="ru-RU" sz="2000" dirty="0"/>
              <a:t>значения цены выкупа объектов недвижимости </a:t>
            </a:r>
            <a:endParaRPr lang="ru-RU" sz="2000" dirty="0" smtClean="0"/>
          </a:p>
          <a:p>
            <a:r>
              <a:rPr lang="ru-RU" sz="2000" dirty="0" smtClean="0"/>
              <a:t>Собственники </a:t>
            </a:r>
            <a:r>
              <a:rPr lang="ru-RU" sz="2000" dirty="0"/>
              <a:t>объектов недвижимости  проводят голосование для решения вопроса  о </a:t>
            </a:r>
            <a:r>
              <a:rPr lang="ru-RU" sz="2000" dirty="0" smtClean="0"/>
              <a:t>применении/ неприменении </a:t>
            </a:r>
            <a:r>
              <a:rPr lang="ru-RU" sz="2000" dirty="0"/>
              <a:t>института особых оснований для прекращения прав на недвижимое имущество путем выкупа таких </a:t>
            </a:r>
            <a:r>
              <a:rPr lang="ru-RU" sz="2000" dirty="0" smtClean="0"/>
              <a:t>объектов и о выкупной цене</a:t>
            </a:r>
          </a:p>
          <a:p>
            <a:r>
              <a:rPr lang="ru-RU" sz="2000" dirty="0"/>
              <a:t>Р</a:t>
            </a:r>
            <a:r>
              <a:rPr lang="ru-RU" sz="2000" dirty="0" smtClean="0"/>
              <a:t>амочная </a:t>
            </a:r>
            <a:r>
              <a:rPr lang="ru-RU" sz="2000" dirty="0"/>
              <a:t>формула голосования определяется федеральным законом с передачей субъектам Российской Федерации права уточнять эту рамочную формулу </a:t>
            </a:r>
            <a:endParaRPr lang="ru-RU" sz="2000" dirty="0" smtClean="0"/>
          </a:p>
          <a:p>
            <a:r>
              <a:rPr lang="ru-RU" sz="2000" dirty="0" smtClean="0"/>
              <a:t>В случае</a:t>
            </a:r>
            <a:r>
              <a:rPr lang="ru-RU" sz="2000" dirty="0"/>
              <a:t> </a:t>
            </a:r>
            <a:r>
              <a:rPr lang="ru-RU" sz="2000" dirty="0" smtClean="0"/>
              <a:t>положительного решения все </a:t>
            </a:r>
            <a:r>
              <a:rPr lang="ru-RU" sz="2000" dirty="0"/>
              <a:t>собственники объектов недвижимости </a:t>
            </a:r>
            <a:r>
              <a:rPr lang="ru-RU" sz="2000" dirty="0" smtClean="0"/>
              <a:t>обязаны </a:t>
            </a:r>
            <a:r>
              <a:rPr lang="ru-RU" sz="2000" dirty="0"/>
              <a:t>продать такие объекты по </a:t>
            </a:r>
            <a:r>
              <a:rPr lang="ru-RU" sz="2000" dirty="0" smtClean="0"/>
              <a:t>определенной путем голосования  выкупной цене </a:t>
            </a:r>
            <a:r>
              <a:rPr lang="ru-RU" sz="2000" dirty="0"/>
              <a:t>лицу, с которым будет заключен договор о </a:t>
            </a:r>
            <a:r>
              <a:rPr lang="ru-RU" sz="2000" dirty="0" smtClean="0"/>
              <a:t>РЗТ</a:t>
            </a:r>
          </a:p>
          <a:p>
            <a:r>
              <a:rPr lang="ru-RU" sz="2000" dirty="0" smtClean="0"/>
              <a:t>В </a:t>
            </a:r>
            <a:r>
              <a:rPr lang="ru-RU" sz="2000" dirty="0"/>
              <a:t>договор о </a:t>
            </a:r>
            <a:r>
              <a:rPr lang="ru-RU" sz="2000" dirty="0" smtClean="0"/>
              <a:t>РЗТ  </a:t>
            </a:r>
            <a:r>
              <a:rPr lang="ru-RU" sz="2000" dirty="0"/>
              <a:t>должно быть включено обязательство лица, который заключает такой договор,  соблюдать условия концепции проекта РЗТ, выбранной собственниками объектов недвижимости, а в случае, если собственники проголосовали «за» применение особых оснований для прекращения прав на недвижимое имущество, то также предусмотренные такой концепцией условия выкупа таких объектов. </a:t>
            </a:r>
          </a:p>
          <a:p>
            <a:endParaRPr lang="ru-RU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0"/>
            <a:ext cx="8953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75091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1569</TotalTime>
  <Words>1093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Концепция совершенствования отношений в сфере развития застроенных территорий </vt:lpstr>
      <vt:lpstr>Оценка потенциала РЗТ по данным Росстата о ветхом  и аварийном жилье в городах с населением более 250 тыс. чел.</vt:lpstr>
      <vt:lpstr>Оценка потенциала РЗТ по данным администраций  городов с населением более 250 тыс. чел.</vt:lpstr>
      <vt:lpstr>Основные направления Концепции  совершенствования отношений в сфере развития застроенных территорий </vt:lpstr>
      <vt:lpstr>Обеспечение развития застроенных территорий, занятых индивидуальными жилыми домами,  гаражами, дачами</vt:lpstr>
      <vt:lpstr>Внедрение механизмов определения выкупной цены жилых помещений в МКД, признанных аварийными и подлежащими сносу или реконструкции </vt:lpstr>
      <vt:lpstr>Зарубежный опыт по изъятию объектов недвижимости в общественных нуждах при РЗТ</vt:lpstr>
      <vt:lpstr>Введение в федеральное законодательство института определения особых оснований для прекращения прав  на недвижимое имущество в целях реализации проектов РЗТ </vt:lpstr>
      <vt:lpstr>Институт определения особых оснований для прекращения  прав на недвижимое имущество в целях реализации проектов РЗТ </vt:lpstr>
      <vt:lpstr>Регламентация механизма получения технических условий подключения (технологического присоединения) к сетям инженерно-технического обеспечения при РЗТ </vt:lpstr>
      <vt:lpstr>Другие направления совершенствования отношений в сфере развития застроенных территорий, рассмотренные в Концепции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G. Bychkov</dc:creator>
  <cp:lastModifiedBy>RePack by Diakov</cp:lastModifiedBy>
  <cp:revision>77</cp:revision>
  <cp:lastPrinted>2014-06-01T19:56:29Z</cp:lastPrinted>
  <dcterms:created xsi:type="dcterms:W3CDTF">2013-04-29T11:47:52Z</dcterms:created>
  <dcterms:modified xsi:type="dcterms:W3CDTF">2014-06-02T05:57:54Z</dcterms:modified>
</cp:coreProperties>
</file>