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0" r:id="rId2"/>
    <p:sldId id="292" r:id="rId3"/>
    <p:sldId id="364" r:id="rId4"/>
    <p:sldId id="365" r:id="rId5"/>
    <p:sldId id="367" r:id="rId6"/>
    <p:sldId id="366" r:id="rId7"/>
    <p:sldId id="355" r:id="rId8"/>
    <p:sldId id="345" r:id="rId9"/>
    <p:sldId id="346" r:id="rId10"/>
    <p:sldId id="349" r:id="rId11"/>
    <p:sldId id="357" r:id="rId12"/>
    <p:sldId id="359" r:id="rId13"/>
    <p:sldId id="362" r:id="rId14"/>
    <p:sldId id="363" r:id="rId15"/>
    <p:sldId id="356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B575D24-5EC5-4FA3-A65C-BF3BB999CCF1}">
          <p14:sldIdLst>
            <p14:sldId id="290"/>
            <p14:sldId id="292"/>
            <p14:sldId id="364"/>
            <p14:sldId id="365"/>
            <p14:sldId id="367"/>
            <p14:sldId id="366"/>
            <p14:sldId id="355"/>
            <p14:sldId id="345"/>
            <p14:sldId id="346"/>
            <p14:sldId id="349"/>
            <p14:sldId id="357"/>
            <p14:sldId id="359"/>
          </p14:sldIdLst>
        </p14:section>
        <p14:section name="Раздел без заголовка" id="{1B1BCC25-92A6-421E-918B-DD4D46C385D9}">
          <p14:sldIdLst>
            <p14:sldId id="362"/>
            <p14:sldId id="363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333"/>
    <a:srgbClr val="3F2D21"/>
    <a:srgbClr val="4C372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37" autoAdjust="0"/>
  </p:normalViewPr>
  <p:slideViewPr>
    <p:cSldViewPr>
      <p:cViewPr varScale="1">
        <p:scale>
          <a:sx n="70" d="100"/>
          <a:sy n="70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8E603-E938-4CAD-AEDE-7114102A7C5A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C1448-80BA-4E54-A0A9-1D3CFAE22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65610-1703-0C4B-8772-88E947262EE3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DA50-8820-D840-BFB3-3A6D3BCF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8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5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5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62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17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0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DA50-8820-D840-BFB3-3A6D3BCF32D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4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4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9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1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74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9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42FA-00D6-46D8-9297-348CAE144E22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2AA7-9573-4776-B24B-17F0E6A50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60891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71600" y="2348880"/>
            <a:ext cx="7061956" cy="1800200"/>
          </a:xfrm>
        </p:spPr>
        <p:txBody>
          <a:bodyPr>
            <a:noAutofit/>
          </a:bodyPr>
          <a:lstStyle/>
          <a:p>
            <a:pPr marL="0" indent="0">
              <a:lnSpc>
                <a:spcPct val="75000"/>
              </a:lnSpc>
              <a:buNone/>
            </a:pPr>
            <a:r>
              <a:rPr lang="ru-RU" sz="4800" b="1" spc="-300" dirty="0">
                <a:solidFill>
                  <a:schemeClr val="bg1"/>
                </a:solidFill>
                <a:latin typeface="+mj-lt"/>
                <a:cs typeface="Arial" pitchFamily="34" charset="0"/>
              </a:rPr>
              <a:t>«Инфраструктура будущего в жилых </a:t>
            </a:r>
            <a:r>
              <a:rPr lang="ru-RU" sz="4800" b="1" spc="-3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комплексах Московского региона»</a:t>
            </a:r>
            <a:endParaRPr lang="ru-RU" sz="4800" b="1" spc="-30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75000"/>
              </a:lnSpc>
            </a:pPr>
            <a:endParaRPr lang="ru-RU" sz="2400" spc="-14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75000"/>
              </a:lnSpc>
            </a:pPr>
            <a:endParaRPr lang="ru-RU" sz="2400" spc="-14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ru-RU" sz="2400" b="1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Дмитрий </a:t>
            </a:r>
            <a:r>
              <a:rPr lang="ru-RU" sz="2400" b="1" spc="-14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Котровский</a:t>
            </a:r>
            <a:r>
              <a:rPr lang="ru-RU" sz="2400" b="1" spc="-140" dirty="0">
                <a:solidFill>
                  <a:schemeClr val="bg1"/>
                </a:solidFill>
                <a:latin typeface="+mj-lt"/>
                <a:cs typeface="Arial" pitchFamily="34" charset="0"/>
              </a:rPr>
              <a:t>, </a:t>
            </a:r>
            <a:endParaRPr lang="en-US" sz="2400" b="1" spc="-14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ru-RU" sz="2400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вице-президент </a:t>
            </a:r>
            <a:r>
              <a:rPr lang="ru-RU" sz="2400" spc="-140" dirty="0">
                <a:solidFill>
                  <a:schemeClr val="bg1"/>
                </a:solidFill>
                <a:latin typeface="+mj-lt"/>
                <a:cs typeface="Arial" pitchFamily="34" charset="0"/>
              </a:rPr>
              <a:t>девелоперской компании «Химки </a:t>
            </a:r>
            <a:r>
              <a:rPr lang="ru-RU" sz="2400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Групп»</a:t>
            </a:r>
            <a:endParaRPr lang="en-US" sz="2400" spc="-14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endParaRPr lang="en-US" sz="2400" spc="-14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endParaRPr lang="en-US" sz="2400" spc="-14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ru-RU" sz="1600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Москва</a:t>
            </a:r>
            <a:r>
              <a:rPr lang="ru-RU" sz="1600" spc="-140" dirty="0">
                <a:solidFill>
                  <a:schemeClr val="bg1"/>
                </a:solidFill>
                <a:latin typeface="+mj-lt"/>
                <a:cs typeface="Arial" pitchFamily="34" charset="0"/>
              </a:rPr>
              <a:t>, </a:t>
            </a:r>
            <a:r>
              <a:rPr lang="ru-RU" sz="1600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2 июня 2014 </a:t>
            </a:r>
            <a:r>
              <a:rPr lang="ru-RU" sz="1600" spc="-14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года</a:t>
            </a:r>
            <a:endParaRPr lang="ru-RU" sz="1600" spc="-14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75000"/>
              </a:lnSpc>
            </a:pPr>
            <a:endParaRPr lang="ru-RU" sz="2400" spc="-14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2656"/>
            <a:ext cx="3995861" cy="99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1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9675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spc="-150" dirty="0" smtClean="0">
                <a:solidFill>
                  <a:schemeClr val="bg1"/>
                </a:solidFill>
              </a:rPr>
              <a:t>Планы по строительству социальной инфраструктуры в МО</a:t>
            </a:r>
            <a:endParaRPr lang="ru-RU" sz="4000" b="1" spc="-150" dirty="0">
              <a:solidFill>
                <a:schemeClr val="bg1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98853" y="2633625"/>
            <a:ext cx="7560840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ФОК: в </a:t>
            </a:r>
            <a:r>
              <a:rPr lang="ru-RU" sz="2400" dirty="0">
                <a:solidFill>
                  <a:schemeClr val="bg1"/>
                </a:solidFill>
              </a:rPr>
              <a:t>2014 году в Московской области в рамках развития физической культуры и спорта планируется построить 34 физкультурно-оздоровительных комплексов (ФОК), в 2015 году таких объектов будет построено </a:t>
            </a:r>
            <a:r>
              <a:rPr lang="ru-RU" sz="2400" dirty="0" smtClean="0">
                <a:solidFill>
                  <a:schemeClr val="bg1"/>
                </a:solidFill>
              </a:rPr>
              <a:t>16;</a:t>
            </a:r>
            <a:endParaRPr lang="ru-RU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Детские сады: в </a:t>
            </a:r>
            <a:r>
              <a:rPr lang="ru-RU" sz="2400" dirty="0">
                <a:solidFill>
                  <a:schemeClr val="bg1"/>
                </a:solidFill>
              </a:rPr>
              <a:t>2014  </a:t>
            </a:r>
            <a:r>
              <a:rPr lang="ru-RU" sz="2400" dirty="0" smtClean="0">
                <a:solidFill>
                  <a:schemeClr val="bg1"/>
                </a:solidFill>
              </a:rPr>
              <a:t>строится </a:t>
            </a:r>
            <a:r>
              <a:rPr lang="ru-RU" sz="2400" dirty="0">
                <a:solidFill>
                  <a:schemeClr val="bg1"/>
                </a:solidFill>
              </a:rPr>
              <a:t>105 детских </a:t>
            </a:r>
            <a:r>
              <a:rPr lang="ru-RU" sz="2400" dirty="0" smtClean="0">
                <a:solidFill>
                  <a:schemeClr val="bg1"/>
                </a:solidFill>
              </a:rPr>
              <a:t>сада, </a:t>
            </a:r>
            <a:r>
              <a:rPr lang="ru-RU" sz="2400" dirty="0">
                <a:solidFill>
                  <a:schemeClr val="bg1"/>
                </a:solidFill>
              </a:rPr>
              <a:t>а в 2015 году планируют построить еще </a:t>
            </a:r>
            <a:r>
              <a:rPr lang="ru-RU" sz="2400" dirty="0" smtClean="0">
                <a:solidFill>
                  <a:schemeClr val="bg1"/>
                </a:solidFill>
              </a:rPr>
              <a:t>110</a:t>
            </a:r>
            <a:r>
              <a:rPr lang="ru-RU" sz="2400" dirty="0" smtClean="0">
                <a:solidFill>
                  <a:schemeClr val="bg1"/>
                </a:solidFill>
              </a:rPr>
              <a:t>.; </a:t>
            </a:r>
            <a:endParaRPr lang="ru-RU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Школы: в </a:t>
            </a:r>
            <a:r>
              <a:rPr lang="ru-RU" sz="2400" dirty="0">
                <a:solidFill>
                  <a:schemeClr val="bg1"/>
                </a:solidFill>
              </a:rPr>
              <a:t>рамках реализации программы по строительству социальных объектов в Московской области в 2014 году будут сданы 20 новых </a:t>
            </a:r>
            <a:r>
              <a:rPr lang="ru-RU" sz="2400" dirty="0" smtClean="0">
                <a:solidFill>
                  <a:schemeClr val="bg1"/>
                </a:solidFill>
              </a:rPr>
              <a:t>школ.</a:t>
            </a:r>
            <a:endParaRPr lang="ru-RU" sz="24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404664"/>
            <a:ext cx="2847195" cy="70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9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219648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99288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b="1" spc="-150" dirty="0" smtClean="0">
                <a:solidFill>
                  <a:schemeClr val="bg1"/>
                </a:solidFill>
              </a:rPr>
              <a:t>Инфраструктура как вектор развития</a:t>
            </a:r>
            <a:endParaRPr lang="ru-RU" sz="4400" b="1" spc="-150" dirty="0">
              <a:solidFill>
                <a:schemeClr val="bg1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2996952"/>
            <a:ext cx="7560840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z="2400" dirty="0">
                <a:solidFill>
                  <a:schemeClr val="bg1"/>
                </a:solidFill>
              </a:rPr>
              <a:t>В Московской области работают девелоперы, которые основным вектором своего развития выбрали строительство и развитие спортивной и образовательной инфраструктуры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как важное дополнение к строительству жилья.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Значительная </a:t>
            </a:r>
            <a:r>
              <a:rPr lang="ru-RU" sz="2400" dirty="0">
                <a:solidFill>
                  <a:schemeClr val="bg1"/>
                </a:solidFill>
              </a:rPr>
              <a:t>часть планов Московской области по строительству спортивных кластеров в Подмосковье могут быть воплощены в жизнь с помощью частных инвестиций.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 startAt="4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018" y="393546"/>
            <a:ext cx="2883199" cy="71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1556792"/>
            <a:ext cx="7560840" cy="118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4400" b="1" spc="-150" dirty="0" smtClean="0">
                <a:solidFill>
                  <a:schemeClr val="bg1"/>
                </a:solidFill>
                <a:cs typeface="Arial" pitchFamily="34" charset="0"/>
              </a:rPr>
              <a:t>Стоимость строительства инфраструктуры</a:t>
            </a:r>
            <a:endParaRPr lang="ru-RU" sz="4400" b="1" spc="-1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63588" y="3106478"/>
            <a:ext cx="7416824" cy="3005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Девелоперам, строящим социальную инфраструктуру, стоимость которой может достигать 25-30 процентов от всех вложений в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проект,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целесообразно возводить ее за счет денежного потока, получаемого с жилой недвижимости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Если девелопер не передает инфраструктуру на баланс муниципальных властей – встает вопрос ее управления, эксплуатационных расходов,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налогообложения.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332656"/>
            <a:ext cx="3063219" cy="75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614514"/>
            <a:ext cx="5256584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3600" b="1" spc="-150" dirty="0" smtClean="0">
                <a:solidFill>
                  <a:schemeClr val="bg1"/>
                </a:solidFill>
                <a:cs typeface="Arial" pitchFamily="34" charset="0"/>
              </a:rPr>
              <a:t>Опыт «Химки Групп»</a:t>
            </a:r>
            <a:endParaRPr lang="ru-RU" sz="3600" b="1" spc="-150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3600" b="1" spc="-15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endParaRPr lang="ru-RU" sz="5400" b="1" spc="-1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87113" y="2334594"/>
            <a:ext cx="6768752" cy="5414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При </a:t>
            </a:r>
            <a:r>
              <a:rPr lang="ru-RU" sz="2000" dirty="0">
                <a:solidFill>
                  <a:schemeClr val="bg1"/>
                </a:solidFill>
                <a:cs typeface="Arial" pitchFamily="34" charset="0"/>
              </a:rPr>
              <a:t>строительстве наших проектов в </a:t>
            </a:r>
            <a:r>
              <a:rPr lang="ru-RU" sz="2000" dirty="0" err="1">
                <a:solidFill>
                  <a:schemeClr val="bg1"/>
                </a:solidFill>
                <a:cs typeface="Arial" pitchFamily="34" charset="0"/>
              </a:rPr>
              <a:t>Новогорске</a:t>
            </a:r>
            <a:r>
              <a:rPr lang="ru-RU" sz="2000" dirty="0">
                <a:solidFill>
                  <a:schemeClr val="bg1"/>
                </a:solidFill>
                <a:cs typeface="Arial" pitchFamily="34" charset="0"/>
              </a:rPr>
              <a:t> мы действовали нестандартно. Изначально концепция была «Жилье для инфраструктуры», а не «Инфраструктура для жилья». Мы предполагали, что наше жилье будут покупать именно ради доступа к инфраструктуре. </a:t>
            </a:r>
            <a:endParaRPr lang="ru-RU" sz="20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На 85 </a:t>
            </a:r>
            <a:r>
              <a:rPr lang="ru-RU" sz="2000" dirty="0">
                <a:solidFill>
                  <a:schemeClr val="bg1"/>
                </a:solidFill>
                <a:cs typeface="Arial" pitchFamily="34" charset="0"/>
              </a:rPr>
              <a:t>тыс. квадратных метров жилья (из них 30 тысяч – индивидуальное жилье) мы строим </a:t>
            </a: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25 </a:t>
            </a:r>
            <a:r>
              <a:rPr lang="ru-RU" sz="2000" dirty="0">
                <a:solidFill>
                  <a:schemeClr val="bg1"/>
                </a:solidFill>
                <a:cs typeface="Arial" pitchFamily="34" charset="0"/>
              </a:rPr>
              <a:t>тысяч квадратных метров инфраструктуры, которая будет открытой для жителей близлежащих районов, </a:t>
            </a:r>
            <a:endParaRPr lang="ru-RU" sz="20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25 </a:t>
            </a:r>
            <a:r>
              <a:rPr lang="ru-RU" sz="2000" dirty="0">
                <a:solidFill>
                  <a:schemeClr val="bg1"/>
                </a:solidFill>
                <a:cs typeface="Arial" pitchFamily="34" charset="0"/>
              </a:rPr>
              <a:t>процентов от стоимости каждого квадратного метра  - стоимость строительства спортивной и образовательной </a:t>
            </a: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инфраструктуры</a:t>
            </a:r>
            <a:r>
              <a:rPr lang="ru-RU" sz="1800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endParaRPr lang="ru-RU" sz="18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370" y="404664"/>
            <a:ext cx="3083865" cy="76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93544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632848" cy="142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4000" b="1" spc="-150" dirty="0" smtClean="0">
                <a:solidFill>
                  <a:schemeClr val="bg1"/>
                </a:solidFill>
                <a:cs typeface="Arial" pitchFamily="34" charset="0"/>
              </a:rPr>
              <a:t>Интересы всех сторон</a:t>
            </a:r>
            <a:endParaRPr lang="ru-RU" sz="4000" b="1" spc="-150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endParaRPr lang="ru-RU" sz="4800" spc="-1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27584" y="2420888"/>
            <a:ext cx="7332342" cy="4875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качественном и количественном развитии СОЦИАЛЬНОЙ инфраструктуры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Московском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регионе заинтересованы три стороны: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потребители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(покупатели жилья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);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Власти;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девелоперы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Именно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развитие сектора СОЦИАЛЬНОЙ ИНФРАСТРУКТУРЫ и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СОЗДАНИ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E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РАБОЧИХ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МЕСТ - та </a:t>
            </a:r>
            <a:r>
              <a:rPr lang="ru-RU" sz="2400" dirty="0">
                <a:solidFill>
                  <a:schemeClr val="bg1"/>
                </a:solidFill>
                <a:cs typeface="Arial" pitchFamily="34" charset="0"/>
              </a:rPr>
              <a:t>точка в которой сходится интересы всех трёх 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сторон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r>
              <a:rPr lang="ru-RU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ru-RU" sz="2400" dirty="0">
              <a:solidFill>
                <a:schemeClr val="bg1"/>
              </a:solidFill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ru-RU" sz="2000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89447"/>
            <a:ext cx="3999323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1691680" y="2852936"/>
            <a:ext cx="6120679" cy="1800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endParaRPr lang="ru-RU" sz="1800" b="1" spc="-15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4800" b="1" spc="-15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Спасибо за внимание! </a:t>
            </a:r>
            <a:endParaRPr lang="ru-RU" sz="4800" b="1" spc="-150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endParaRPr lang="ru-RU" sz="1800" b="1" spc="-15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76672"/>
            <a:ext cx="320746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" y="1628800"/>
            <a:ext cx="8157592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>
                <a:solidFill>
                  <a:schemeClr val="bg1"/>
                </a:solidFill>
              </a:rPr>
              <a:t>Социальная, образовательная, спортивная инфраструктура </a:t>
            </a:r>
            <a:endParaRPr lang="ru-RU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Это </a:t>
            </a:r>
            <a:r>
              <a:rPr lang="ru-RU" sz="2800" dirty="0" smtClean="0">
                <a:solidFill>
                  <a:schemeClr val="bg1"/>
                </a:solidFill>
              </a:rPr>
              <a:t>фактор</a:t>
            </a:r>
            <a:r>
              <a:rPr lang="ru-RU" sz="2800" dirty="0">
                <a:solidFill>
                  <a:schemeClr val="bg1"/>
                </a:solidFill>
              </a:rPr>
              <a:t>, в последние годы все более значительно влияющий </a:t>
            </a:r>
            <a:r>
              <a:rPr lang="ru-RU" sz="2800" dirty="0" smtClean="0">
                <a:solidFill>
                  <a:schemeClr val="bg1"/>
                </a:solidFill>
              </a:rPr>
              <a:t>на </a:t>
            </a:r>
            <a:r>
              <a:rPr lang="ru-RU" sz="2800" dirty="0">
                <a:solidFill>
                  <a:schemeClr val="bg1"/>
                </a:solidFill>
              </a:rPr>
              <a:t>жилищное </a:t>
            </a:r>
            <a:r>
              <a:rPr lang="ru-RU" sz="2800" dirty="0" smtClean="0">
                <a:solidFill>
                  <a:schemeClr val="bg1"/>
                </a:solidFill>
              </a:rPr>
              <a:t>развитие: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пригородов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децентрализацию </a:t>
            </a:r>
            <a:r>
              <a:rPr lang="ru-RU" sz="2800" dirty="0">
                <a:solidFill>
                  <a:schemeClr val="bg1"/>
                </a:solidFill>
              </a:rPr>
              <a:t>крупных городов, 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снижение </a:t>
            </a:r>
            <a:r>
              <a:rPr lang="ru-RU" sz="2800" dirty="0">
                <a:solidFill>
                  <a:schemeClr val="bg1"/>
                </a:solidFill>
              </a:rPr>
              <a:t>маятниковой миграции и нагрузки на транспортную </a:t>
            </a:r>
            <a:r>
              <a:rPr lang="ru-RU" sz="2800" dirty="0" smtClean="0">
                <a:solidFill>
                  <a:schemeClr val="bg1"/>
                </a:solidFill>
              </a:rPr>
              <a:t>сеть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04664"/>
            <a:ext cx="349905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212" y="1052736"/>
            <a:ext cx="8013576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Указ </a:t>
            </a:r>
            <a:r>
              <a:rPr lang="ru-RU" b="1" dirty="0">
                <a:solidFill>
                  <a:schemeClr val="bg1"/>
                </a:solidFill>
              </a:rPr>
              <a:t>президента РФ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«О </a:t>
            </a:r>
            <a:r>
              <a:rPr lang="ru-RU" b="1" dirty="0">
                <a:solidFill>
                  <a:schemeClr val="bg1"/>
                </a:solidFill>
              </a:rPr>
              <a:t>мерах по обеспечению граждан Российской Федерации доступным и комфортным жильем и повышению качества жилищно-коммунальных </a:t>
            </a:r>
            <a:r>
              <a:rPr lang="ru-RU" b="1" dirty="0" smtClean="0">
                <a:solidFill>
                  <a:schemeClr val="bg1"/>
                </a:solidFill>
              </a:rPr>
              <a:t>услуг» </a:t>
            </a:r>
            <a:r>
              <a:rPr lang="ru-RU" b="1" dirty="0">
                <a:solidFill>
                  <a:schemeClr val="bg1"/>
                </a:solidFill>
              </a:rPr>
              <a:t>от 7 мая 2012 г.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ставит </a:t>
            </a:r>
            <a:r>
              <a:rPr lang="ru-RU" sz="2800" dirty="0">
                <a:solidFill>
                  <a:schemeClr val="bg1"/>
                </a:solidFill>
              </a:rPr>
              <a:t>перед строителями амбициозные задачи </a:t>
            </a:r>
            <a:r>
              <a:rPr lang="ru-RU" sz="2800" dirty="0" smtClean="0">
                <a:solidFill>
                  <a:schemeClr val="bg1"/>
                </a:solidFill>
              </a:rPr>
              <a:t>– С одной стороны – создание для </a:t>
            </a:r>
            <a:r>
              <a:rPr lang="ru-RU" sz="2800" dirty="0">
                <a:solidFill>
                  <a:schemeClr val="bg1"/>
                </a:solidFill>
              </a:rPr>
              <a:t>населения возможности улучшения жилищных условий </a:t>
            </a:r>
            <a:r>
              <a:rPr lang="ru-RU" sz="2800" dirty="0" smtClean="0">
                <a:solidFill>
                  <a:schemeClr val="bg1"/>
                </a:solidFill>
              </a:rPr>
              <a:t>и доступности инфраструктурных объектов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 другой стороны -  </a:t>
            </a:r>
            <a:r>
              <a:rPr lang="ru-RU" sz="2800" dirty="0">
                <a:solidFill>
                  <a:schemeClr val="bg1"/>
                </a:solidFill>
              </a:rPr>
              <a:t>снижение стоимости квадратного метра жилья на 20%.</a:t>
            </a:r>
            <a:r>
              <a:rPr lang="ru-RU" sz="2800" dirty="0" smtClean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04664"/>
            <a:ext cx="3999323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3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88874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Финансирование </a:t>
            </a:r>
            <a:r>
              <a:rPr lang="ru-RU" b="1" dirty="0">
                <a:solidFill>
                  <a:schemeClr val="bg1"/>
                </a:solidFill>
              </a:rPr>
              <a:t>строительства </a:t>
            </a:r>
            <a:r>
              <a:rPr lang="ru-RU" b="1" dirty="0" smtClean="0">
                <a:solidFill>
                  <a:schemeClr val="bg1"/>
                </a:solidFill>
              </a:rPr>
              <a:t>объектов социальной инфраструктуры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По сложившейся практике финансовую нагрузку по созданию таких объектов несут застройщики. При таком подходе расходы на </a:t>
            </a:r>
            <a:r>
              <a:rPr lang="ru-RU" sz="2800" dirty="0" smtClean="0">
                <a:solidFill>
                  <a:schemeClr val="bg1"/>
                </a:solidFill>
              </a:rPr>
              <a:t>возведение </a:t>
            </a:r>
            <a:r>
              <a:rPr lang="ru-RU" sz="2800" dirty="0">
                <a:solidFill>
                  <a:schemeClr val="bg1"/>
                </a:solidFill>
              </a:rPr>
              <a:t>объектов необходимой инфраструктуры закладываются в цену квадратного метра жилья.</a:t>
            </a:r>
          </a:p>
          <a:p>
            <a:pPr marL="0" indent="0"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Возникает вопрос: способен ли массовый потребитель оплатить не только жилье, но и строительство объектов </a:t>
            </a:r>
            <a:r>
              <a:rPr lang="ru-RU" sz="2800" dirty="0" smtClean="0">
                <a:solidFill>
                  <a:schemeClr val="bg1"/>
                </a:solidFill>
              </a:rPr>
              <a:t>социальной инфраструктуры? 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60648"/>
            <a:ext cx="3053086" cy="75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68761"/>
            <a:ext cx="756084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spc="-150" dirty="0" smtClean="0">
                <a:solidFill>
                  <a:schemeClr val="bg1"/>
                </a:solidFill>
              </a:rPr>
              <a:t>Привычный  для большинства критерий </a:t>
            </a:r>
            <a:r>
              <a:rPr lang="ru-RU" sz="3600" b="1" spc="-150" dirty="0">
                <a:solidFill>
                  <a:schemeClr val="bg1"/>
                </a:solidFill>
              </a:rPr>
              <a:t>оценки оптимального соотношения инфраструктуры и жилой </a:t>
            </a:r>
            <a:r>
              <a:rPr lang="ru-RU" sz="3600" b="1" spc="-150" dirty="0" smtClean="0">
                <a:solidFill>
                  <a:schemeClr val="bg1"/>
                </a:solidFill>
              </a:rPr>
              <a:t>недвижимости</a:t>
            </a:r>
            <a:endParaRPr lang="ru-RU" sz="3600" b="1" spc="-150" dirty="0">
              <a:solidFill>
                <a:schemeClr val="bg1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2996952"/>
            <a:ext cx="7560840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как </a:t>
            </a:r>
            <a:r>
              <a:rPr lang="ru-RU" sz="2800" dirty="0">
                <a:solidFill>
                  <a:schemeClr val="bg1"/>
                </a:solidFill>
              </a:rPr>
              <a:t>можно меньшая нагрузка на конечную стоимость квадратного метра.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Большинство </a:t>
            </a:r>
            <a:r>
              <a:rPr lang="ru-RU" sz="2800" dirty="0">
                <a:solidFill>
                  <a:schemeClr val="bg1"/>
                </a:solidFill>
              </a:rPr>
              <a:t>застройщиков, выбирая сегмент для реализации своих строительных амбиций, ориентируется на более низкий ценовой сегмент - </a:t>
            </a:r>
            <a:r>
              <a:rPr lang="ru-RU" sz="2800" dirty="0" smtClean="0">
                <a:solidFill>
                  <a:schemeClr val="bg1"/>
                </a:solidFill>
              </a:rPr>
              <a:t>эконом</a:t>
            </a:r>
            <a:r>
              <a:rPr lang="ru-RU" sz="2800" dirty="0">
                <a:solidFill>
                  <a:schemeClr val="bg1"/>
                </a:solidFill>
              </a:rPr>
              <a:t>, комфорт.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725" y="317654"/>
            <a:ext cx="3219707" cy="79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6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5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bg1"/>
                </a:solidFill>
              </a:rPr>
              <a:t>Решить эту проблему можно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путем </a:t>
            </a:r>
            <a:r>
              <a:rPr lang="ru-RU" sz="3600" dirty="0">
                <a:solidFill>
                  <a:schemeClr val="bg1"/>
                </a:solidFill>
              </a:rPr>
              <a:t>осуществления инвестиционно-строительных проектов комплексного освоения территорий (КОТ) на принципах государственно-частного партнерства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3" y="476672"/>
            <a:ext cx="2991211" cy="7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9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83568" y="692696"/>
            <a:ext cx="6192688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ru-RU" sz="4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58650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spc="-150" dirty="0" smtClean="0">
                <a:solidFill>
                  <a:schemeClr val="bg1">
                    <a:lumMod val="95000"/>
                  </a:schemeClr>
                </a:solidFill>
              </a:rPr>
              <a:t>МО в рейтинге </a:t>
            </a:r>
            <a:r>
              <a:rPr lang="ru-RU" sz="4000" b="1" spc="-150" dirty="0" err="1">
                <a:solidFill>
                  <a:schemeClr val="bg1">
                    <a:lumMod val="95000"/>
                  </a:schemeClr>
                </a:solidFill>
              </a:rPr>
              <a:t>инвестиционно</a:t>
            </a:r>
            <a:r>
              <a:rPr lang="ru-RU" sz="4000" b="1" spc="-150" dirty="0">
                <a:solidFill>
                  <a:schemeClr val="bg1">
                    <a:lumMod val="95000"/>
                  </a:schemeClr>
                </a:solidFill>
              </a:rPr>
              <a:t> привлекательных регионов </a:t>
            </a:r>
            <a:r>
              <a:rPr lang="ru-RU" sz="4000" b="1" spc="-150" dirty="0" smtClean="0">
                <a:solidFill>
                  <a:schemeClr val="bg1">
                    <a:lumMod val="95000"/>
                  </a:schemeClr>
                </a:solidFill>
              </a:rPr>
              <a:t>России (НРА, декабрь 2013г.)</a:t>
            </a:r>
            <a:endParaRPr lang="ru-RU" sz="4000" b="1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3716510"/>
            <a:ext cx="748883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Московская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область вошла в ТОП-5 самых </a:t>
            </a:r>
            <a:r>
              <a:rPr lang="ru-RU" sz="2400" dirty="0" err="1">
                <a:solidFill>
                  <a:schemeClr val="bg1">
                    <a:lumMod val="95000"/>
                  </a:schemeClr>
                </a:solidFill>
              </a:rPr>
              <a:t>инвестиционно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привлекательных регионов России. Общий объем вложений в сферу жилищно-коммунального хозяйства Московской области приближается к 200-250 млрд рублей, и без частных инвестиций в данной сфере не обойтись.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404664"/>
            <a:ext cx="2991211" cy="73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4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88840"/>
            <a:ext cx="7848872" cy="69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4800" b="1" spc="-150" dirty="0" smtClean="0">
                <a:solidFill>
                  <a:schemeClr val="bg1"/>
                </a:solidFill>
                <a:cs typeface="Arial" pitchFamily="34" charset="0"/>
              </a:rPr>
              <a:t>Возможности для инвесторов</a:t>
            </a:r>
            <a:endParaRPr lang="ru-RU" sz="4800" b="1" spc="-1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2996952"/>
            <a:ext cx="7992888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sz="2800" dirty="0" smtClean="0">
                <a:solidFill>
                  <a:schemeClr val="bg1"/>
                </a:solidFill>
                <a:cs typeface="Arial" pitchFamily="34" charset="0"/>
              </a:rPr>
              <a:t>Московская </a:t>
            </a:r>
            <a:r>
              <a:rPr lang="ru-RU" sz="2800" dirty="0">
                <a:solidFill>
                  <a:schemeClr val="bg1"/>
                </a:solidFill>
                <a:cs typeface="Arial" pitchFamily="34" charset="0"/>
              </a:rPr>
              <a:t>область  предлагает огромный спектр возможностей для инвесторов, девелоперов и строительных </a:t>
            </a:r>
            <a:r>
              <a:rPr lang="ru-RU" sz="2800" dirty="0" smtClean="0">
                <a:solidFill>
                  <a:schemeClr val="bg1"/>
                </a:solidFill>
                <a:cs typeface="Arial" pitchFamily="34" charset="0"/>
              </a:rPr>
              <a:t>компаний. </a:t>
            </a:r>
            <a:r>
              <a:rPr lang="ru-RU" sz="2800" dirty="0">
                <a:solidFill>
                  <a:schemeClr val="bg1"/>
                </a:solidFill>
                <a:cs typeface="Arial" pitchFamily="34" charset="0"/>
              </a:rPr>
              <a:t>Потенциал этого рынка ещё не раскрыт до конца. Именно власти могут  показать инвесторам путь развития, сделать социальную сферу </a:t>
            </a:r>
            <a:r>
              <a:rPr lang="ru-RU" sz="2800" dirty="0" err="1">
                <a:solidFill>
                  <a:schemeClr val="bg1"/>
                </a:solidFill>
                <a:cs typeface="Arial" pitchFamily="34" charset="0"/>
              </a:rPr>
              <a:t>инвестиционно</a:t>
            </a:r>
            <a:r>
              <a:rPr lang="ru-RU" sz="2800" dirty="0">
                <a:solidFill>
                  <a:schemeClr val="bg1"/>
                </a:solidFill>
                <a:cs typeface="Arial" pitchFamily="34" charset="0"/>
              </a:rPr>
              <a:t> привлекательной. Особенно большое внимание сейчас уделяется строительству спортивных объектов и социальной инфраструктуры.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924" y="402680"/>
            <a:ext cx="2955207" cy="72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4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4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7848872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ru-RU" sz="4000" b="1" spc="-150" dirty="0" smtClean="0">
                <a:solidFill>
                  <a:schemeClr val="bg1"/>
                </a:solidFill>
                <a:cs typeface="Arial" pitchFamily="34" charset="0"/>
              </a:rPr>
              <a:t>Инфраструктура за счет инвесторов</a:t>
            </a:r>
            <a:endParaRPr lang="ru-RU" sz="4000" b="1" spc="-15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2845915"/>
            <a:ext cx="7560840" cy="4255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ru-RU" dirty="0" smtClean="0">
                <a:solidFill>
                  <a:schemeClr val="bg1"/>
                </a:solidFill>
                <a:cs typeface="Arial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cs typeface="Arial" pitchFamily="34" charset="0"/>
              </a:rPr>
              <a:t>основном строительство детских дошкольных и образовательных учреждений ложится на крупных застройщиков, которые возводят новые </a:t>
            </a:r>
            <a:r>
              <a:rPr lang="ru-RU" dirty="0" smtClean="0">
                <a:solidFill>
                  <a:schemeClr val="bg1"/>
                </a:solidFill>
                <a:cs typeface="Arial" pitchFamily="34" charset="0"/>
              </a:rPr>
              <a:t>сады, школы  </a:t>
            </a:r>
            <a:r>
              <a:rPr lang="ru-RU" dirty="0">
                <a:solidFill>
                  <a:schemeClr val="bg1"/>
                </a:solidFill>
                <a:cs typeface="Arial" pitchFamily="34" charset="0"/>
              </a:rPr>
              <a:t>вместе с новостройками. Власти московской области не согласовывают проекты новостроек и новых микрорайонов без детских садов и школ.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214" y="404664"/>
            <a:ext cx="3024336" cy="74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8426</TotalTime>
  <Words>718</Words>
  <Application>Microsoft Office PowerPoint</Application>
  <PresentationFormat>Экран (4:3)</PresentationFormat>
  <Paragraphs>74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</dc:creator>
  <cp:lastModifiedBy>Alla777</cp:lastModifiedBy>
  <cp:revision>174</cp:revision>
  <cp:lastPrinted>2014-03-20T10:40:46Z</cp:lastPrinted>
  <dcterms:created xsi:type="dcterms:W3CDTF">2013-06-25T10:52:18Z</dcterms:created>
  <dcterms:modified xsi:type="dcterms:W3CDTF">2014-06-01T19:09:50Z</dcterms:modified>
</cp:coreProperties>
</file>