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3" r:id="rId3"/>
    <p:sldId id="289" r:id="rId4"/>
    <p:sldId id="290" r:id="rId5"/>
    <p:sldId id="291" r:id="rId6"/>
    <p:sldId id="292" r:id="rId7"/>
    <p:sldId id="293" r:id="rId8"/>
    <p:sldId id="295" r:id="rId9"/>
    <p:sldId id="29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20" autoAdjust="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CBAC54-0E91-4CCC-919C-1654CDEB0EC4}" type="datetimeFigureOut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429315-4D93-4D55-BF8C-86E5BF1C6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8291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FF9118-881B-47E8-97B2-3D046344FDF9}" type="datetimeFigureOut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07878-5433-48D7-8B62-518C9C542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98716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Добрый день коллеги!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Прежде всего,</a:t>
            </a:r>
            <a:r>
              <a:rPr lang="ru-RU" baseline="0" dirty="0" smtClean="0"/>
              <a:t> позвольте Вас поблагодарить за предоставленную возможность… Ваше время и внимание.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ФИО</a:t>
            </a:r>
            <a:r>
              <a:rPr lang="ru-RU" baseline="0" dirty="0" smtClean="0"/>
              <a:t>, должность.</a:t>
            </a:r>
          </a:p>
          <a:p>
            <a:pPr eaLnBrk="1" hangingPunct="1">
              <a:spcBef>
                <a:spcPct val="0"/>
              </a:spcBef>
            </a:pPr>
            <a:endParaRPr lang="ru-RU" baseline="0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0FE600-FDDD-4BBB-8D3C-62319A00F8D7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9E6CC1-51CB-471F-9DC6-31F2B9A06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69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FB2F-672C-4F56-8956-BFC192B53981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6445-0101-4D7E-B89B-C9F9D0B10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11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8F8FE-1BDE-41AB-8AB9-2B5F1257FFFD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28E78-48AC-4CEF-82E1-05E2F6BE9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7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D918-2EC8-44B6-A4C9-07BD1C04E69E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A683-2CB4-4E09-A278-8CA8BEB1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65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2B457F-BF82-40E8-8B4B-B4DEE6A2812F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CA3D4C-C005-4224-8813-0F4BEF65E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390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3F214-5A88-4C94-96E8-23BC3EDF2954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8C6420-05C1-4FAF-AF0B-676B24B15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6910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D7A753-703D-4251-BB40-B6584EDF7CD9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C8771B-D83B-4CE6-B240-34586D9E8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676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3B4C71-E264-4D9B-A18C-CFB34890AE64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061707-E688-4F72-876D-C0F5DB477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327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F3C5-FC69-430B-9F4C-86D8AF34AA98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50A9-29B8-4177-BBB7-A49B935C7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491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92349-D5CD-47E7-8077-E7173719B484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9E15C3-CDF0-4143-97DC-772C54F6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9297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898BFD-CB16-4347-9C28-937CABB08E42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5A7809-777B-49F7-A251-0FFD51554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3714FAE-52ED-4C1C-9F2E-18F994C94ADA}" type="datetime1">
              <a:rPr lang="ru-RU"/>
              <a:pPr>
                <a:defRPr/>
              </a:pPr>
              <a:t>01.06.2014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ACE050B-0A2A-49A9-A4E9-9D963565E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3" r:id="rId2"/>
    <p:sldLayoutId id="2147484218" r:id="rId3"/>
    <p:sldLayoutId id="2147484219" r:id="rId4"/>
    <p:sldLayoutId id="2147484220" r:id="rId5"/>
    <p:sldLayoutId id="2147484221" r:id="rId6"/>
    <p:sldLayoutId id="2147484214" r:id="rId7"/>
    <p:sldLayoutId id="2147484222" r:id="rId8"/>
    <p:sldLayoutId id="2147484223" r:id="rId9"/>
    <p:sldLayoutId id="2147484215" r:id="rId10"/>
    <p:sldLayoutId id="21474842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251520" y="548680"/>
            <a:ext cx="88924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4800" b="1" dirty="0">
              <a:latin typeface="Lucida Sans Unicode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Учет особенностей осуществления градостроительной деятельности на территориях субъектов РФ и муниципальных образований</a:t>
            </a:r>
          </a:p>
          <a:p>
            <a:pPr algn="ctr"/>
            <a:endParaRPr lang="ru-RU" sz="36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64564-6727-4EB2-9FBC-41D4038BE4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6" name="TextBox 5"/>
          <p:cNvSpPr txBox="1"/>
          <p:nvPr/>
        </p:nvSpPr>
        <p:spPr>
          <a:xfrm>
            <a:off x="395536" y="4293096"/>
            <a:ext cx="928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Докладчик:</a:t>
            </a:r>
            <a:r>
              <a:rPr lang="ru-RU" dirty="0" smtClean="0"/>
              <a:t> Кузьма Ирина Евгеньевна, член экспертного совета НОСТРОЙ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539552" y="332656"/>
            <a:ext cx="763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ПОСТАНОВЛЕНИЕ       ПРАВИТЕЛЬСТВА        РФ      №       403  </a:t>
            </a: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«ОБ ИСЧЕРПЫВАЮЩЕМ ПЕРЕЧНЕ ПРОЦЕДУР В СФЕРЕ ЖИЛИЩНОГО СТРОИТЕЛЬСТВА»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1268760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8" name="TextBox 7"/>
          <p:cNvSpPr txBox="1"/>
          <p:nvPr/>
        </p:nvSpPr>
        <p:spPr>
          <a:xfrm>
            <a:off x="611560" y="1196752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Дата принятия:</a:t>
            </a:r>
            <a:r>
              <a:rPr lang="ru-RU" dirty="0" smtClean="0"/>
              <a:t> 30.04.2014 г.</a:t>
            </a:r>
            <a:endParaRPr lang="ru-RU" dirty="0" smtClean="0"/>
          </a:p>
          <a:p>
            <a:pPr algn="just"/>
            <a:r>
              <a:rPr lang="ru-RU" b="1" dirty="0" smtClean="0"/>
              <a:t>Контрольные сроки: </a:t>
            </a:r>
          </a:p>
          <a:p>
            <a:pPr algn="just"/>
            <a:r>
              <a:rPr lang="ru-RU" i="1" dirty="0" smtClean="0"/>
              <a:t>В течение 3 месяцев со дня вступления в силу:</a:t>
            </a:r>
          </a:p>
          <a:p>
            <a:pPr algn="just"/>
            <a:r>
              <a:rPr lang="ru-RU" dirty="0" smtClean="0"/>
              <a:t>1) Минстрой, иные федеральные органы исполнительной власти – подают предложения, предусматривающие отмену избыточных и дублирующих процедур;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2) Высшие должностные лица субъектов РФ – подают предложения о включении в перечень процедур, предусмотренных правовыми актами субъектов РФ и муниципалитета.   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По истечении 6 месяцев со дня официального опубликования вступает в силу: </a:t>
            </a:r>
          </a:p>
          <a:p>
            <a:pPr algn="just">
              <a:buFontTx/>
              <a:buChar char="-"/>
            </a:pPr>
            <a:r>
              <a:rPr lang="ru-RU" dirty="0" smtClean="0"/>
              <a:t> исчерпывающий перечень процедур; </a:t>
            </a:r>
          </a:p>
          <a:p>
            <a:pPr algn="just">
              <a:buFontTx/>
              <a:buChar char="-"/>
            </a:pPr>
            <a:r>
              <a:rPr lang="ru-RU" dirty="0" smtClean="0"/>
              <a:t> п</a:t>
            </a:r>
            <a:r>
              <a:rPr lang="ru-RU" dirty="0" smtClean="0"/>
              <a:t>равила внесения изменений в перечень; </a:t>
            </a:r>
          </a:p>
          <a:p>
            <a:pPr>
              <a:buFontTx/>
              <a:buChar char="-"/>
            </a:pPr>
            <a:r>
              <a:rPr lang="ru-RU" dirty="0" smtClean="0"/>
              <a:t> п</a:t>
            </a:r>
            <a:r>
              <a:rPr lang="ru-RU" dirty="0" smtClean="0"/>
              <a:t>равила ведения реестра описаний процедур. </a:t>
            </a:r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611559" y="333375"/>
            <a:ext cx="74894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ПРОЦЕДУР В СФЕРЕ ЖИЛИЩНОГО СТРОИТЕЛЬСТВА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980728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76328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I.</a:t>
            </a:r>
            <a:r>
              <a:rPr lang="ru-RU" sz="2000" b="1" dirty="0" smtClean="0"/>
              <a:t> Процедуры, предусмотренные нормативными правовыми актами Российской Федерации:   </a:t>
            </a:r>
          </a:p>
          <a:p>
            <a:pPr algn="just"/>
            <a:r>
              <a:rPr lang="ru-RU" dirty="0" smtClean="0"/>
              <a:t>1. Процедуры, связанные с предоставлением прав на ЗУ и подготовкой ППТ в отношении ЗУ, имеющих вид разрешенного использования – жилищное строительство. </a:t>
            </a:r>
          </a:p>
          <a:p>
            <a:pPr algn="just"/>
            <a:r>
              <a:rPr lang="ru-RU" dirty="0" smtClean="0"/>
              <a:t>2. Процедуры, связанные с заключением договоров подключения, а также с архитектурно-строительным проектированием. </a:t>
            </a:r>
          </a:p>
          <a:p>
            <a:pPr algn="just"/>
            <a:r>
              <a:rPr lang="ru-RU" dirty="0" smtClean="0"/>
              <a:t>3. Процедуры, связанные с осуществлением строительства, реконструкции. </a:t>
            </a:r>
          </a:p>
          <a:p>
            <a:pPr algn="just"/>
            <a:r>
              <a:rPr lang="ru-RU" dirty="0" smtClean="0"/>
              <a:t>4. Процедуры, связанные с предоставлением разрешения на ввод объекта в эксплуатацию, государственной регистрацией прав, заключением договоров. </a:t>
            </a:r>
          </a:p>
          <a:p>
            <a:pPr algn="just"/>
            <a:endParaRPr lang="ru-RU" dirty="0" smtClean="0"/>
          </a:p>
          <a:p>
            <a:pPr algn="just"/>
            <a:r>
              <a:rPr lang="en-US" sz="2000" b="1" dirty="0" smtClean="0"/>
              <a:t>II.</a:t>
            </a:r>
            <a:r>
              <a:rPr lang="ru-RU" sz="2000" b="1" dirty="0" smtClean="0"/>
              <a:t> Процедуры, предусмотренные на территориях субъектов  РФ и муниципальных образований.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333374"/>
            <a:ext cx="7632700" cy="71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ПРЕДЛОЖЕНИЯ НАЦИОНАЛЬНОГО ОБЪЕДИНЕНИЯ СТРОИТЕЛЕЙ К ПОСТАНОВЛЕНИЮ ПРАВИТЕЛЬСТВА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980728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1340768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1. Введение дополнительного раздела: </a:t>
            </a:r>
            <a:r>
              <a:rPr lang="ru-RU" dirty="0" smtClean="0"/>
              <a:t>«Административные процедуры, связанные с осуществлением капитального ремонта жилых домов</a:t>
            </a:r>
            <a:r>
              <a:rPr lang="ru-RU" dirty="0" smtClean="0"/>
              <a:t>». </a:t>
            </a:r>
          </a:p>
          <a:p>
            <a:pPr algn="just"/>
            <a:r>
              <a:rPr lang="ru-RU" dirty="0" smtClean="0"/>
              <a:t>2. Включение процедур </a:t>
            </a:r>
            <a:r>
              <a:rPr lang="ru-RU" dirty="0" smtClean="0"/>
              <a:t>согласования градостроительной и проектной документации и выдачи разрешений на проведение строительных работ при реконструкции 	объектов культурного </a:t>
            </a:r>
            <a:r>
              <a:rPr lang="ru-RU" dirty="0" smtClean="0"/>
              <a:t>наследия. </a:t>
            </a:r>
          </a:p>
          <a:p>
            <a:pPr algn="just"/>
            <a:r>
              <a:rPr lang="ru-RU" dirty="0" smtClean="0"/>
              <a:t>3. Включение процедуры </a:t>
            </a:r>
            <a:r>
              <a:rPr lang="ru-RU" dirty="0" smtClean="0"/>
              <a:t>по переоформлению прав на земельный участок при долевом </a:t>
            </a:r>
            <a:r>
              <a:rPr lang="ru-RU" dirty="0" smtClean="0"/>
              <a:t>строительстве. </a:t>
            </a:r>
          </a:p>
          <a:p>
            <a:pPr algn="just"/>
            <a:r>
              <a:rPr lang="ru-RU" dirty="0" smtClean="0"/>
              <a:t>4. </a:t>
            </a:r>
            <a:r>
              <a:rPr lang="ru-RU" dirty="0" smtClean="0"/>
              <a:t>В процедуре «Предоставление положительного заключения о достоверности определения сметной стоимости объекта капитального строительства» </a:t>
            </a:r>
            <a:r>
              <a:rPr lang="ru-RU" dirty="0" smtClean="0"/>
              <a:t>необходима оговорка о применении ее </a:t>
            </a:r>
            <a:r>
              <a:rPr lang="ru-RU" dirty="0" smtClean="0"/>
              <a:t>только в отношении объектов, строительство которых осуществляется за счет средств бюджетов всех </a:t>
            </a:r>
            <a:r>
              <a:rPr lang="ru-RU" dirty="0" smtClean="0"/>
              <a:t>уровней.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6327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ПРОЦЕДУРЫ ПЕРЕЧНЯ, ПРЕДУСМОТРЕННЫЕ НА ТЕРРИТОРИЯХ СУБЪЕКТОВ РФ И МУНИЦИПАЛЬНЫХ ОБРАЗОВАНИЙ   </a:t>
            </a:r>
            <a:endParaRPr lang="ru-RU" sz="17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8313" y="908050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8" name="TextBox 7"/>
          <p:cNvSpPr txBox="1"/>
          <p:nvPr/>
        </p:nvSpPr>
        <p:spPr>
          <a:xfrm>
            <a:off x="683568" y="1268760"/>
            <a:ext cx="77048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1. Предоставление решения о согласовании архитектурно-градостроительного облика объекта.</a:t>
            </a:r>
          </a:p>
          <a:p>
            <a:pPr algn="just"/>
            <a:r>
              <a:rPr lang="ru-RU" sz="2000" dirty="0" smtClean="0"/>
              <a:t>2. Предоставление порубочного билета и (или) разрешения на пересадку деревьев и кустарников. </a:t>
            </a:r>
          </a:p>
          <a:p>
            <a:pPr algn="just"/>
            <a:r>
              <a:rPr lang="ru-RU" sz="2000" dirty="0" smtClean="0"/>
              <a:t>3. Предоставление разрешения на осуществление земляных работ. </a:t>
            </a:r>
          </a:p>
          <a:p>
            <a:pPr algn="just"/>
            <a:r>
              <a:rPr lang="ru-RU" sz="2000" dirty="0" smtClean="0"/>
              <a:t>4. Согласование проекта организации строительства (в части перемещения отходов строительства и сноса, грунтов, схемы движения транспорта и пешеходов на период производства работ). </a:t>
            </a:r>
          </a:p>
          <a:p>
            <a:pPr algn="just"/>
            <a:r>
              <a:rPr lang="ru-RU" sz="2000" dirty="0" smtClean="0"/>
              <a:t>5. Проведение контрольно-геодезической съемки и передача исполнительной документации в уполномоченный орган государственной власти или местного самоуправления. 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СОДЕРЖАНИЕ ПРАВИЛ ЗЕМЛЕПОЛЬЗОВАНИЯ И ЗАСТРОЙКИ </a:t>
            </a:r>
            <a:endParaRPr lang="ru-RU" sz="2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1052736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9" name="TextBox 8"/>
          <p:cNvSpPr txBox="1"/>
          <p:nvPr/>
        </p:nvSpPr>
        <p:spPr>
          <a:xfrm>
            <a:off x="611560" y="1916832"/>
            <a:ext cx="75608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AutoNum type="arabicParenR"/>
            </a:pPr>
            <a:r>
              <a:rPr lang="ru-RU" sz="2600" dirty="0" smtClean="0"/>
              <a:t> порядок применения </a:t>
            </a:r>
            <a:r>
              <a:rPr lang="ru-RU" sz="2600" dirty="0" smtClean="0"/>
              <a:t>и </a:t>
            </a:r>
            <a:r>
              <a:rPr lang="ru-RU" sz="2600" dirty="0" smtClean="0"/>
              <a:t>внесения изменений в правила;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2) </a:t>
            </a:r>
            <a:r>
              <a:rPr lang="ru-RU" sz="2600" dirty="0" smtClean="0"/>
              <a:t>карта </a:t>
            </a:r>
            <a:r>
              <a:rPr lang="ru-RU" sz="2600" dirty="0" smtClean="0"/>
              <a:t>градостроительного зонирования;</a:t>
            </a:r>
          </a:p>
          <a:p>
            <a:pPr algn="just"/>
            <a:r>
              <a:rPr lang="ru-RU" sz="2600" dirty="0" smtClean="0"/>
              <a:t> </a:t>
            </a:r>
          </a:p>
          <a:p>
            <a:pPr algn="just"/>
            <a:r>
              <a:rPr lang="ru-RU" sz="2600" dirty="0" smtClean="0"/>
              <a:t>3) градостроительные регламенты.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НЕСТАНДАРТНЫЕ ДОКУМЕНТЫ, ТРЕБУЕМЫЕ ОТ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ЗАЯВИТЕЛЯ ПРИ ПОЛУЧЕНИИ ГПЗУ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1052736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00034" y="1357298"/>
            <a:ext cx="83582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Владикавказ</a:t>
            </a:r>
          </a:p>
          <a:p>
            <a:pPr eaLnBrk="1" hangingPunct="1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Исполнительная съемка участка и прилегающей территории на расстоянии 50 метров от границ участка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00034" y="2714620"/>
            <a:ext cx="835824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Кострома</a:t>
            </a:r>
          </a:p>
          <a:p>
            <a:pPr eaLnBrk="1" hangingPunct="1"/>
            <a:r>
              <a:rPr lang="ru-RU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Предпроектные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проработки (при наличии)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00034" y="3929066"/>
            <a:ext cx="83582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Чебоксары</a:t>
            </a:r>
          </a:p>
          <a:p>
            <a:pPr eaLnBrk="1" hangingPunct="1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Схема планировочной организации земельного участка с обозначением места размещения объекта капитального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ПРОЦЕДУРЫ НЕПРЕДУСМОТРЕННЫЕ ФЕДЕРАЛЬНЫМ ЗАКОНОДАТЕЛЬСТВОМ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980728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  <p:sp>
        <p:nvSpPr>
          <p:cNvPr id="9" name="TextBox 8"/>
          <p:cNvSpPr txBox="1"/>
          <p:nvPr/>
        </p:nvSpPr>
        <p:spPr>
          <a:xfrm>
            <a:off x="611560" y="1196752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1) п.11 </a:t>
            </a:r>
            <a:r>
              <a:rPr lang="ru-RU" b="1" i="1" dirty="0" smtClean="0"/>
              <a:t>ст. 41 </a:t>
            </a:r>
            <a:r>
              <a:rPr lang="ru-RU" b="1" i="1" dirty="0" smtClean="0"/>
              <a:t>ПЗЗ г. Орла: </a:t>
            </a:r>
            <a:r>
              <a:rPr lang="ru-RU" dirty="0" smtClean="0"/>
              <a:t>«Проектная </a:t>
            </a:r>
            <a:r>
              <a:rPr lang="ru-RU" dirty="0" smtClean="0"/>
              <a:t>документация (фасады, схема планировочной </a:t>
            </a:r>
            <a:r>
              <a:rPr lang="ru-RU" dirty="0" smtClean="0"/>
              <a:t>организации </a:t>
            </a:r>
            <a:r>
              <a:rPr lang="ru-RU" dirty="0" smtClean="0"/>
              <a:t>земельного участка, сводный план сетей инженерно-технического обеспечения, внеплощадочные сети инженерно-технического обеспечения, вывески и рекламные конструкции) согласовывается </a:t>
            </a:r>
            <a:r>
              <a:rPr lang="ru-RU" b="1" u="sng" dirty="0" smtClean="0"/>
              <a:t>с органом администрации города Орла, уполномоченным в области градостроительной </a:t>
            </a:r>
            <a:r>
              <a:rPr lang="ru-RU" b="1" u="sng" dirty="0" smtClean="0"/>
              <a:t>деятельности».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2) </a:t>
            </a:r>
            <a:r>
              <a:rPr lang="ru-RU" b="1" i="1" dirty="0" smtClean="0"/>
              <a:t>ст. 7 раздела 5 Постановления </a:t>
            </a:r>
            <a:r>
              <a:rPr lang="ru-RU" b="1" i="1" dirty="0" smtClean="0"/>
              <a:t>Орловского областного Совета народных депутатов от 15.03.2002 г. № 46/870-ОС «О заповедной зоне г. Орла</a:t>
            </a:r>
            <a:r>
              <a:rPr lang="ru-RU" b="1" i="1" dirty="0" smtClean="0"/>
              <a:t>»: </a:t>
            </a:r>
            <a:r>
              <a:rPr lang="ru-RU" dirty="0" smtClean="0"/>
              <a:t>Все </a:t>
            </a:r>
            <a:r>
              <a:rPr lang="ru-RU" dirty="0" smtClean="0"/>
              <a:t>виды работ, ведущие к изменению архитектурного облика объектов в заповедной зоне, должны быть согласованы с Центром по охране и использованию памятников истории и культуры, управлением архитектуры и градостроительства и одобрены </a:t>
            </a:r>
            <a:r>
              <a:rPr lang="ru-RU" b="1" u="sng" dirty="0" smtClean="0"/>
              <a:t>не менее чем 2/3 голосов депутатов городского Совета </a:t>
            </a:r>
            <a:r>
              <a:rPr lang="ru-RU" dirty="0" smtClean="0"/>
              <a:t>или одобрены на городском референдуме.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НЕОБХОДИМЫЕ ИЗМЕНЕНИЯ В ГРАДОСТРОИТЕЛЬНЫЙ КОДЕКС 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8" descr="H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053138"/>
            <a:ext cx="3571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7544" y="980728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468313" y="4724400"/>
            <a:ext cx="768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9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71BC7-DEBC-4B5E-AD6D-CEDF50BFCF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  <p:sp>
        <p:nvSpPr>
          <p:cNvPr id="10" name="TextBox 9"/>
          <p:cNvSpPr txBox="1"/>
          <p:nvPr/>
        </p:nvSpPr>
        <p:spPr>
          <a:xfrm>
            <a:off x="827584" y="1916832"/>
            <a:ext cx="7272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i="1" u="sng" dirty="0" smtClean="0"/>
              <a:t>Добавить норму в ст. 30 Град. кодекса РФ «Правила землепользования и застройки» о запрете установления ограничений непредусмотренных федеральным законодательством. </a:t>
            </a:r>
            <a:endParaRPr lang="ru-RU" sz="2600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2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1316</TotalTime>
  <Words>624</Words>
  <Application>Microsoft Office PowerPoint</Application>
  <PresentationFormat>Экран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user</cp:lastModifiedBy>
  <cp:revision>144</cp:revision>
  <dcterms:created xsi:type="dcterms:W3CDTF">2013-02-11T05:33:47Z</dcterms:created>
  <dcterms:modified xsi:type="dcterms:W3CDTF">2014-06-01T20:09:25Z</dcterms:modified>
</cp:coreProperties>
</file>