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2"/>
  </p:notesMasterIdLst>
  <p:sldIdLst>
    <p:sldId id="281" r:id="rId3"/>
    <p:sldId id="359" r:id="rId4"/>
    <p:sldId id="355" r:id="rId5"/>
    <p:sldId id="358" r:id="rId6"/>
    <p:sldId id="360" r:id="rId7"/>
    <p:sldId id="361" r:id="rId8"/>
    <p:sldId id="362" r:id="rId9"/>
    <p:sldId id="363" r:id="rId10"/>
    <p:sldId id="339" r:id="rId11"/>
  </p:sldIdLst>
  <p:sldSz cx="9144000" cy="6858000" type="screen4x3"/>
  <p:notesSz cx="6797675" cy="9928225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537D160-3B11-4F5F-9ADF-8744D5D52CC1}">
          <p14:sldIdLst>
            <p14:sldId id="281"/>
            <p14:sldId id="359"/>
            <p14:sldId id="355"/>
            <p14:sldId id="358"/>
            <p14:sldId id="360"/>
            <p14:sldId id="361"/>
            <p14:sldId id="362"/>
            <p14:sldId id="363"/>
            <p14:sldId id="33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8AB"/>
    <a:srgbClr val="CC3300"/>
    <a:srgbClr val="FF2121"/>
    <a:srgbClr val="FC634A"/>
    <a:srgbClr val="E6AF00"/>
    <a:srgbClr val="FF1515"/>
    <a:srgbClr val="7DDDFF"/>
    <a:srgbClr val="81CDFB"/>
    <a:srgbClr val="F0EA9E"/>
    <a:srgbClr val="F6F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50" autoAdjust="0"/>
    <p:restoredTop sz="92670" autoAdjust="0"/>
  </p:normalViewPr>
  <p:slideViewPr>
    <p:cSldViewPr>
      <p:cViewPr>
        <p:scale>
          <a:sx n="125" d="100"/>
          <a:sy n="125" d="100"/>
        </p:scale>
        <p:origin x="-3342" y="-14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44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16000" y="830263"/>
            <a:ext cx="5461000" cy="409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49300" y="5191126"/>
            <a:ext cx="5995988" cy="4914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1"/>
            <a:ext cx="3252788" cy="544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831" algn="l"/>
                <a:tab pos="1447661" algn="l"/>
                <a:tab pos="2171492" algn="l"/>
                <a:tab pos="289532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43388" y="1"/>
            <a:ext cx="3251200" cy="544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831" algn="l"/>
                <a:tab pos="1447661" algn="l"/>
                <a:tab pos="2171492" algn="l"/>
                <a:tab pos="289532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380663"/>
            <a:ext cx="3252788" cy="54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831" algn="l"/>
                <a:tab pos="1447661" algn="l"/>
                <a:tab pos="2171492" algn="l"/>
                <a:tab pos="289532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43388" y="10380663"/>
            <a:ext cx="3251200" cy="54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831" algn="l"/>
                <a:tab pos="1447661" algn="l"/>
                <a:tab pos="2171492" algn="l"/>
                <a:tab pos="289532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97D0A98B-0064-423A-8267-F7B9B2292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774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D9A7C-9608-49EC-8A58-9B9E1C889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2BF77-4DED-479A-8937-901CE17BE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5B4F6-326F-4A9E-A91C-E1F3DF653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17.9.12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A4D81-08A3-4B13-836D-A79D40B1B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AD7DE-7026-4D8E-B2D5-50AC9250B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DA4DE-24AD-4CFE-BCA3-6AF17D542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395C8-F65C-420A-9F86-3C48FD903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8E33-631D-4848-BE44-12DB22D2A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68728-285C-4270-A759-B3535BBE6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E2658-3D2F-4B18-A8C1-595521633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AD993-F541-47C3-B2DA-891E93E5E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FD201-F96D-4281-A5BA-4809460A0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C1E22-5B31-488B-934A-059B8B776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08DB7-852F-43D0-9CC6-CA1F76A6B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C8348-516E-40B4-A37E-93331A4E1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95EA8-992B-4CB1-B8C7-0DC0DA43A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FE1F8-90A4-400B-B668-035F34601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17.9.12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085E5-F150-4668-A7BE-24102B5DF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17.9.12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42E43-4B6A-4E3A-9E36-8F2FF8103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17.9.12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AA073-AECE-4635-A671-4D818A1DC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17.9.12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F9BCC-0B89-46FE-95F9-F75BD0B06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17.9.12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D37CF-B4A1-4371-A0AB-ADEA716DE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17.9.12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3B152-0865-4672-827B-4BE49D61F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17.9.12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2FB44BD-BD1D-40F7-A650-D9C249D5A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0"/>
            <a:r>
              <a:rPr lang="en-GB" smtClean="0"/>
              <a:t>Девятый уровень структурыОбразец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17.9.12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C7F540A6-9BFC-4FEC-A815-ADDB83890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6858000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992868" y="1135719"/>
            <a:ext cx="7899612" cy="106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 fontAlgn="auto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Нарушения в сфере экспертизы проектной документации по объектам жилищного строительства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51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1064894"/>
            <a:ext cx="900000" cy="1404000"/>
          </a:xfrm>
          <a:prstGeom prst="rect">
            <a:avLst/>
          </a:prstGeom>
          <a:solidFill>
            <a:srgbClr val="E4E3DB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13" y="0"/>
            <a:ext cx="9144000" cy="6858000"/>
          </a:xfrm>
          <a:prstGeom prst="rect">
            <a:avLst/>
          </a:prstGeom>
          <a:solidFill>
            <a:srgbClr val="EBECE6"/>
          </a:solidFill>
          <a:ln w="31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pic>
      <p:sp>
        <p:nvSpPr>
          <p:cNvPr id="30" name="Текст 2"/>
          <p:cNvSpPr txBox="1">
            <a:spLocks/>
          </p:cNvSpPr>
          <p:nvPr/>
        </p:nvSpPr>
        <p:spPr>
          <a:xfrm>
            <a:off x="27395" y="0"/>
            <a:ext cx="872197" cy="1083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992868" y="14067"/>
            <a:ext cx="7107524" cy="106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ru-RU" sz="2000" b="0" dirty="0">
                <a:solidFill>
                  <a:srgbClr val="C00000"/>
                </a:solidFill>
                <a:latin typeface="Arial"/>
                <a:cs typeface="Arial"/>
              </a:rPr>
              <a:t>Основные нарушения, допускаемые при проведении негосударственной экспертизы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Заголовок 3"/>
          <p:cNvSpPr txBox="1">
            <a:spLocks/>
          </p:cNvSpPr>
          <p:nvPr/>
        </p:nvSpPr>
        <p:spPr>
          <a:xfrm>
            <a:off x="539552" y="1126734"/>
            <a:ext cx="2170510" cy="286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Прямоугольник 53"/>
          <p:cNvSpPr>
            <a:spLocks noChangeArrowheads="1"/>
          </p:cNvSpPr>
          <p:nvPr/>
        </p:nvSpPr>
        <p:spPr bwMode="auto">
          <a:xfrm>
            <a:off x="179551" y="1883434"/>
            <a:ext cx="8784937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500" b="1" dirty="0">
                <a:solidFill>
                  <a:srgbClr val="FF0000"/>
                </a:solidFill>
              </a:rPr>
              <a:t>проектная документация содержит серьезные нарушения требований технических </a:t>
            </a:r>
            <a:r>
              <a:rPr lang="ru-RU" sz="1500" b="1" dirty="0" smtClean="0">
                <a:solidFill>
                  <a:srgbClr val="FF0000"/>
                </a:solidFill>
              </a:rPr>
              <a:t>регламентов и </a:t>
            </a:r>
            <a:r>
              <a:rPr lang="ru-RU" sz="1500" b="1" dirty="0">
                <a:solidFill>
                  <a:srgbClr val="FF0000"/>
                </a:solidFill>
              </a:rPr>
              <a:t>нормативных технических </a:t>
            </a:r>
            <a:r>
              <a:rPr lang="ru-RU" sz="1500" b="1" dirty="0" smtClean="0">
                <a:solidFill>
                  <a:srgbClr val="FF0000"/>
                </a:solidFill>
              </a:rPr>
              <a:t>документов</a:t>
            </a:r>
            <a:r>
              <a:rPr lang="ru-RU" sz="1500" dirty="0" smtClean="0">
                <a:solidFill>
                  <a:schemeClr val="bg2">
                    <a:lumMod val="75000"/>
                  </a:schemeClr>
                </a:solidFill>
              </a:rPr>
              <a:t>;</a:t>
            </a:r>
            <a:endParaRPr lang="ru-RU" sz="1500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500" b="1" dirty="0">
                <a:solidFill>
                  <a:srgbClr val="FF0000"/>
                </a:solidFill>
              </a:rPr>
              <a:t>негосударственная экспертиза проводится организациями, не аккредитованными 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на право проведения негосударственной экспертизы проектной документации и (или) результатов инженерных изысканий;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500" b="1" dirty="0">
                <a:solidFill>
                  <a:srgbClr val="FF0000"/>
                </a:solidFill>
              </a:rPr>
              <a:t>заключения готовятся и подписываются лицами, не аттестованными 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в установленном порядке на право подготовки заключений экспертизы и не обладающими статусом </a:t>
            </a:r>
            <a:r>
              <a:rPr lang="ru-RU" sz="1500" dirty="0" smtClean="0">
                <a:solidFill>
                  <a:schemeClr val="bg2">
                    <a:lumMod val="75000"/>
                  </a:schemeClr>
                </a:solidFill>
              </a:rPr>
              <a:t>эксперта;</a:t>
            </a:r>
            <a:endParaRPr lang="ru-RU" sz="1500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при проведении негосударственной экспертизы </a:t>
            </a:r>
            <a:r>
              <a:rPr lang="ru-RU" sz="1500" b="1" dirty="0">
                <a:solidFill>
                  <a:srgbClr val="FF0000"/>
                </a:solidFill>
              </a:rPr>
              <a:t>применяются недействующие нормативные технические документы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;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проектная документация представляется на экспертизу и </a:t>
            </a:r>
            <a:r>
              <a:rPr lang="ru-RU" sz="1500" b="1" dirty="0">
                <a:solidFill>
                  <a:srgbClr val="FF0000"/>
                </a:solidFill>
              </a:rPr>
              <a:t>рассматривается экспертными организациям в составе, не соответствующем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 требованиям нормативных актов;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500" b="1" dirty="0">
                <a:solidFill>
                  <a:srgbClr val="FF0000"/>
                </a:solidFill>
              </a:rPr>
              <a:t>заключения негосударственной экспертизы не содержат необходимых выводов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 о соответствии проектной документации и (или) результатов инженерных изысканий;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500" b="1" dirty="0">
                <a:solidFill>
                  <a:srgbClr val="FF0000"/>
                </a:solidFill>
              </a:rPr>
              <a:t>заключения оформляются с нарушением требований к составу, содержанию и порядку оформления 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заключения экспертизы;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для прохождения аттестации экспертов и аккредитации на право проведения негосударственной экспертизы </a:t>
            </a:r>
            <a:r>
              <a:rPr lang="ru-RU" sz="1500" b="1" dirty="0">
                <a:solidFill>
                  <a:srgbClr val="FF0000"/>
                </a:solidFill>
              </a:rPr>
              <a:t>имеют место представления поддельных документов и заведомо ложных </a:t>
            </a:r>
            <a:r>
              <a:rPr lang="ru-RU" sz="1500" b="1" dirty="0" smtClean="0">
                <a:solidFill>
                  <a:srgbClr val="FF0000"/>
                </a:solidFill>
              </a:rPr>
              <a:t>сведений</a:t>
            </a:r>
            <a:r>
              <a:rPr lang="ru-RU" sz="15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Группа 15"/>
          <p:cNvGrpSpPr>
            <a:grpSpLocks/>
          </p:cNvGrpSpPr>
          <p:nvPr/>
        </p:nvGrpSpPr>
        <p:grpSpPr bwMode="auto">
          <a:xfrm>
            <a:off x="179511" y="1052736"/>
            <a:ext cx="8784977" cy="830997"/>
            <a:chOff x="4712601" y="1868098"/>
            <a:chExt cx="4021578" cy="245969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4712601" y="2066428"/>
              <a:ext cx="4021578" cy="2146192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31" name="Прямоугольник 80"/>
            <p:cNvSpPr>
              <a:spLocks noChangeArrowheads="1"/>
            </p:cNvSpPr>
            <p:nvPr/>
          </p:nvSpPr>
          <p:spPr bwMode="auto">
            <a:xfrm>
              <a:off x="4777465" y="1868098"/>
              <a:ext cx="3859418" cy="2459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Tx/>
                <a:buNone/>
                <a:tabLst>
                  <a:tab pos="265113" algn="l"/>
                </a:tabLst>
                <a:defRPr/>
              </a:pPr>
              <a:r>
                <a:rPr lang="ru-RU" sz="1600" b="1" kern="0" dirty="0">
                  <a:solidFill>
                    <a:srgbClr val="FFFFFF"/>
                  </a:solidFill>
                  <a:latin typeface="+mj-lt"/>
                </a:rPr>
                <a:t>В связи с обращениями  жителей в адрес Правительства </a:t>
              </a:r>
              <a:r>
                <a:rPr lang="ru-RU" sz="1600" b="1" kern="0" dirty="0" smtClean="0">
                  <a:solidFill>
                    <a:srgbClr val="FFFFFF"/>
                  </a:solidFill>
                  <a:latin typeface="+mj-lt"/>
                </a:rPr>
                <a:t>Российской </a:t>
              </a:r>
              <a:r>
                <a:rPr lang="ru-RU" sz="1600" b="1" kern="0" dirty="0" smtClean="0">
                  <a:solidFill>
                    <a:srgbClr val="FFFFFF"/>
                  </a:solidFill>
                  <a:latin typeface="+mj-lt"/>
                </a:rPr>
                <a:t>Федерации, Правительства </a:t>
              </a:r>
              <a:r>
                <a:rPr lang="ru-RU" sz="1600" b="1" kern="0" dirty="0" smtClean="0">
                  <a:solidFill>
                    <a:srgbClr val="FFFFFF"/>
                  </a:solidFill>
                  <a:latin typeface="+mj-lt"/>
                </a:rPr>
                <a:t>Москвы </a:t>
              </a:r>
              <a:r>
                <a:rPr lang="ru-RU" sz="1600" b="1" kern="0" dirty="0" smtClean="0">
                  <a:solidFill>
                    <a:srgbClr val="FFFFFF"/>
                  </a:solidFill>
                  <a:latin typeface="+mj-lt"/>
                </a:rPr>
                <a:t>и Московской области были </a:t>
              </a:r>
              <a:r>
                <a:rPr lang="ru-RU" sz="1600" b="1" kern="0" dirty="0">
                  <a:solidFill>
                    <a:srgbClr val="FFFFFF"/>
                  </a:solidFill>
                  <a:latin typeface="+mj-lt"/>
                </a:rPr>
                <a:t>проанализированы положительные заключения негосударственной экспертизы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13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1064894"/>
            <a:ext cx="900000" cy="1404000"/>
          </a:xfrm>
          <a:prstGeom prst="rect">
            <a:avLst/>
          </a:prstGeom>
          <a:solidFill>
            <a:srgbClr val="E4E3DB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13" y="-19080"/>
            <a:ext cx="9144000" cy="6858000"/>
          </a:xfrm>
          <a:prstGeom prst="rect">
            <a:avLst/>
          </a:prstGeom>
          <a:solidFill>
            <a:srgbClr val="EBECE6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pic>
      <p:sp>
        <p:nvSpPr>
          <p:cNvPr id="30" name="Текст 2"/>
          <p:cNvSpPr txBox="1">
            <a:spLocks/>
          </p:cNvSpPr>
          <p:nvPr/>
        </p:nvSpPr>
        <p:spPr>
          <a:xfrm>
            <a:off x="27395" y="0"/>
            <a:ext cx="872197" cy="1083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992868" y="14067"/>
            <a:ext cx="7107524" cy="106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ru-RU" sz="2000" b="0" dirty="0">
                <a:solidFill>
                  <a:srgbClr val="C00000"/>
                </a:solidFill>
                <a:latin typeface="Arial"/>
                <a:cs typeface="Arial"/>
              </a:rPr>
              <a:t>Выявленные нарушения в положительных заключениях негосударственной экспертизы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Заголовок 3"/>
          <p:cNvSpPr txBox="1">
            <a:spLocks/>
          </p:cNvSpPr>
          <p:nvPr/>
        </p:nvSpPr>
        <p:spPr>
          <a:xfrm>
            <a:off x="539552" y="1126734"/>
            <a:ext cx="2170510" cy="286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4" name="Прямоугольник 53"/>
          <p:cNvSpPr>
            <a:spLocks noChangeArrowheads="1"/>
          </p:cNvSpPr>
          <p:nvPr/>
        </p:nvSpPr>
        <p:spPr bwMode="auto">
          <a:xfrm>
            <a:off x="351488" y="5229200"/>
            <a:ext cx="8314787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rgbClr val="FF0000"/>
                </a:solidFill>
              </a:rPr>
              <a:t>Аккредитация </a:t>
            </a:r>
            <a:r>
              <a:rPr lang="ru-RU" sz="1800" b="1" dirty="0">
                <a:solidFill>
                  <a:srgbClr val="FF0000"/>
                </a:solidFill>
              </a:rPr>
              <a:t>экспертной организации приостановлена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По одному из объектов </a:t>
            </a:r>
            <a:r>
              <a:rPr lang="ru-RU" sz="1800" b="1" dirty="0">
                <a:solidFill>
                  <a:srgbClr val="FF0000"/>
                </a:solidFill>
              </a:rPr>
              <a:t>приостановлено действие разрешения на строительство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15" name="Группа 15"/>
          <p:cNvGrpSpPr>
            <a:grpSpLocks/>
          </p:cNvGrpSpPr>
          <p:nvPr/>
        </p:nvGrpSpPr>
        <p:grpSpPr bwMode="auto">
          <a:xfrm>
            <a:off x="303814" y="1148746"/>
            <a:ext cx="8269288" cy="504056"/>
            <a:chOff x="4842329" y="2066427"/>
            <a:chExt cx="3724451" cy="2146193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842329" y="2066427"/>
              <a:ext cx="3724451" cy="214619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17" name="Прямоугольник 80"/>
            <p:cNvSpPr>
              <a:spLocks noChangeArrowheads="1"/>
            </p:cNvSpPr>
            <p:nvPr/>
          </p:nvSpPr>
          <p:spPr bwMode="auto">
            <a:xfrm>
              <a:off x="4842329" y="2104620"/>
              <a:ext cx="3723472" cy="1238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Tx/>
                <a:buNone/>
                <a:tabLst>
                  <a:tab pos="265113" algn="l"/>
                </a:tabLst>
                <a:defRPr/>
              </a:pPr>
              <a:r>
                <a:rPr lang="ru-RU" sz="1800" b="1" kern="0" dirty="0">
                  <a:solidFill>
                    <a:srgbClr val="FFFFFF"/>
                  </a:solidFill>
                  <a:latin typeface="Trebuchet MS" pitchFamily="34" charset="0"/>
                </a:rPr>
                <a:t>Жилой дом </a:t>
              </a:r>
              <a:r>
                <a:rPr lang="ru-RU" sz="1800" b="1" kern="0" dirty="0" smtClean="0">
                  <a:solidFill>
                    <a:srgbClr val="FFFFFF"/>
                  </a:solidFill>
                  <a:latin typeface="Trebuchet MS" pitchFamily="34" charset="0"/>
                </a:rPr>
                <a:t>по адресу: Москва</a:t>
              </a:r>
              <a:r>
                <a:rPr lang="ru-RU" sz="1800" b="1" kern="0" dirty="0">
                  <a:solidFill>
                    <a:srgbClr val="FFFFFF"/>
                  </a:solidFill>
                  <a:latin typeface="Trebuchet MS" pitchFamily="34" charset="0"/>
                </a:rPr>
                <a:t>, ул. </a:t>
              </a:r>
              <a:r>
                <a:rPr lang="ru-RU" sz="1800" b="1" kern="0" dirty="0" smtClean="0">
                  <a:solidFill>
                    <a:srgbClr val="FFFFFF"/>
                  </a:solidFill>
                  <a:latin typeface="Trebuchet MS" pitchFamily="34" charset="0"/>
                </a:rPr>
                <a:t>Барклая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</a:endParaRPr>
            </a:p>
          </p:txBody>
        </p:sp>
      </p:grpSp>
      <p:grpSp>
        <p:nvGrpSpPr>
          <p:cNvPr id="22" name="Группа 15"/>
          <p:cNvGrpSpPr>
            <a:grpSpLocks/>
          </p:cNvGrpSpPr>
          <p:nvPr/>
        </p:nvGrpSpPr>
        <p:grpSpPr bwMode="auto">
          <a:xfrm>
            <a:off x="303814" y="1725239"/>
            <a:ext cx="8314788" cy="702000"/>
            <a:chOff x="4842329" y="2066427"/>
            <a:chExt cx="3744944" cy="214619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842329" y="2066427"/>
              <a:ext cx="3724451" cy="214619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24" name="Прямоугольник 80"/>
            <p:cNvSpPr>
              <a:spLocks noChangeArrowheads="1"/>
            </p:cNvSpPr>
            <p:nvPr/>
          </p:nvSpPr>
          <p:spPr bwMode="auto">
            <a:xfrm>
              <a:off x="4863801" y="2085525"/>
              <a:ext cx="3723472" cy="1781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indent="0"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Tx/>
                <a:buNone/>
                <a:tabLst>
                  <a:tab pos="265113" algn="l"/>
                </a:tabLst>
                <a:defRPr/>
              </a:pPr>
              <a:r>
                <a:rPr lang="ru-RU" sz="1800" b="1" kern="0" dirty="0" smtClean="0">
                  <a:solidFill>
                    <a:srgbClr val="FFFFFF"/>
                  </a:solidFill>
                  <a:latin typeface="Trebuchet MS" pitchFamily="34" charset="0"/>
                </a:rPr>
                <a:t>Многофункциональный жилой комплекс по адресу:</a:t>
              </a:r>
            </a:p>
            <a:p>
              <a:pPr marL="0" lvl="1" indent="0"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Tx/>
                <a:buNone/>
                <a:tabLst>
                  <a:tab pos="265113" algn="l"/>
                </a:tabLst>
                <a:defRPr/>
              </a:pPr>
              <a:r>
                <a:rPr lang="ru-RU" sz="1800" b="1" kern="0" dirty="0" smtClean="0">
                  <a:solidFill>
                    <a:srgbClr val="FFFFFF"/>
                  </a:solidFill>
                  <a:latin typeface="Trebuchet MS" pitchFamily="34" charset="0"/>
                </a:rPr>
                <a:t>Москва</a:t>
              </a:r>
              <a:r>
                <a:rPr lang="ru-RU" sz="1800" b="1" kern="0" dirty="0">
                  <a:solidFill>
                    <a:srgbClr val="FFFFFF"/>
                  </a:solidFill>
                  <a:latin typeface="Trebuchet MS" pitchFamily="34" charset="0"/>
                </a:rPr>
                <a:t>, ул. </a:t>
              </a:r>
              <a:r>
                <a:rPr lang="ru-RU" sz="1800" b="1" kern="0" dirty="0" smtClean="0">
                  <a:solidFill>
                    <a:srgbClr val="FFFFFF"/>
                  </a:solidFill>
                  <a:latin typeface="Trebuchet MS" pitchFamily="34" charset="0"/>
                </a:rPr>
                <a:t>Минская</a:t>
              </a:r>
              <a:endParaRPr lang="ru-RU" sz="1800" b="1" kern="0" dirty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18" name="Группа 15"/>
          <p:cNvGrpSpPr>
            <a:grpSpLocks/>
          </p:cNvGrpSpPr>
          <p:nvPr/>
        </p:nvGrpSpPr>
        <p:grpSpPr bwMode="auto">
          <a:xfrm>
            <a:off x="303814" y="2499676"/>
            <a:ext cx="8314788" cy="569284"/>
            <a:chOff x="4842329" y="2066427"/>
            <a:chExt cx="3744944" cy="2146193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4842329" y="2066427"/>
              <a:ext cx="3724451" cy="214619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20" name="Прямоугольник 80"/>
            <p:cNvSpPr>
              <a:spLocks noChangeArrowheads="1"/>
            </p:cNvSpPr>
            <p:nvPr/>
          </p:nvSpPr>
          <p:spPr bwMode="auto">
            <a:xfrm>
              <a:off x="4863801" y="2085526"/>
              <a:ext cx="3723472" cy="1129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indent="0"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Tx/>
                <a:buNone/>
                <a:tabLst>
                  <a:tab pos="265113" algn="l"/>
                </a:tabLst>
                <a:defRPr/>
              </a:pPr>
              <a:r>
                <a:rPr lang="ru-RU" sz="1800" b="1" kern="0" dirty="0" smtClean="0">
                  <a:solidFill>
                    <a:srgbClr val="FFFFFF"/>
                  </a:solidFill>
                  <a:latin typeface="Trebuchet MS" pitchFamily="34" charset="0"/>
                </a:rPr>
                <a:t>Жилой </a:t>
              </a:r>
              <a:r>
                <a:rPr lang="ru-RU" sz="1800" b="1" kern="0" dirty="0" smtClean="0">
                  <a:solidFill>
                    <a:srgbClr val="FFFFFF"/>
                  </a:solidFill>
                  <a:latin typeface="Trebuchet MS" pitchFamily="34" charset="0"/>
                </a:rPr>
                <a:t>комплекс по адресу</a:t>
              </a:r>
              <a:r>
                <a:rPr lang="ru-RU" sz="1800" b="1" kern="0" dirty="0" smtClean="0">
                  <a:solidFill>
                    <a:srgbClr val="FFFFFF"/>
                  </a:solidFill>
                  <a:latin typeface="Trebuchet MS" pitchFamily="34" charset="0"/>
                </a:rPr>
                <a:t>: Москва</a:t>
              </a:r>
              <a:r>
                <a:rPr lang="ru-RU" sz="1800" b="1" kern="0" dirty="0">
                  <a:solidFill>
                    <a:srgbClr val="FFFFFF"/>
                  </a:solidFill>
                  <a:latin typeface="Trebuchet MS" pitchFamily="34" charset="0"/>
                </a:rPr>
                <a:t>, ул. </a:t>
              </a:r>
              <a:r>
                <a:rPr lang="ru-RU" sz="1800" b="1" kern="0" dirty="0" smtClean="0">
                  <a:solidFill>
                    <a:srgbClr val="FFFFFF"/>
                  </a:solidFill>
                  <a:latin typeface="Trebuchet MS" pitchFamily="34" charset="0"/>
                </a:rPr>
                <a:t>Орджоникидзе</a:t>
              </a:r>
              <a:endParaRPr lang="ru-RU" sz="1800" b="1" kern="0" dirty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21" name="Группа 15"/>
          <p:cNvGrpSpPr>
            <a:grpSpLocks/>
          </p:cNvGrpSpPr>
          <p:nvPr/>
        </p:nvGrpSpPr>
        <p:grpSpPr bwMode="auto">
          <a:xfrm>
            <a:off x="303814" y="3140968"/>
            <a:ext cx="8314788" cy="514927"/>
            <a:chOff x="4842329" y="2066427"/>
            <a:chExt cx="3744944" cy="2146193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4842329" y="2066427"/>
              <a:ext cx="3724451" cy="214619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27" name="Прямоугольник 80"/>
            <p:cNvSpPr>
              <a:spLocks noChangeArrowheads="1"/>
            </p:cNvSpPr>
            <p:nvPr/>
          </p:nvSpPr>
          <p:spPr bwMode="auto">
            <a:xfrm>
              <a:off x="4863801" y="2085526"/>
              <a:ext cx="3723472" cy="1129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indent="0"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Tx/>
                <a:buNone/>
                <a:tabLst>
                  <a:tab pos="265113" algn="l"/>
                </a:tabLst>
                <a:defRPr/>
              </a:pPr>
              <a:r>
                <a:rPr lang="ru-RU" sz="1800" b="1" kern="0" dirty="0" smtClean="0">
                  <a:solidFill>
                    <a:srgbClr val="FFFFFF"/>
                  </a:solidFill>
                  <a:latin typeface="Trebuchet MS" pitchFamily="34" charset="0"/>
                </a:rPr>
                <a:t>Жилой дом </a:t>
              </a:r>
              <a:r>
                <a:rPr lang="ru-RU" sz="1800" b="1" kern="0" dirty="0" smtClean="0">
                  <a:solidFill>
                    <a:srgbClr val="FFFFFF"/>
                  </a:solidFill>
                  <a:latin typeface="Trebuchet MS" pitchFamily="34" charset="0"/>
                </a:rPr>
                <a:t>по адресу</a:t>
              </a:r>
              <a:r>
                <a:rPr lang="ru-RU" sz="1800" b="1" kern="0" dirty="0" smtClean="0">
                  <a:solidFill>
                    <a:srgbClr val="FFFFFF"/>
                  </a:solidFill>
                  <a:latin typeface="Trebuchet MS" pitchFamily="34" charset="0"/>
                </a:rPr>
                <a:t>: Москва</a:t>
              </a:r>
              <a:r>
                <a:rPr lang="ru-RU" sz="1800" b="1" kern="0" dirty="0">
                  <a:solidFill>
                    <a:srgbClr val="FFFFFF"/>
                  </a:solidFill>
                  <a:latin typeface="Trebuchet MS" pitchFamily="34" charset="0"/>
                </a:rPr>
                <a:t>, </a:t>
              </a:r>
              <a:r>
                <a:rPr lang="ru-RU" sz="1800" b="1" kern="0" dirty="0" smtClean="0">
                  <a:solidFill>
                    <a:srgbClr val="FFFFFF"/>
                  </a:solidFill>
                  <a:latin typeface="Trebuchet MS" pitchFamily="34" charset="0"/>
                </a:rPr>
                <a:t>шоссе Дмитровское</a:t>
              </a:r>
              <a:endParaRPr lang="ru-RU" sz="1800" b="1" kern="0" dirty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28" name="Группа 15"/>
          <p:cNvGrpSpPr>
            <a:grpSpLocks/>
          </p:cNvGrpSpPr>
          <p:nvPr/>
        </p:nvGrpSpPr>
        <p:grpSpPr bwMode="auto">
          <a:xfrm>
            <a:off x="303814" y="3717032"/>
            <a:ext cx="8314788" cy="532578"/>
            <a:chOff x="4842329" y="2066427"/>
            <a:chExt cx="3744944" cy="2146193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4842329" y="2066427"/>
              <a:ext cx="3724451" cy="214619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31" name="Прямоугольник 80"/>
            <p:cNvSpPr>
              <a:spLocks noChangeArrowheads="1"/>
            </p:cNvSpPr>
            <p:nvPr/>
          </p:nvSpPr>
          <p:spPr bwMode="auto">
            <a:xfrm>
              <a:off x="4863801" y="2085526"/>
              <a:ext cx="3723472" cy="1129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indent="0" algn="ctr"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Tx/>
                <a:buNone/>
                <a:tabLst>
                  <a:tab pos="265113" algn="l"/>
                </a:tabLst>
                <a:defRPr/>
              </a:pPr>
              <a:r>
                <a:rPr lang="ru-RU" sz="1800" b="1" kern="0" dirty="0" smtClean="0">
                  <a:solidFill>
                    <a:srgbClr val="FFFFFF"/>
                  </a:solidFill>
                  <a:latin typeface="Trebuchet MS" pitchFamily="34" charset="0"/>
                </a:rPr>
                <a:t>Жилой </a:t>
              </a:r>
              <a:r>
                <a:rPr lang="ru-RU" sz="1800" b="1" kern="0" dirty="0" smtClean="0">
                  <a:solidFill>
                    <a:srgbClr val="FFFFFF"/>
                  </a:solidFill>
                  <a:latin typeface="Trebuchet MS" pitchFamily="34" charset="0"/>
                </a:rPr>
                <a:t>комплекс по адресу</a:t>
              </a:r>
              <a:r>
                <a:rPr lang="ru-RU" sz="1800" b="1" kern="0" dirty="0" smtClean="0">
                  <a:solidFill>
                    <a:srgbClr val="FFFFFF"/>
                  </a:solidFill>
                  <a:latin typeface="Trebuchet MS" pitchFamily="34" charset="0"/>
                </a:rPr>
                <a:t>: Москва</a:t>
              </a:r>
              <a:r>
                <a:rPr lang="ru-RU" sz="1800" b="1" kern="0" dirty="0">
                  <a:solidFill>
                    <a:srgbClr val="FFFFFF"/>
                  </a:solidFill>
                  <a:latin typeface="Trebuchet MS" pitchFamily="34" charset="0"/>
                </a:rPr>
                <a:t>, ул. </a:t>
              </a:r>
              <a:r>
                <a:rPr lang="ru-RU" sz="1800" b="1" kern="0" dirty="0" smtClean="0">
                  <a:solidFill>
                    <a:srgbClr val="FFFFFF"/>
                  </a:solidFill>
                  <a:latin typeface="Trebuchet MS" pitchFamily="34" charset="0"/>
                </a:rPr>
                <a:t>Вишневая</a:t>
              </a:r>
              <a:endParaRPr lang="ru-RU" sz="1800" b="1" kern="0" dirty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33" name="Скругленный прямоугольник 32"/>
          <p:cNvSpPr/>
          <p:nvPr/>
        </p:nvSpPr>
        <p:spPr>
          <a:xfrm>
            <a:off x="351488" y="4437112"/>
            <a:ext cx="8267113" cy="5701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Выявлены нарушения по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40 заключениям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негосударственной экспертизы по объектам, расположенным в Москве и более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120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 в Московской области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5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1064894"/>
            <a:ext cx="900000" cy="1404000"/>
          </a:xfrm>
          <a:prstGeom prst="rect">
            <a:avLst/>
          </a:prstGeom>
          <a:solidFill>
            <a:srgbClr val="E4E3DB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13" y="0"/>
            <a:ext cx="9144000" cy="6858000"/>
          </a:xfrm>
          <a:prstGeom prst="rect">
            <a:avLst/>
          </a:prstGeom>
          <a:solidFill>
            <a:srgbClr val="EBECE6"/>
          </a:solidFill>
          <a:ln w="31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pic>
      <p:sp>
        <p:nvSpPr>
          <p:cNvPr id="30" name="Текст 2"/>
          <p:cNvSpPr txBox="1">
            <a:spLocks/>
          </p:cNvSpPr>
          <p:nvPr/>
        </p:nvSpPr>
        <p:spPr>
          <a:xfrm>
            <a:off x="27395" y="0"/>
            <a:ext cx="872197" cy="1083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992868" y="14067"/>
            <a:ext cx="7107524" cy="106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ru-RU" sz="2000" dirty="0">
                <a:solidFill>
                  <a:srgbClr val="C00000"/>
                </a:solidFill>
                <a:latin typeface="Arial"/>
                <a:cs typeface="Arial"/>
              </a:rPr>
              <a:t>Риски для инвесторов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357688" y="1857375"/>
            <a:ext cx="3927475" cy="3381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35" name="AutoShape 8"/>
          <p:cNvSpPr>
            <a:spLocks noChangeAspect="1" noChangeArrowheads="1"/>
          </p:cNvSpPr>
          <p:nvPr/>
        </p:nvSpPr>
        <p:spPr bwMode="auto">
          <a:xfrm>
            <a:off x="1403350" y="1268413"/>
            <a:ext cx="6115050" cy="4848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36" name="Заголовок 3"/>
          <p:cNvSpPr txBox="1">
            <a:spLocks/>
          </p:cNvSpPr>
          <p:nvPr/>
        </p:nvSpPr>
        <p:spPr>
          <a:xfrm>
            <a:off x="539552" y="1126734"/>
            <a:ext cx="2170510" cy="286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4297312" y="6319881"/>
            <a:ext cx="3927475" cy="3381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38" name="Заголовок 3"/>
          <p:cNvSpPr txBox="1">
            <a:spLocks/>
          </p:cNvSpPr>
          <p:nvPr/>
        </p:nvSpPr>
        <p:spPr>
          <a:xfrm>
            <a:off x="479176" y="5589240"/>
            <a:ext cx="2170510" cy="286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0" name="Заголовок 3"/>
          <p:cNvSpPr txBox="1">
            <a:spLocks/>
          </p:cNvSpPr>
          <p:nvPr/>
        </p:nvSpPr>
        <p:spPr>
          <a:xfrm>
            <a:off x="704514" y="1189095"/>
            <a:ext cx="2170510" cy="286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7" name="Прямоугольник 53"/>
          <p:cNvSpPr>
            <a:spLocks noChangeArrowheads="1"/>
          </p:cNvSpPr>
          <p:nvPr/>
        </p:nvSpPr>
        <p:spPr bwMode="auto">
          <a:xfrm>
            <a:off x="4860032" y="4540185"/>
            <a:ext cx="4320479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5750" lvl="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штрафные санкции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за задержку сроков;</a:t>
            </a:r>
          </a:p>
          <a:p>
            <a:pPr marL="285750" lvl="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убытки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 при эксплуатации;</a:t>
            </a:r>
          </a:p>
          <a:p>
            <a:pPr marL="285750" lvl="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рост банковских процентов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по просроченным платежам и т.д.; </a:t>
            </a:r>
          </a:p>
          <a:p>
            <a:pPr marL="285750" lvl="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бесконечные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судебные процессы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1" y="4771897"/>
            <a:ext cx="4664011" cy="175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642" y="1126734"/>
            <a:ext cx="3957560" cy="273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53"/>
          <p:cNvSpPr>
            <a:spLocks noChangeArrowheads="1"/>
          </p:cNvSpPr>
          <p:nvPr/>
        </p:nvSpPr>
        <p:spPr bwMode="auto">
          <a:xfrm>
            <a:off x="160634" y="1124744"/>
            <a:ext cx="4872093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Отказ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в выдаче разрешения на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строительство;</a:t>
            </a:r>
            <a:endParaRPr lang="ru-RU" sz="1800" b="1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Негосударственные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экспертные организации имеют возможность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необоснованно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завышать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цену своих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услуг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и затягивать срок проведения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экспертизы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;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Массовые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недовольства жителей,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вызванные строительством объектов с нарушением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законодательства;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Задержка сроков или приостановка строительства.</a:t>
            </a:r>
            <a:endParaRPr lang="ru-RU" sz="1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3" name="Группа 15"/>
          <p:cNvGrpSpPr>
            <a:grpSpLocks/>
          </p:cNvGrpSpPr>
          <p:nvPr/>
        </p:nvGrpSpPr>
        <p:grpSpPr bwMode="auto">
          <a:xfrm>
            <a:off x="5148064" y="4005064"/>
            <a:ext cx="3816424" cy="504056"/>
            <a:chOff x="4842329" y="2066427"/>
            <a:chExt cx="3724451" cy="2146193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842329" y="2066427"/>
              <a:ext cx="3724451" cy="214619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27" name="Прямоугольник 80"/>
            <p:cNvSpPr>
              <a:spLocks noChangeArrowheads="1"/>
            </p:cNvSpPr>
            <p:nvPr/>
          </p:nvSpPr>
          <p:spPr bwMode="auto">
            <a:xfrm>
              <a:off x="4842329" y="2104620"/>
              <a:ext cx="3723472" cy="1572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Tx/>
                <a:buNone/>
                <a:tabLst>
                  <a:tab pos="265113" algn="l"/>
                </a:tabLst>
                <a:defRPr/>
              </a:pPr>
              <a:r>
                <a:rPr lang="ru-RU" sz="1800" b="1" kern="0" dirty="0" smtClean="0">
                  <a:solidFill>
                    <a:srgbClr val="FFFFFF"/>
                  </a:solidFill>
                  <a:latin typeface="Trebuchet MS" pitchFamily="34" charset="0"/>
                </a:rPr>
                <a:t>Финансовые риски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38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1064894"/>
            <a:ext cx="900000" cy="1404000"/>
          </a:xfrm>
          <a:prstGeom prst="rect">
            <a:avLst/>
          </a:prstGeom>
          <a:solidFill>
            <a:srgbClr val="E4E3DB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"/>
            <a:ext cx="9144000" cy="6858000"/>
          </a:xfrm>
          <a:prstGeom prst="rect">
            <a:avLst/>
          </a:prstGeom>
          <a:solidFill>
            <a:srgbClr val="EBECE6"/>
          </a:solidFill>
          <a:ln w="31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pic>
      <p:sp>
        <p:nvSpPr>
          <p:cNvPr id="30" name="Текст 2"/>
          <p:cNvSpPr txBox="1">
            <a:spLocks/>
          </p:cNvSpPr>
          <p:nvPr/>
        </p:nvSpPr>
        <p:spPr>
          <a:xfrm>
            <a:off x="27395" y="0"/>
            <a:ext cx="872197" cy="1083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992868" y="14067"/>
            <a:ext cx="6963508" cy="106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Услуги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Мосгосэкспертизы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Заголовок 3"/>
          <p:cNvSpPr txBox="1">
            <a:spLocks/>
          </p:cNvSpPr>
          <p:nvPr/>
        </p:nvSpPr>
        <p:spPr>
          <a:xfrm>
            <a:off x="539552" y="1126734"/>
            <a:ext cx="2170510" cy="286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300" y="1022821"/>
            <a:ext cx="871296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Государственная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экспертиза проектной документации и результатов инженерных изысканий объектов строительства, реконструкции, капитального ремонта зданий и сооружений на территории города Москвы;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Проверка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достоверности определения сметной стоимости объектов капитального строительства;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Негосударственная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экспертизу проектной документации и результатов инженерных изысканий на всей территории Российской Федерации; 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Судебная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строительно-техническая и сметная экспертиза объектов недвижимости;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Оценка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начальной (максимальной) стоимости цены контрактов для государственных заказчиков;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Консультационные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услуги в области строительства;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Независимая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антикоррупционная экспертиза правовых актов и проектов нормативных правовых актов;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Публичный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технологический и ценовой аудит крупных инвестиционных проектов с государственным участием;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Обучение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, семинары, конференции по вопросам градостроительной деятельности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1064894"/>
            <a:ext cx="900000" cy="1404000"/>
          </a:xfrm>
          <a:prstGeom prst="rect">
            <a:avLst/>
          </a:prstGeom>
          <a:solidFill>
            <a:srgbClr val="E4E3DB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"/>
            <a:ext cx="9144000" cy="6858000"/>
          </a:xfrm>
          <a:prstGeom prst="rect">
            <a:avLst/>
          </a:prstGeom>
          <a:solidFill>
            <a:srgbClr val="EBECE6"/>
          </a:solidFill>
          <a:ln w="31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pic>
      <p:sp>
        <p:nvSpPr>
          <p:cNvPr id="30" name="Текст 2"/>
          <p:cNvSpPr txBox="1">
            <a:spLocks/>
          </p:cNvSpPr>
          <p:nvPr/>
        </p:nvSpPr>
        <p:spPr>
          <a:xfrm>
            <a:off x="27395" y="0"/>
            <a:ext cx="872197" cy="1083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992868" y="14067"/>
            <a:ext cx="6963508" cy="106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 smtClean="0">
                <a:solidFill>
                  <a:srgbClr val="C00000"/>
                </a:solidFill>
                <a:latin typeface="Arial"/>
                <a:cs typeface="Arial"/>
              </a:rPr>
              <a:t>Филиал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Мосгосэкспертизы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в Севастополе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1" name="Группа 15"/>
          <p:cNvGrpSpPr>
            <a:grpSpLocks/>
          </p:cNvGrpSpPr>
          <p:nvPr/>
        </p:nvGrpSpPr>
        <p:grpSpPr bwMode="auto">
          <a:xfrm>
            <a:off x="395536" y="1329172"/>
            <a:ext cx="8269288" cy="1019708"/>
            <a:chOff x="4842329" y="2066427"/>
            <a:chExt cx="3724451" cy="237757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842329" y="2066427"/>
              <a:ext cx="3724451" cy="2146193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14" name="Прямоугольник 80"/>
            <p:cNvSpPr>
              <a:spLocks noChangeArrowheads="1"/>
            </p:cNvSpPr>
            <p:nvPr/>
          </p:nvSpPr>
          <p:spPr bwMode="auto">
            <a:xfrm>
              <a:off x="4842329" y="2104493"/>
              <a:ext cx="3723472" cy="2339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Tx/>
                <a:buNone/>
                <a:tabLst>
                  <a:tab pos="265113" algn="l"/>
                </a:tabLst>
                <a:defRPr/>
              </a:pPr>
              <a:r>
                <a:rPr lang="ru-RU" sz="18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Открыт </a:t>
              </a:r>
              <a:r>
                <a:rPr lang="ru-RU" sz="18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филиал в городе Севастополе для помощи, </a:t>
              </a:r>
              <a:r>
                <a:rPr lang="ru-RU" sz="18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обучения и </a:t>
              </a:r>
              <a:r>
                <a:rPr lang="ru-RU" sz="18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сопровождения коллег в сфере экспертизы проектной документации и инженерных изысканий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Заголовок 3"/>
          <p:cNvSpPr txBox="1">
            <a:spLocks/>
          </p:cNvSpPr>
          <p:nvPr/>
        </p:nvSpPr>
        <p:spPr>
          <a:xfrm>
            <a:off x="569887" y="2110844"/>
            <a:ext cx="2170510" cy="286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028" name="Picture 4" descr="http://infoborona.org/wp-content/uploads/2014/03/2124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44924"/>
            <a:ext cx="2490167" cy="265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56.radikal.ru/i151/0904/21/974ca3de6f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44924"/>
            <a:ext cx="5087888" cy="381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8012" y="5558746"/>
            <a:ext cx="3499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г. Севастополь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ул. Демидова, д. 13</a:t>
            </a:r>
            <a:endParaRPr lang="ru-RU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1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"/>
            <a:ext cx="9144000" cy="6858000"/>
          </a:xfrm>
          <a:prstGeom prst="rect">
            <a:avLst/>
          </a:prstGeom>
          <a:solidFill>
            <a:srgbClr val="EBECE6"/>
          </a:solidFill>
          <a:ln w="31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pic>
      <p:sp>
        <p:nvSpPr>
          <p:cNvPr id="30" name="Текст 2"/>
          <p:cNvSpPr txBox="1">
            <a:spLocks/>
          </p:cNvSpPr>
          <p:nvPr/>
        </p:nvSpPr>
        <p:spPr>
          <a:xfrm>
            <a:off x="27395" y="0"/>
            <a:ext cx="872197" cy="1083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992868" y="14067"/>
            <a:ext cx="6963508" cy="106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ru-RU" sz="1800" dirty="0" smtClean="0">
                <a:solidFill>
                  <a:srgbClr val="C00000"/>
                </a:solidFill>
                <a:latin typeface="Arial"/>
                <a:cs typeface="Arial"/>
              </a:rPr>
              <a:t>Учебный центр </a:t>
            </a:r>
            <a:r>
              <a:rPr lang="ru-RU" sz="1800" dirty="0" err="1" smtClean="0">
                <a:solidFill>
                  <a:srgbClr val="C00000"/>
                </a:solidFill>
                <a:latin typeface="Arial"/>
                <a:cs typeface="Arial"/>
              </a:rPr>
              <a:t>Мосгосэкспертизы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" name="Группа 15"/>
          <p:cNvGrpSpPr>
            <a:grpSpLocks/>
          </p:cNvGrpSpPr>
          <p:nvPr/>
        </p:nvGrpSpPr>
        <p:grpSpPr bwMode="auto">
          <a:xfrm>
            <a:off x="107502" y="4797152"/>
            <a:ext cx="6552729" cy="723766"/>
            <a:chOff x="4698752" y="2066427"/>
            <a:chExt cx="3868028" cy="217337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698752" y="2066427"/>
              <a:ext cx="3868028" cy="2146193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12" name="Прямоугольник 80"/>
            <p:cNvSpPr>
              <a:spLocks noChangeArrowheads="1"/>
            </p:cNvSpPr>
            <p:nvPr/>
          </p:nvSpPr>
          <p:spPr bwMode="auto">
            <a:xfrm>
              <a:off x="4698752" y="2104493"/>
              <a:ext cx="3867049" cy="213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Tx/>
                <a:buNone/>
                <a:tabLst>
                  <a:tab pos="265113" algn="l"/>
                </a:tabLst>
                <a:defRPr/>
              </a:pPr>
              <a:r>
                <a:rPr lang="ru-RU" sz="18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 </a:t>
              </a:r>
              <a:r>
                <a:rPr lang="ru-RU" sz="18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можете направлять свои </a:t>
              </a:r>
              <a:r>
                <a:rPr lang="ru-RU" sz="18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запросы на проведение </a:t>
              </a:r>
              <a:r>
                <a:rPr lang="ru-RU" sz="18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участие в семинарах </a:t>
              </a:r>
              <a:r>
                <a:rPr lang="ru-RU" sz="18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</a:t>
              </a:r>
              <a:r>
                <a:rPr lang="ru-RU" sz="18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электронной </a:t>
              </a:r>
              <a:r>
                <a:rPr lang="ru-RU" sz="18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почте и телефону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5"/>
          <p:cNvGrpSpPr>
            <a:grpSpLocks/>
          </p:cNvGrpSpPr>
          <p:nvPr/>
        </p:nvGrpSpPr>
        <p:grpSpPr bwMode="auto">
          <a:xfrm>
            <a:off x="376833" y="1148746"/>
            <a:ext cx="8269288" cy="912102"/>
            <a:chOff x="4842329" y="2066427"/>
            <a:chExt cx="3724451" cy="2790171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842329" y="2066427"/>
              <a:ext cx="3724451" cy="214619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16" name="Прямоугольник 80"/>
            <p:cNvSpPr>
              <a:spLocks noChangeArrowheads="1"/>
            </p:cNvSpPr>
            <p:nvPr/>
          </p:nvSpPr>
          <p:spPr bwMode="auto">
            <a:xfrm>
              <a:off x="4842329" y="2104620"/>
              <a:ext cx="3723472" cy="275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Tx/>
                <a:buNone/>
                <a:tabLst>
                  <a:tab pos="265113" algn="l"/>
                </a:tabLst>
                <a:defRPr/>
              </a:pPr>
              <a:r>
                <a:rPr lang="ru-RU" sz="1800" b="1" kern="0" dirty="0" smtClean="0">
                  <a:solidFill>
                    <a:srgbClr val="FFFFFF"/>
                  </a:solidFill>
                  <a:latin typeface="Trebuchet MS" pitchFamily="34" charset="0"/>
                </a:rPr>
                <a:t>Проведение групповых и индивидуальных семинаров, конференций по вопросам градостроительной деятельности  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61273" y="5589240"/>
            <a:ext cx="6282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(495) 620-20-00 доб. 55906, (</a:t>
            </a:r>
            <a:r>
              <a:rPr lang="ru-RU" sz="1600" b="1" dirty="0">
                <a:solidFill>
                  <a:schemeClr val="bg2">
                    <a:lumMod val="75000"/>
                  </a:schemeClr>
                </a:solidFill>
              </a:rPr>
              <a:t>985) 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231-87-89</a:t>
            </a:r>
            <a:endParaRPr lang="en-US" sz="1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Abramson.MV@mge.mos.ru</a:t>
            </a:r>
            <a:endParaRPr lang="ru-RU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038840"/>
              </p:ext>
            </p:extLst>
          </p:nvPr>
        </p:nvGraphicFramePr>
        <p:xfrm>
          <a:off x="107504" y="1945744"/>
          <a:ext cx="8928992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1762"/>
                <a:gridCol w="185723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charset="0"/>
                          <a:ea typeface="Microsoft YaHei" charset="-122"/>
                          <a:cs typeface="+mn-cs"/>
                        </a:rPr>
                        <a:t>Тема</a:t>
                      </a:r>
                      <a:r>
                        <a:rPr lang="ru-RU" sz="1600" kern="1200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charset="0"/>
                          <a:ea typeface="Microsoft YaHei" charset="-122"/>
                          <a:cs typeface="+mn-cs"/>
                        </a:rPr>
                        <a:t> </a:t>
                      </a:r>
                      <a:r>
                        <a:rPr lang="ru-RU" sz="1600" kern="12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charset="0"/>
                          <a:ea typeface="Microsoft YaHei" charset="-122"/>
                          <a:cs typeface="+mn-cs"/>
                        </a:rPr>
                        <a:t>семинара</a:t>
                      </a:r>
                      <a:endParaRPr lang="ru-RU" sz="1600" kern="12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charset="0"/>
                          <a:ea typeface="Microsoft YaHei" charset="-122"/>
                          <a:cs typeface="+mn-cs"/>
                        </a:rPr>
                        <a:t>Дата проведения</a:t>
                      </a:r>
                      <a:endParaRPr lang="ru-RU" sz="16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charset="0"/>
                          <a:ea typeface="Microsoft YaHei" charset="-122"/>
                          <a:cs typeface="+mn-cs"/>
                        </a:rPr>
                        <a:t>Подготовительные работы и основные мероприятия по безаварийному ведению работ при строительстве подземного сооружения.</a:t>
                      </a:r>
                      <a:endParaRPr lang="ru-RU" sz="16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charset="0"/>
                          <a:ea typeface="Microsoft YaHei" charset="-122"/>
                          <a:cs typeface="+mn-cs"/>
                        </a:rPr>
                        <a:t>20 июня</a:t>
                      </a:r>
                      <a:endParaRPr lang="ru-RU" sz="16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charset="0"/>
                          <a:ea typeface="Microsoft YaHei" charset="-122"/>
                          <a:cs typeface="+mn-cs"/>
                        </a:rPr>
                        <a:t>Публичный технологический аудит</a:t>
                      </a:r>
                      <a:endParaRPr lang="ru-RU" sz="16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charset="0"/>
                          <a:ea typeface="Microsoft YaHei" charset="-122"/>
                          <a:cs typeface="+mn-cs"/>
                        </a:rPr>
                        <a:t>25 июня</a:t>
                      </a:r>
                      <a:endParaRPr lang="ru-RU" sz="16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charset="0"/>
                          <a:ea typeface="Microsoft YaHei" charset="-122"/>
                          <a:cs typeface="+mn-cs"/>
                        </a:rPr>
                        <a:t>Оценка основных технологических процессов и различные мероприятия по их безопасности</a:t>
                      </a:r>
                      <a:endParaRPr lang="ru-RU" sz="16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charset="0"/>
                          <a:ea typeface="Microsoft YaHei" charset="-122"/>
                          <a:cs typeface="+mn-cs"/>
                        </a:rPr>
                        <a:t>27 июня</a:t>
                      </a:r>
                      <a:endParaRPr lang="ru-RU" sz="16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charset="0"/>
                          <a:ea typeface="Microsoft YaHei" charset="-122"/>
                          <a:cs typeface="+mn-cs"/>
                        </a:rPr>
                        <a:t>Информационное моделирование в строительстве (BIM). BIM: Управленческий подход. Как организовать управление BIM? </a:t>
                      </a:r>
                      <a:endParaRPr lang="ru-RU" sz="16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charset="0"/>
                          <a:ea typeface="Microsoft YaHei" charset="-122"/>
                          <a:cs typeface="+mn-cs"/>
                        </a:rPr>
                        <a:t>4 июля</a:t>
                      </a:r>
                      <a:endParaRPr lang="ru-RU" sz="16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9" name="Picture 2" descr="http://exp.mos.ru/photo/%D0%A1%D0%B5%D1%80%D1%82%D0%B8%D1%84%D0%B8%D0%BA%D0%B0%D1%82%20%D0%AF%D0%BA%D0%BE%D0%B2%D0%BB%D0%B5%D0%B2%D0%BE%D0%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r="-1" b="3845"/>
          <a:stretch/>
        </p:blipFill>
        <p:spPr bwMode="auto">
          <a:xfrm>
            <a:off x="6732240" y="4696145"/>
            <a:ext cx="2392982" cy="188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6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"/>
            <a:ext cx="9144000" cy="6858000"/>
          </a:xfrm>
          <a:prstGeom prst="rect">
            <a:avLst/>
          </a:prstGeom>
          <a:solidFill>
            <a:srgbClr val="EBECE6"/>
          </a:solidFill>
          <a:ln w="31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pic>
      <p:sp>
        <p:nvSpPr>
          <p:cNvPr id="30" name="Текст 2"/>
          <p:cNvSpPr txBox="1">
            <a:spLocks/>
          </p:cNvSpPr>
          <p:nvPr/>
        </p:nvSpPr>
        <p:spPr>
          <a:xfrm>
            <a:off x="27395" y="0"/>
            <a:ext cx="872197" cy="1083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992868" y="14067"/>
            <a:ext cx="6963508" cy="106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ru-RU" sz="1800" dirty="0">
                <a:solidFill>
                  <a:srgbClr val="C00000"/>
                </a:solidFill>
                <a:latin typeface="Arial"/>
                <a:cs typeface="Arial"/>
              </a:rPr>
              <a:t>Совместная конференция </a:t>
            </a:r>
            <a:r>
              <a:rPr lang="ru-RU" sz="1800" dirty="0" err="1">
                <a:solidFill>
                  <a:srgbClr val="C00000"/>
                </a:solidFill>
                <a:latin typeface="Arial"/>
                <a:cs typeface="Arial"/>
              </a:rPr>
              <a:t>Мосгосэкспертизы</a:t>
            </a:r>
            <a:r>
              <a:rPr lang="ru-RU" sz="1800" dirty="0">
                <a:solidFill>
                  <a:srgbClr val="C00000"/>
                </a:solidFill>
                <a:latin typeface="Arial"/>
                <a:cs typeface="Arial"/>
              </a:rPr>
              <a:t> и Ассоциации инвесторов города Москвы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25333"/>
              </p:ext>
            </p:extLst>
          </p:nvPr>
        </p:nvGraphicFramePr>
        <p:xfrm>
          <a:off x="107504" y="1124744"/>
          <a:ext cx="8928992" cy="455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  <a:gridCol w="1584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charset="0"/>
                          <a:ea typeface="Microsoft YaHei" charset="-122"/>
                          <a:cs typeface="+mn-cs"/>
                        </a:rPr>
                        <a:t>Рассматриваемые вопросы</a:t>
                      </a:r>
                      <a:endParaRPr lang="ru-RU" sz="18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charset="0"/>
                          <a:ea typeface="Microsoft YaHei" charset="-122"/>
                          <a:cs typeface="+mn-cs"/>
                        </a:rPr>
                        <a:t>Дата проведения</a:t>
                      </a:r>
                      <a:endParaRPr lang="ru-RU" sz="18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just" defTabSz="449263" rtl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ru-RU" sz="18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charset="0"/>
                          <a:ea typeface="Microsoft YaHei" charset="-122"/>
                          <a:cs typeface="+mn-cs"/>
                        </a:rPr>
                        <a:t>Требования:</a:t>
                      </a:r>
                    </a:p>
                    <a:p>
                      <a:pPr marL="742950" lvl="1" indent="-285750" algn="just" defTabSz="449263" rtl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charset="0"/>
                          <a:ea typeface="Microsoft YaHei" charset="-122"/>
                          <a:cs typeface="+mn-cs"/>
                        </a:rPr>
                        <a:t>к полноте и комплектности проектов, представляемых на экспертизу;</a:t>
                      </a:r>
                    </a:p>
                    <a:p>
                      <a:pPr marL="742950" lvl="1" indent="-285750" algn="just" defTabSz="449263" rtl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charset="0"/>
                          <a:ea typeface="Microsoft YaHei" charset="-122"/>
                          <a:cs typeface="+mn-cs"/>
                        </a:rPr>
                        <a:t>к полноте обязательных согласований;</a:t>
                      </a:r>
                    </a:p>
                    <a:p>
                      <a:pPr marL="742950" lvl="1" indent="-285750" algn="just" defTabSz="449263" rtl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charset="0"/>
                          <a:ea typeface="Microsoft YaHei" charset="-122"/>
                          <a:cs typeface="+mn-cs"/>
                        </a:rPr>
                        <a:t>к заключениям по итогам экспертизы.</a:t>
                      </a:r>
                    </a:p>
                    <a:p>
                      <a:pPr marL="342900" lvl="0" indent="-342900" algn="just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ru-RU" sz="18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charset="0"/>
                          <a:ea typeface="Microsoft YaHei" charset="-122"/>
                          <a:cs typeface="+mn-cs"/>
                        </a:rPr>
                        <a:t>Регламент экспертных процедур.</a:t>
                      </a:r>
                    </a:p>
                    <a:p>
                      <a:pPr marL="342900" lvl="0" indent="-342900" algn="just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charset="0"/>
                          <a:ea typeface="Microsoft YaHei" charset="-122"/>
                          <a:cs typeface="+mn-cs"/>
                        </a:rPr>
                        <a:t>Основные </a:t>
                      </a:r>
                      <a:r>
                        <a:rPr lang="ru-RU" sz="18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charset="0"/>
                          <a:ea typeface="Microsoft YaHei" charset="-122"/>
                          <a:cs typeface="+mn-cs"/>
                        </a:rPr>
                        <a:t>требования к организациям</a:t>
                      </a:r>
                      <a:r>
                        <a:rPr lang="ru-RU" sz="180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charset="0"/>
                          <a:ea typeface="Microsoft YaHei" charset="-122"/>
                          <a:cs typeface="+mn-cs"/>
                        </a:rPr>
                        <a:t>, осуществляющим экспертизу проектов (государственным, негосударственным).</a:t>
                      </a:r>
                    </a:p>
                    <a:p>
                      <a:pPr marL="342900" lvl="0" indent="-342900" algn="just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ru-RU" sz="18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charset="0"/>
                          <a:ea typeface="Microsoft YaHei" charset="-122"/>
                          <a:cs typeface="+mn-cs"/>
                        </a:rPr>
                        <a:t>Основные замечания </a:t>
                      </a:r>
                      <a:r>
                        <a:rPr lang="ru-RU" sz="180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charset="0"/>
                          <a:ea typeface="Microsoft YaHei" charset="-122"/>
                          <a:cs typeface="+mn-cs"/>
                        </a:rPr>
                        <a:t>к проектам по результатам экспертизы.</a:t>
                      </a:r>
                    </a:p>
                    <a:p>
                      <a:pPr marL="342900" lvl="0" indent="-342900" algn="just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ru-RU" sz="18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charset="0"/>
                          <a:ea typeface="Microsoft YaHei" charset="-122"/>
                          <a:cs typeface="+mn-cs"/>
                        </a:rPr>
                        <a:t>Пути улучшения взаимодействия </a:t>
                      </a:r>
                      <a:r>
                        <a:rPr lang="ru-RU" sz="180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charset="0"/>
                          <a:ea typeface="Microsoft YaHei" charset="-122"/>
                          <a:cs typeface="+mn-cs"/>
                        </a:rPr>
                        <a:t>проектных организаций, организаций заказчиков строительства, надзорных органов, с экспертными организациями.</a:t>
                      </a:r>
                      <a:endParaRPr lang="ru-RU" sz="18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Arial" charset="0"/>
                          <a:ea typeface="Microsoft YaHei" charset="-122"/>
                          <a:cs typeface="+mn-cs"/>
                        </a:rPr>
                        <a:t>17 июня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charset="0"/>
                          <a:ea typeface="Microsoft YaHei" charset="-122"/>
                          <a:cs typeface="+mn-cs"/>
                        </a:rPr>
                        <a:t>10:30</a:t>
                      </a:r>
                      <a:endParaRPr lang="ru-RU" sz="18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charset="0"/>
                        <a:ea typeface="Microsoft YaHei" charset="-122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-8012" y="5694347"/>
            <a:ext cx="9217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bg2">
                    <a:lumMod val="75000"/>
                  </a:schemeClr>
                </a:solidFill>
              </a:rPr>
              <a:t>Учебный центр </a:t>
            </a:r>
            <a:r>
              <a:rPr lang="ru-RU" sz="1600" b="1" dirty="0" err="1" smtClean="0">
                <a:solidFill>
                  <a:schemeClr val="bg2">
                    <a:lumMod val="75000"/>
                  </a:schemeClr>
                </a:solidFill>
              </a:rPr>
              <a:t>Мосгосэкспертизы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 ул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. Новая </a:t>
            </a:r>
            <a:r>
              <a:rPr lang="ru-RU" sz="1600" b="1" dirty="0" err="1" smtClean="0">
                <a:solidFill>
                  <a:schemeClr val="bg2">
                    <a:lumMod val="75000"/>
                  </a:schemeClr>
                </a:solidFill>
              </a:rPr>
              <a:t>Басманная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, д.10, 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стр.1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тел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. (495) 620-20-00 доб. 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55906, </a:t>
            </a:r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Aleshanova.VA@mge.mos.ru</a:t>
            </a:r>
            <a:endParaRPr lang="ru-RU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8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E3DB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578" name="Picture 2" descr="R:\РАБОТА\МГЭ\презентации\презентация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665" y="2852937"/>
            <a:ext cx="1556423" cy="162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2915816" y="4410193"/>
            <a:ext cx="3384376" cy="530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>
                <a:solidFill>
                  <a:srgbClr val="C00000"/>
                </a:solidFill>
                <a:latin typeface="Arial"/>
                <a:cs typeface="Arial"/>
              </a:rPr>
              <a:t>МОСГОСЭКСПЕРТИЗА</a:t>
            </a:r>
            <a:endParaRPr lang="ru-RU" b="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24582" name="Picture 6" descr="C:\Users\romik\Desktop\слайды\на сайт\images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088" y="5733256"/>
            <a:ext cx="519944" cy="5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3258278" y="6165304"/>
            <a:ext cx="268187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www.exp.mos.ru</a:t>
            </a:r>
            <a:endParaRPr kumimoji="0" lang="ru-RU" sz="1800" b="0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0" y="227687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ru-RU" sz="1800" b="0" dirty="0">
                <a:solidFill>
                  <a:srgbClr val="C00000"/>
                </a:solidFill>
                <a:latin typeface="Arial"/>
                <a:cs typeface="Arial"/>
              </a:rPr>
              <a:t>СТРОИМ БУДУЩЕЕ СОГЛАСНО ТРАДИЦИЯМ</a:t>
            </a:r>
            <a:endParaRPr lang="ru-RU" sz="1800" b="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23528" y="1052736"/>
            <a:ext cx="8568952" cy="530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i="1" dirty="0">
                <a:solidFill>
                  <a:srgbClr val="0070C0"/>
                </a:solidFill>
                <a:latin typeface="Arial"/>
                <a:cs typeface="Arial"/>
              </a:rPr>
              <a:t>Спасибо за внимание!</a:t>
            </a:r>
            <a:endParaRPr lang="ru-RU" sz="4800" i="1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73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20691</TotalTime>
  <Words>699</Words>
  <Application>Microsoft Office PowerPoint</Application>
  <PresentationFormat>Экран (4:3)</PresentationFormat>
  <Paragraphs>86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romik</dc:creator>
  <cp:lastModifiedBy>Желтышева Оксана Николаевна</cp:lastModifiedBy>
  <cp:revision>472</cp:revision>
  <cp:lastPrinted>2014-04-21T18:38:40Z</cp:lastPrinted>
  <dcterms:created xsi:type="dcterms:W3CDTF">1601-01-01T00:00:00Z</dcterms:created>
  <dcterms:modified xsi:type="dcterms:W3CDTF">2014-05-30T12:52:27Z</dcterms:modified>
</cp:coreProperties>
</file>