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  <p:sldId id="260" r:id="rId10"/>
    <p:sldId id="261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111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88888101010101010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99999111111111111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0101010101212121212121212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2222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3333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21144444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33335555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44446666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555557777777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66666888888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77777999999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818438895488412"/>
          <c:y val="1.7224794073857137E-2"/>
          <c:w val="0.59671197536109843"/>
          <c:h val="0.89506785099033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9"/>
          </c:dPt>
          <c:dPt>
            <c:idx val="1"/>
            <c:explosion val="0"/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0.3300000000000009</c:v>
                </c:pt>
                <c:pt idx="1">
                  <c:v>0.67000000000000182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7.0000000000000021E-2</c:v>
                </c:pt>
                <c:pt idx="1">
                  <c:v>0.85000000000000064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0.12000000000000002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818438895488445"/>
          <c:y val="1.7224794073857103E-2"/>
          <c:w val="0.59671197536109766"/>
          <c:h val="0.895067850990339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9"/>
          </c:dPt>
          <c:dPt>
            <c:idx val="1"/>
            <c:explosion val="0"/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818438895488445"/>
          <c:y val="1.7224794073857103E-2"/>
          <c:w val="0.59671197536109766"/>
          <c:h val="0.895067850990339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9"/>
          </c:dPt>
          <c:dPt>
            <c:idx val="1"/>
            <c:explosion val="0"/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574519987311075"/>
          <c:y val="0"/>
          <c:w val="0.5967119753610971"/>
          <c:h val="0.895067850990339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9"/>
          </c:dPt>
          <c:dPt>
            <c:idx val="1"/>
            <c:explosion val="0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0.64000000000000146</c:v>
                </c:pt>
                <c:pt idx="1">
                  <c:v>0.36000000000000032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0.15000000000000024</c:v>
                </c:pt>
                <c:pt idx="1">
                  <c:v>0.85000000000000064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3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36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46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63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47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7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82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56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66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1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56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DA089-A1AE-4666-BD1A-8C6C113A990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8BEE-2409-4110-9119-703396B04D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55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" y="0"/>
            <a:ext cx="914215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5168" y="2132856"/>
            <a:ext cx="9159168" cy="2448272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2756827"/>
            <a:ext cx="5363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ПЕРЕХОДЕ ПРОЕКТНЫХ И СТРОИТЕЛЬНЫХ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ОРГАНИЗАЦИЙ ГОРОДА МОСКВЫ НА ПОЛУЧЕНИЕ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ГОСУДАРСТВЕННЫХ УСЛУГ В СФЕРЕ СТРОИТЕЛЬСТВА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ЭЛЕКТРОННОЙ ФОРМЕ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00" t="22053" r="425" b="-10591"/>
          <a:stretch/>
        </p:blipFill>
        <p:spPr>
          <a:xfrm>
            <a:off x="-15168" y="2132856"/>
            <a:ext cx="3734565" cy="2780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5115" y="6396335"/>
            <a:ext cx="638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Заместитель руководителя Департамента градостроительной политики города Москвы</a:t>
            </a:r>
          </a:p>
          <a:p>
            <a:r>
              <a:rPr lang="ru-RU" sz="1200" b="1" dirty="0" err="1" smtClean="0">
                <a:solidFill>
                  <a:schemeClr val="bg1"/>
                </a:solidFill>
              </a:rPr>
              <a:t>Караванова</a:t>
            </a:r>
            <a:r>
              <a:rPr lang="ru-RU" sz="1200" b="1" dirty="0" smtClean="0">
                <a:solidFill>
                  <a:schemeClr val="bg1"/>
                </a:solidFill>
              </a:rPr>
              <a:t> Надежда Петровна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05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" y="0"/>
            <a:ext cx="9142155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" y="1196752"/>
            <a:ext cx="4544890" cy="792088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1408130"/>
            <a:ext cx="22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РЕЗУЛЬТАТЫ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5115" y="6396335"/>
            <a:ext cx="638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 ПЕРЕХОДЕ ПРОЕКТНЫХ И СТРОИТЕЛЬНЫХ ОРГАНИЗАЦИЙ ГОРОДА МОСКВЫ НА ПОЛУЧЕНИЕ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ГОСУДАРСТВЕННЫХ УСЛУГ В СФЕРЕ СТРОИТЕЛЬСТВА В ЭЛЕКТРОННОЙ ФОРМЕ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060848"/>
            <a:ext cx="2930285" cy="792088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25487" y="2060848"/>
            <a:ext cx="3038805" cy="792088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63163" y="2060848"/>
            <a:ext cx="2980838" cy="792088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48429" y="2252771"/>
            <a:ext cx="246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МОСКОМАРХИТЕКТУРА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12724" y="2268967"/>
            <a:ext cx="248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МОСГОССТРОЙНАДЗОР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50029" y="2279588"/>
            <a:ext cx="28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ГАУ «МОСГОСЭКСПЕРТИЗА»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57" y="292494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4365104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Май 2014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4365104"/>
            <a:ext cx="8710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610162014"/>
              </p:ext>
            </p:extLst>
          </p:nvPr>
        </p:nvGraphicFramePr>
        <p:xfrm>
          <a:off x="3408900" y="4437112"/>
          <a:ext cx="2387236" cy="159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xmlns="" val="4064863658"/>
              </p:ext>
            </p:extLst>
          </p:nvPr>
        </p:nvGraphicFramePr>
        <p:xfrm>
          <a:off x="3408900" y="2827460"/>
          <a:ext cx="2387236" cy="159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xmlns="" val="1027082500"/>
              </p:ext>
            </p:extLst>
          </p:nvPr>
        </p:nvGraphicFramePr>
        <p:xfrm>
          <a:off x="6444208" y="4446564"/>
          <a:ext cx="2387236" cy="159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xmlns="" val="960187964"/>
              </p:ext>
            </p:extLst>
          </p:nvPr>
        </p:nvGraphicFramePr>
        <p:xfrm>
          <a:off x="6444208" y="2836912"/>
          <a:ext cx="2387236" cy="159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2556225182"/>
              </p:ext>
            </p:extLst>
          </p:nvPr>
        </p:nvGraphicFramePr>
        <p:xfrm>
          <a:off x="526011" y="4464211"/>
          <a:ext cx="2387236" cy="159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xmlns="" val="4070078237"/>
              </p:ext>
            </p:extLst>
          </p:nvPr>
        </p:nvGraphicFramePr>
        <p:xfrm>
          <a:off x="526011" y="2854559"/>
          <a:ext cx="2387236" cy="159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060015" y="29249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7%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13318" y="294340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12%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62179" y="292494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15%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03084" y="436510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33%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56387" y="438356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30%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05248" y="436510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66%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xmlns="" val="3215910518"/>
              </p:ext>
            </p:extLst>
          </p:nvPr>
        </p:nvGraphicFramePr>
        <p:xfrm>
          <a:off x="4484649" y="548680"/>
          <a:ext cx="1841152" cy="122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958122" y="984027"/>
            <a:ext cx="2759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Процент заявлений, подаваемых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 электронном виде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87824" y="2924944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84168" y="2924944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837389" y="65055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46817" y="292494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3848" y="292494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89087" y="4365104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Май 2014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20735" y="4386590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Май 2014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10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" y="0"/>
            <a:ext cx="9142155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" y="1196752"/>
            <a:ext cx="4544890" cy="792088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60848"/>
            <a:ext cx="2930285" cy="792088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25487" y="2060848"/>
            <a:ext cx="3038805" cy="792088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63163" y="2060848"/>
            <a:ext cx="2980838" cy="792088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8429" y="2252771"/>
            <a:ext cx="257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МОСКОМАРХИТЕКТУРА*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2724" y="2268967"/>
            <a:ext cx="2599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МОСГОССТРОЙНАДЗОР*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2279588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ГАУ «МОСГОСЭКСПЕРТИЗА»*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2924944"/>
            <a:ext cx="2930285" cy="2664296"/>
          </a:xfrm>
          <a:prstGeom prst="rect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25487" y="2924944"/>
            <a:ext cx="3038805" cy="2664296"/>
          </a:xfrm>
          <a:prstGeom prst="rect">
            <a:avLst/>
          </a:prstGeom>
          <a:solidFill>
            <a:schemeClr val="accent2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63163" y="2924944"/>
            <a:ext cx="2981245" cy="2664296"/>
          </a:xfrm>
          <a:prstGeom prst="rect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1408130"/>
            <a:ext cx="363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ГОСУСЛУГИ В ЭЛЕКТРОННОМ ВИДЕ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99518" y="1196752"/>
            <a:ext cx="4544890" cy="792088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803299" y="1269630"/>
            <a:ext cx="294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ПОРТАЛ ГОСУСЛУГ МОСКВЫ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gu.mos.ru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976" y="2996952"/>
            <a:ext cx="261648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Подготовка и выдача ГПЗУ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одготовка и выдача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свидетельства об утверждении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АГР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формление паспорта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колористического решения</a:t>
            </a: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Согласование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дизайн-проекта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размещения вывески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0189" y="3068960"/>
            <a:ext cx="29039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ыдача разрешения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на строительство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ыдача заключения о соответствии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построенного (реконструированного)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объекта проектной документации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 техническим регламентам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ыдача разрешения на ввод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объекта в эксплуатацию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34086" y="3133707"/>
            <a:ext cx="2486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Проведение государственной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экспертизы проектной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документации и результатов 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инженерных изысканий</a:t>
            </a:r>
          </a:p>
        </p:txBody>
      </p:sp>
      <p:sp>
        <p:nvSpPr>
          <p:cNvPr id="24" name="Прямоугольный треугольник 23"/>
          <p:cNvSpPr/>
          <p:nvPr/>
        </p:nvSpPr>
        <p:spPr>
          <a:xfrm rot="13386608">
            <a:off x="-104386" y="3183453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 rot="13386608">
            <a:off x="-104386" y="3650851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13386608">
            <a:off x="-104386" y="4479596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13386608">
            <a:off x="2931222" y="3186725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13386608">
            <a:off x="2931221" y="3848150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 rot="13386608">
            <a:off x="2931222" y="5117444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 rot="13386608">
            <a:off x="6058871" y="3186726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6405" y="1300948"/>
            <a:ext cx="1581711" cy="583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5230419" y="1468645"/>
            <a:ext cx="583696" cy="2483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022164" y="1398614"/>
            <a:ext cx="117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8</a:t>
            </a:r>
            <a:r>
              <a:rPr lang="en-US" b="1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госуслуг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05115" y="6396335"/>
            <a:ext cx="638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 ПЕРЕХОДЕ ПРОЕКТНЫХ И СТРОИТЕЛЬНЫХ ОРГАНИЗАЦИЙ ГОРОДА МОСКВЫ НА ПОЛУЧЕНИЕ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ГОСУДАРСТВЕННЫХ УСЛУГ В СФЕРЕ СТРОИТЕЛЬСТВА В ЭЛЕКТРОННОЙ ФОРМЕ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37389" y="65055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558924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* - внесены изменения в административные регламенты предоставления госуслуг, предусматривающие возможность получения госуслуг в электронном виде</a:t>
            </a:r>
            <a:endParaRPr lang="ru-RU" sz="1200" b="1" dirty="0"/>
          </a:p>
        </p:txBody>
      </p:sp>
      <p:sp>
        <p:nvSpPr>
          <p:cNvPr id="37" name="Прямоугольный треугольник 36"/>
          <p:cNvSpPr/>
          <p:nvPr/>
        </p:nvSpPr>
        <p:spPr>
          <a:xfrm rot="13386608">
            <a:off x="-104291" y="4983652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30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" y="0"/>
            <a:ext cx="9142155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" y="1196752"/>
            <a:ext cx="4544890" cy="792088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1408130"/>
            <a:ext cx="18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ПРЕИМУЩЕСТВА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233" y="1988840"/>
            <a:ext cx="701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189" y="2837585"/>
            <a:ext cx="685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951" y="3616821"/>
            <a:ext cx="88423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34081" y1="16387" x2="34081" y2="16387"/>
                        <a14:foregroundMark x1="26009" y1="20588" x2="26009" y2="20588"/>
                        <a14:foregroundMark x1="35426" y1="22269" x2="35426" y2="22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5795" y="4503713"/>
            <a:ext cx="6794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2555776" y="1988840"/>
            <a:ext cx="6588224" cy="736509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54853" y="2814340"/>
            <a:ext cx="6588224" cy="736509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554853" y="3645024"/>
            <a:ext cx="6588224" cy="936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579982" y="4653136"/>
            <a:ext cx="6588224" cy="1080120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843808" y="2078424"/>
            <a:ext cx="461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Возможность получения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госуслуги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из любой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точки местонахождения в удобное время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43808" y="2840367"/>
            <a:ext cx="4939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Значительное сокращение временных затрат 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подачу заявлений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43808" y="3690112"/>
            <a:ext cx="5586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Сокращение числа документов, предоставляемых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заявителем, за счет межведомственного электронного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взаимодействия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43808" y="4737918"/>
            <a:ext cx="6106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Прозрачность процедуры предоставления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госуслуг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получение информации о ходе предоставления 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госуслуги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 «Личном кабинете» организации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05115" y="6396335"/>
            <a:ext cx="638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 ПЕРЕХОДЕ ПРОЕКТНЫХ И СТРОИТЕЛЬНЫХ ОРГАНИЗАЦИЙ ГОРОДА МОСКВЫ НА ПОЛУЧЕНИЕ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ГОСУДАРСТВЕННЫХ УСЛУГ В СФЕРЕ СТРОИТЕЛЬСТВА В ЭЛЕКТРОННОЙ ФОРМЕ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7389" y="65055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70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" y="0"/>
            <a:ext cx="9142155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597760" y="1201755"/>
            <a:ext cx="4546240" cy="787085"/>
          </a:xfrm>
          <a:prstGeom prst="rect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95743" y="1222131"/>
            <a:ext cx="40910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С 1 октября 2013 года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госуслуги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при строительстве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объектов городского заказа оказываются </a:t>
            </a:r>
          </a:p>
          <a:p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</a:rPr>
              <a:t>исключительно в электронном виде</a:t>
            </a:r>
            <a:endParaRPr lang="ru-RU" sz="1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97760" y="1195419"/>
            <a:ext cx="134882" cy="792088"/>
          </a:xfrm>
          <a:prstGeom prst="rect">
            <a:avLst/>
          </a:prstGeom>
          <a:solidFill>
            <a:schemeClr val="tx2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00" b="90000" l="8307" r="81949">
                        <a14:foregroundMark x1="30032" y1="15000" x2="30032" y2="15000"/>
                        <a14:foregroundMark x1="30032" y1="19400" x2="30032" y2="19400"/>
                        <a14:foregroundMark x1="30511" y1="24400" x2="30511" y2="24400"/>
                        <a14:foregroundMark x1="31789" y1="11000" x2="31789" y2="11000"/>
                        <a14:foregroundMark x1="33387" y1="9400" x2="33387" y2="9400"/>
                        <a14:foregroundMark x1="35463" y1="8600" x2="35463" y2="8600"/>
                        <a14:foregroundMark x1="37220" y1="9200" x2="37220" y2="9200"/>
                        <a14:foregroundMark x1="39297" y1="10600" x2="39297" y2="10600"/>
                        <a14:foregroundMark x1="30990" y1="12200" x2="30990" y2="12200"/>
                        <a14:foregroundMark x1="32588" y1="10600" x2="32588" y2="10600"/>
                        <a14:foregroundMark x1="66613" y1="25600" x2="66613" y2="2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336"/>
          <a:stretch/>
        </p:blipFill>
        <p:spPr>
          <a:xfrm>
            <a:off x="2915816" y="2996952"/>
            <a:ext cx="3062974" cy="292418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" y="1196752"/>
            <a:ext cx="4544890" cy="792088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1408130"/>
            <a:ext cx="409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ПЕРЕХОД НА ЭЛЕКТРОННЫЕ ГОСУСЛУГИ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96954" y="4077072"/>
            <a:ext cx="6197577" cy="108012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042416" y="4293966"/>
            <a:ext cx="5852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ВКЛЮЧЕНИЕ ТРЕБОВАНИЙ ПОЛУЧЕНИЯ ГОСУСЛУГ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ЭЛЕКТРОННОМ ВИДЕ В ГОСУДАРСТВЕННЫЕ КОНТРАКТЫ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5115" y="6396335"/>
            <a:ext cx="638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 ПЕРЕХОДЕ ПРОЕКТНЫХ И СТРОИТЕЛЬНЫХ ОРГАНИЗАЦИЙ ГОРОДА МОСКВЫ НА ПОЛУЧЕНИЕ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ГОСУДАРСТВЕННЫХ УСЛУГ В СФЕРЕ СТРОИТЕЛЬСТВА В ЭЛЕКТРОННОЙ ФОРМЕ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5774571" y="2398456"/>
            <a:ext cx="1772191" cy="1008982"/>
          </a:xfrm>
          <a:prstGeom prst="stripedRightArrow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837389" y="65055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3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060848"/>
            <a:ext cx="4544889" cy="792088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88181" y="2133726"/>
            <a:ext cx="2431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Юридические лица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(бюджетные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роекты)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44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" y="0"/>
            <a:ext cx="9142155" cy="6858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605115" y="6396335"/>
            <a:ext cx="638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 ПЕРЕХОДЕ ПРОЕКТНЫХ И СТРОИТЕЛЬНЫХ ОРГАНИЗАЦИЙ ГОРОДА МОСКВЫ НА ПОЛУЧЕНИЕ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ГОСУДАРСТВЕННЫХ УСЛУГ В СФЕРЕ СТРОИТЕЛЬСТВА В ЭЛЕКТРОННОЙ ФОРМЕ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7389" y="65055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1196752"/>
            <a:ext cx="4544890" cy="792088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408130"/>
            <a:ext cx="409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ПЕРЕХОД НА ЭЛЕКТРОННЫЕ ГОСУСЛУГИ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060848"/>
            <a:ext cx="2930285" cy="792088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25487" y="2060848"/>
            <a:ext cx="3038805" cy="792088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63163" y="2060848"/>
            <a:ext cx="2980838" cy="792088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500372" y="2133725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Юридические лица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инвест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роекты)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38973" y="2275317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Физические лица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2133726"/>
            <a:ext cx="2431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Юридические лица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(бюджетные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роекты)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732240" y="3400400"/>
            <a:ext cx="2232248" cy="2232248"/>
          </a:xfrm>
          <a:prstGeom prst="ellips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738400" y="4039470"/>
            <a:ext cx="2167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ПРЕЗЕНТАЦИЯ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ЭЛЕКТРОННЫХ СЕРВИСОВ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 РАМКАХ ВЫСТАВОК,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КРУГЛЫХ СТОЛОВ</a:t>
            </a:r>
          </a:p>
        </p:txBody>
      </p:sp>
      <p:sp>
        <p:nvSpPr>
          <p:cNvPr id="38" name="Овал 37"/>
          <p:cNvSpPr/>
          <p:nvPr/>
        </p:nvSpPr>
        <p:spPr>
          <a:xfrm>
            <a:off x="266724" y="3429000"/>
            <a:ext cx="2232248" cy="2232248"/>
          </a:xfrm>
          <a:prstGeom prst="ellips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58610" y="4175792"/>
            <a:ext cx="23691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ДОВЕДЕНИЕ ИНФОРМАЦИИ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 РАМКАХ ШТАБОВ,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СОВЕЩАНИЙ, ВСТРЕЧ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735" y="2958428"/>
            <a:ext cx="497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ИНФОРМАЦИОННО-РАЗЪЯСНИТЕЛЬНАЯ РАБОТА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610195" y="5085183"/>
            <a:ext cx="1835378" cy="1311152"/>
          </a:xfrm>
          <a:prstGeom prst="rect">
            <a:avLst/>
          </a:prstGeom>
          <a:solidFill>
            <a:schemeClr val="tx2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2411760" y="3429000"/>
            <a:ext cx="2232248" cy="2232248"/>
          </a:xfrm>
          <a:prstGeom prst="ellips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753167" y="4175792"/>
            <a:ext cx="1674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РАСПРОСТРАНЕНИЕ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МЕТОДИЧЕСКИХ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МАТЕРИАЛОВ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 ИНСТРУКЦИЙ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68630" y="5085182"/>
            <a:ext cx="1835378" cy="1311151"/>
          </a:xfrm>
          <a:prstGeom prst="rect">
            <a:avLst/>
          </a:prstGeom>
          <a:solidFill>
            <a:schemeClr val="tx2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4572000" y="3429000"/>
            <a:ext cx="2232248" cy="2232248"/>
          </a:xfrm>
          <a:prstGeom prst="ellipse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076056" y="4202504"/>
            <a:ext cx="12205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ПРОВЕДЕНИЕ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ОБУЧАЮЩИХ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СЕМИНАРОВ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15816" y="5703778"/>
            <a:ext cx="112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БОЛЕЕ 4000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комплектов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29129" y="5661248"/>
            <a:ext cx="1851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2013</a:t>
            </a:r>
            <a:r>
              <a:rPr lang="ru-RU" sz="1400" dirty="0" smtClean="0">
                <a:solidFill>
                  <a:schemeClr val="bg1"/>
                </a:solidFill>
              </a:rPr>
              <a:t>– 55 семинаров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2014</a:t>
            </a:r>
            <a:r>
              <a:rPr lang="ru-RU" sz="1400" dirty="0" smtClean="0">
                <a:solidFill>
                  <a:schemeClr val="bg1"/>
                </a:solidFill>
              </a:rPr>
              <a:t> –23 семинара</a:t>
            </a:r>
          </a:p>
          <a:p>
            <a:pPr algn="ctr"/>
            <a:r>
              <a:rPr lang="ru-RU" sz="1200" i="1" dirty="0" smtClean="0">
                <a:solidFill>
                  <a:schemeClr val="bg1"/>
                </a:solidFill>
              </a:rPr>
              <a:t>(к настоящему времени</a:t>
            </a:r>
            <a:r>
              <a:rPr lang="ru-RU" sz="12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7369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" y="0"/>
            <a:ext cx="9142155" cy="6858000"/>
          </a:xfrm>
          <a:prstGeom prst="rect">
            <a:avLst/>
          </a:prstGeom>
        </p:spPr>
      </p:pic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xmlns="" val="2551062839"/>
              </p:ext>
            </p:extLst>
          </p:nvPr>
        </p:nvGraphicFramePr>
        <p:xfrm>
          <a:off x="4376297" y="2794475"/>
          <a:ext cx="4732207" cy="315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605115" y="6396335"/>
            <a:ext cx="638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 ПЕРЕХОДЕ ПРОЕКТНЫХ И СТРОИТЕЛЬНЫХ ОРГАНИЗАЦИЙ ГОРОДА МОСКВЫ НА ПОЛУЧЕНИЕ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ГОСУДАРСТВЕННЫХ УСЛУГ В СФЕРЕ СТРОИТЕЛЬСТВА В ЭЛЕКТРОННОЙ ФОРМЕ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37389" y="65055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" y="1196752"/>
            <a:ext cx="4544890" cy="792088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79512" y="1408130"/>
            <a:ext cx="409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ПЕРЕХОД НА ЭЛЕКТРОННЫЕ ГОСУСЛУГИ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060848"/>
            <a:ext cx="2930285" cy="792088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25487" y="2060848"/>
            <a:ext cx="3038805" cy="792088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63163" y="2060848"/>
            <a:ext cx="2980838" cy="792088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500372" y="2133725"/>
            <a:ext cx="2431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Юридические лица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(бюджетные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роекты)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8973" y="2275317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Физические лица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2133726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Юридические лица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(всего)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2551062839"/>
              </p:ext>
            </p:extLst>
          </p:nvPr>
        </p:nvGraphicFramePr>
        <p:xfrm>
          <a:off x="-1836712" y="2794475"/>
          <a:ext cx="4732207" cy="315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36381" y="3861048"/>
            <a:ext cx="10074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около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1700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заявлений</a:t>
            </a: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2551062839"/>
              </p:ext>
            </p:extLst>
          </p:nvPr>
        </p:nvGraphicFramePr>
        <p:xfrm>
          <a:off x="1279953" y="2780928"/>
          <a:ext cx="4732207" cy="315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077312" y="3873242"/>
            <a:ext cx="9893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около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700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заявлений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58895" y="3861048"/>
            <a:ext cx="9893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более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</a:rPr>
              <a:t>00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заявлений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404329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" y="0"/>
            <a:ext cx="9142155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" y="1196752"/>
            <a:ext cx="4544890" cy="792088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2060848"/>
            <a:ext cx="4544889" cy="792088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47504" y="2060848"/>
            <a:ext cx="4396496" cy="792088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38096" y="2134597"/>
            <a:ext cx="2497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Госуслуги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получаемые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юридическими лицами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4741" y="2132856"/>
            <a:ext cx="248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Госуслуги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получаемые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физическими лицами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2924944"/>
            <a:ext cx="4544890" cy="2952328"/>
          </a:xfrm>
          <a:prstGeom prst="rect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47504" y="2924944"/>
            <a:ext cx="4396496" cy="2952328"/>
          </a:xfrm>
          <a:prstGeom prst="rect">
            <a:avLst/>
          </a:prstGeom>
          <a:solidFill>
            <a:schemeClr val="accent2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1408130"/>
            <a:ext cx="409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ПЕРЕХОД НА ЭЛЕКТРОННЫЕ ГОСУСЛУГИ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2949238"/>
            <a:ext cx="4311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Подготовка и выдача градостроительного плана земельного участка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Подготовка и выдача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свидетельства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об утверждении 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архитектурно-градостроительного решения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Оформление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паспорта колористического решения</a:t>
            </a:r>
          </a:p>
          <a:p>
            <a:endParaRPr lang="ru-RU" sz="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Выдача разрешения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строительство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Выдача заключения о соответствии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построенного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(реконструированного)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объекта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проектной документации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техническим регламентам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Выдача разрешения на ввод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объекта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эксплуатацию</a:t>
            </a:r>
          </a:p>
          <a:p>
            <a:endParaRPr lang="ru-RU" sz="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Проведение государственной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экспертизы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проектной 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документации и результатов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инженерных изысканий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Согласование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дизайн-проекта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размещения вывески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2205" y="3140968"/>
            <a:ext cx="3935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Подготовка и выдача градостроительного плана земельного участка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Выдача разрешения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на строительство</a:t>
            </a: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Подготовка и выдача свидетельства об утверждении архитектурно-градостроительного решения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рямоугольный треугольник 23"/>
          <p:cNvSpPr/>
          <p:nvPr/>
        </p:nvSpPr>
        <p:spPr>
          <a:xfrm rot="13386608">
            <a:off x="-104386" y="3111445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 rot="13386608">
            <a:off x="-104386" y="3543493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13386608">
            <a:off x="-104386" y="4119557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13386608">
            <a:off x="4643212" y="3206615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13386608">
            <a:off x="4643211" y="3687509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605115" y="6396335"/>
            <a:ext cx="638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 ПЕРЕХОДЕ ПРОЕКТНЫХ И СТРОИТЕЛЬНЫХ ОРГАНИЗАЦИЙ ГОРОДА МОСКВЫ НА ПОЛУЧЕНИЕ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ГОСУДАРСТВЕННЫХ УСЛУГ В СФЕРЕ СТРОИТЕЛЬСТВА В ЭЛЕКТРОННОЙ ФОРМЕ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37389" y="65055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Прямоугольный треугольник 35"/>
          <p:cNvSpPr/>
          <p:nvPr/>
        </p:nvSpPr>
        <p:spPr>
          <a:xfrm rot="13386608">
            <a:off x="-104385" y="3831525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ый треугольник 36"/>
          <p:cNvSpPr/>
          <p:nvPr/>
        </p:nvSpPr>
        <p:spPr>
          <a:xfrm rot="13386608">
            <a:off x="-107754" y="4407589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ый треугольник 37"/>
          <p:cNvSpPr/>
          <p:nvPr/>
        </p:nvSpPr>
        <p:spPr>
          <a:xfrm rot="13386608">
            <a:off x="-107755" y="4911645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 rot="13386608">
            <a:off x="-107754" y="5271685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rot="13386608">
            <a:off x="4616726" y="4119557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 rot="13386608">
            <a:off x="-104291" y="5549492"/>
            <a:ext cx="208584" cy="21328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69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5" y="27384"/>
            <a:ext cx="9142155" cy="6858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605115" y="6423719"/>
            <a:ext cx="638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 ПЕРЕХОДЕ ПРОЕКТНЫХ И СТРОИТЕЛЬНЫХ ОРГАНИЗАЦИЙ ГОРОДА МОСКВЫ НА ПОЛУЧЕНИЕ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ГОСУДАРСТВЕННЫХ УСЛУГ В СФЕРЕ СТРОИТЕЛЬСТВА В ЭЛЕКТРОННОЙ ФОРМЕ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37389" y="65055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7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" y="1196752"/>
            <a:ext cx="4544890" cy="792088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79512" y="1268760"/>
            <a:ext cx="4345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ПЕРЕХОД НА ЭЛЕКТРОННЫЕ </a:t>
            </a:r>
            <a:r>
              <a:rPr lang="ru-RU" dirty="0" smtClean="0">
                <a:solidFill>
                  <a:schemeClr val="bg1"/>
                </a:solidFill>
              </a:rPr>
              <a:t>ГОСУСЛУГИ 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СЕРВИСЫ В 2014 ГОДУ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802283101"/>
              </p:ext>
            </p:extLst>
          </p:nvPr>
        </p:nvGraphicFramePr>
        <p:xfrm>
          <a:off x="-26444" y="2780928"/>
          <a:ext cx="4423855" cy="294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60398" y="3787442"/>
            <a:ext cx="78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конец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27687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ДО 50% заявок на предоставление госуслуг в электронном виде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2923" y="2132856"/>
            <a:ext cx="4593573" cy="1296144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2207766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Предоставление сведений,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содержащихся 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интегрированной автоматизированной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информационной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системе обеспечения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градостроительной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деятельности города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Москвы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65419" y="3573016"/>
            <a:ext cx="4571077" cy="792088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3729805"/>
            <a:ext cx="430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Выдача разрешения на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перемещение отходов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строительства и сноса, в том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числе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грунтов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65419" y="4581128"/>
            <a:ext cx="4571077" cy="864096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499992" y="4581128"/>
            <a:ext cx="4306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Проверка достоверности определения сметной стоимости объектов капитального строительства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65419" y="5605765"/>
            <a:ext cx="4571077" cy="703555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5674022"/>
            <a:ext cx="4306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Подача извещений о начале/окончании строительно-монтажных работ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29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" y="0"/>
            <a:ext cx="9142155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1" y="1196752"/>
            <a:ext cx="4544890" cy="792088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1408130"/>
            <a:ext cx="43187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УНИФИКАЦИЯ ФОРМЫ ПОДАЧИ ЗАЯВЛЕНИЯ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5115" y="6396335"/>
            <a:ext cx="6383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О ПЕРЕХОДЕ ПРОЕКТНЫХ И СТРОИТЕЛЬНЫХ ОРГАНИЗАЦИЙ ГОРОДА МОСКВЫ НА ПОЛУЧЕНИЕ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ГОСУДАРСТВЕННЫХ УСЛУГ В СФЕРЕ СТРОИТЕЛЬСТВА В ЭЛЕКТРОННОЙ ФОРМЕ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xmlns="" val="360611954"/>
              </p:ext>
            </p:extLst>
          </p:nvPr>
        </p:nvGraphicFramePr>
        <p:xfrm>
          <a:off x="4484649" y="833413"/>
          <a:ext cx="1841152" cy="122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431235"/>
            <a:ext cx="3455728" cy="33814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253" y="2431233"/>
            <a:ext cx="3351283" cy="338142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234" y="2431235"/>
            <a:ext cx="3339174" cy="33814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45" y="1988842"/>
            <a:ext cx="3130407" cy="4423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087251" y="1988840"/>
            <a:ext cx="2758015" cy="4423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805234" y="1988842"/>
            <a:ext cx="3339174" cy="4423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58712" y="2071538"/>
            <a:ext cx="1649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Сведения о заявителе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20446" y="2071538"/>
            <a:ext cx="1601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Сведения об объекте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32986" y="2071538"/>
            <a:ext cx="3011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Сведения о ранее выданных разрешениях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99518" y="1196752"/>
            <a:ext cx="4544890" cy="792088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5220072" y="1392741"/>
            <a:ext cx="383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ЕДИНАЯ ФОРМА ДЛЯ ВСЕХ ГОСУСЛУГ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544890" y="1300948"/>
            <a:ext cx="217004" cy="583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5400000">
            <a:off x="4594197" y="1468648"/>
            <a:ext cx="583696" cy="2483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37389" y="65055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8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2839103" y="3884729"/>
            <a:ext cx="583696" cy="248303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5553418" y="3887667"/>
            <a:ext cx="583696" cy="248303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43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668</Words>
  <Application>Microsoft Office PowerPoint</Application>
  <PresentationFormat>Экран (4:3)</PresentationFormat>
  <Paragraphs>184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Практикант</dc:creator>
  <cp:lastModifiedBy>Esipova_ms</cp:lastModifiedBy>
  <cp:revision>52</cp:revision>
  <dcterms:created xsi:type="dcterms:W3CDTF">2014-03-21T07:23:35Z</dcterms:created>
  <dcterms:modified xsi:type="dcterms:W3CDTF">2014-06-02T05:27:54Z</dcterms:modified>
</cp:coreProperties>
</file>