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65" r:id="rId2"/>
    <p:sldId id="409" r:id="rId3"/>
    <p:sldId id="410" r:id="rId4"/>
    <p:sldId id="420" r:id="rId5"/>
    <p:sldId id="421" r:id="rId6"/>
    <p:sldId id="413" r:id="rId7"/>
    <p:sldId id="419" r:id="rId8"/>
    <p:sldId id="415" r:id="rId9"/>
    <p:sldId id="411" r:id="rId10"/>
    <p:sldId id="417" r:id="rId11"/>
    <p:sldId id="414" r:id="rId12"/>
    <p:sldId id="418" r:id="rId13"/>
    <p:sldId id="406" r:id="rId14"/>
    <p:sldId id="398" r:id="rId15"/>
    <p:sldId id="369" r:id="rId16"/>
    <p:sldId id="372" r:id="rId17"/>
    <p:sldId id="373" r:id="rId18"/>
    <p:sldId id="380" r:id="rId19"/>
    <p:sldId id="395" r:id="rId20"/>
    <p:sldId id="396" r:id="rId21"/>
    <p:sldId id="321" r:id="rId22"/>
    <p:sldId id="325" r:id="rId23"/>
    <p:sldId id="400" r:id="rId24"/>
    <p:sldId id="401" r:id="rId25"/>
    <p:sldId id="348" r:id="rId26"/>
    <p:sldId id="364" r:id="rId27"/>
    <p:sldId id="328" r:id="rId28"/>
    <p:sldId id="329" r:id="rId29"/>
    <p:sldId id="330" r:id="rId30"/>
    <p:sldId id="331" r:id="rId31"/>
    <p:sldId id="332" r:id="rId32"/>
    <p:sldId id="333" r:id="rId33"/>
    <p:sldId id="335" r:id="rId34"/>
    <p:sldId id="336" r:id="rId35"/>
    <p:sldId id="338" r:id="rId36"/>
    <p:sldId id="341" r:id="rId37"/>
    <p:sldId id="342" r:id="rId38"/>
    <p:sldId id="344" r:id="rId39"/>
    <p:sldId id="304" r:id="rId40"/>
    <p:sldId id="397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Calibri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B229"/>
    <a:srgbClr val="59821F"/>
    <a:srgbClr val="54C25A"/>
    <a:srgbClr val="F8D26F"/>
    <a:srgbClr val="FFFBCF"/>
    <a:srgbClr val="C0C5FB"/>
    <a:srgbClr val="98D8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78" autoAdjust="0"/>
    <p:restoredTop sz="94660"/>
  </p:normalViewPr>
  <p:slideViewPr>
    <p:cSldViewPr showGuides="1">
      <p:cViewPr>
        <p:scale>
          <a:sx n="116" d="100"/>
          <a:sy n="116" d="100"/>
        </p:scale>
        <p:origin x="-1506" y="-240"/>
      </p:cViewPr>
      <p:guideLst>
        <p:guide orient="horz" pos="1890"/>
        <p:guide pos="29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BEDAC2-B695-D047-A0FA-8A23C2729973}" type="doc">
      <dgm:prSet loTypeId="urn:microsoft.com/office/officeart/2005/8/layout/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BF4598-1FAC-7A49-951D-55E056DAD185}">
      <dgm:prSet phldrT="[Текст]" custT="1"/>
      <dgm:spPr/>
      <dgm:t>
        <a:bodyPr/>
        <a:lstStyle/>
        <a:p>
          <a:r>
            <a:rPr lang="ru-RU" sz="2400" dirty="0" smtClean="0"/>
            <a:t>ОЦЕНКА ПРОЕКТА</a:t>
          </a:r>
          <a:endParaRPr lang="ru-RU" sz="2400" dirty="0"/>
        </a:p>
      </dgm:t>
    </dgm:pt>
    <dgm:pt modelId="{B55C94D9-8F76-3546-9912-540B012D694D}" type="parTrans" cxnId="{5367762E-2B0E-E744-A31C-A09843EFA270}">
      <dgm:prSet/>
      <dgm:spPr/>
      <dgm:t>
        <a:bodyPr/>
        <a:lstStyle/>
        <a:p>
          <a:endParaRPr lang="ru-RU"/>
        </a:p>
      </dgm:t>
    </dgm:pt>
    <dgm:pt modelId="{5B6E0887-862D-FB41-9A8C-C325DDA15183}" type="sibTrans" cxnId="{5367762E-2B0E-E744-A31C-A09843EFA270}">
      <dgm:prSet/>
      <dgm:spPr/>
      <dgm:t>
        <a:bodyPr/>
        <a:lstStyle/>
        <a:p>
          <a:endParaRPr lang="ru-RU"/>
        </a:p>
      </dgm:t>
    </dgm:pt>
    <dgm:pt modelId="{DFC7B3DB-6DC4-BA44-980E-127B952EDE20}">
      <dgm:prSet phldrT="[Текст]" custT="1"/>
      <dgm:spPr/>
      <dgm:t>
        <a:bodyPr/>
        <a:lstStyle/>
        <a:p>
          <a:r>
            <a:rPr lang="ru-RU" sz="1600" dirty="0" smtClean="0"/>
            <a:t>АНАЛИЗ ПРОЕКТА, РЕКОМЕНДАЦИИ</a:t>
          </a:r>
          <a:endParaRPr lang="ru-RU" sz="1600" dirty="0"/>
        </a:p>
      </dgm:t>
    </dgm:pt>
    <dgm:pt modelId="{72DDCC39-0EC3-5940-AD6F-9028C58DF236}" type="parTrans" cxnId="{EB6A86AC-3873-F248-AA9B-3B03DD01CFD7}">
      <dgm:prSet/>
      <dgm:spPr/>
      <dgm:t>
        <a:bodyPr/>
        <a:lstStyle/>
        <a:p>
          <a:endParaRPr lang="ru-RU"/>
        </a:p>
      </dgm:t>
    </dgm:pt>
    <dgm:pt modelId="{2C308C43-7A3E-D649-A39F-D888E4DC00FF}" type="sibTrans" cxnId="{EB6A86AC-3873-F248-AA9B-3B03DD01CFD7}">
      <dgm:prSet/>
      <dgm:spPr/>
      <dgm:t>
        <a:bodyPr/>
        <a:lstStyle/>
        <a:p>
          <a:endParaRPr lang="ru-RU"/>
        </a:p>
      </dgm:t>
    </dgm:pt>
    <dgm:pt modelId="{40A49AA5-361D-7F42-A030-824665B4A960}">
      <dgm:prSet phldrT="[Текст]" custT="1"/>
      <dgm:spPr/>
      <dgm:t>
        <a:bodyPr/>
        <a:lstStyle/>
        <a:p>
          <a:r>
            <a:rPr lang="ru-RU" sz="2400" dirty="0" smtClean="0"/>
            <a:t>ПРЕДСЕРТИФИКАЦИЯ</a:t>
          </a:r>
          <a:endParaRPr lang="ru-RU" sz="2400" dirty="0"/>
        </a:p>
      </dgm:t>
    </dgm:pt>
    <dgm:pt modelId="{1F82EB8B-7B1C-0344-9204-BBF624CD1B12}" type="parTrans" cxnId="{3E954E50-2212-AA4E-868A-DB6CA5A1957C}">
      <dgm:prSet/>
      <dgm:spPr/>
      <dgm:t>
        <a:bodyPr/>
        <a:lstStyle/>
        <a:p>
          <a:endParaRPr lang="ru-RU"/>
        </a:p>
      </dgm:t>
    </dgm:pt>
    <dgm:pt modelId="{C826A92E-D388-CC4C-83E9-EFD925C24DD9}" type="sibTrans" cxnId="{3E954E50-2212-AA4E-868A-DB6CA5A1957C}">
      <dgm:prSet/>
      <dgm:spPr/>
      <dgm:t>
        <a:bodyPr/>
        <a:lstStyle/>
        <a:p>
          <a:endParaRPr lang="ru-RU"/>
        </a:p>
      </dgm:t>
    </dgm:pt>
    <dgm:pt modelId="{C6CDD50F-07D5-3B49-B525-B474C574090D}">
      <dgm:prSet phldrT="[Текст]" custT="1"/>
      <dgm:spPr/>
      <dgm:t>
        <a:bodyPr/>
        <a:lstStyle/>
        <a:p>
          <a:r>
            <a:rPr lang="ru-RU" sz="1600" dirty="0" smtClean="0"/>
            <a:t>ПРЕДСЕРТИФИКАТ, ПРЕДВАРИТЕЛЬНЫЙ РЕЙТИНГ</a:t>
          </a:r>
          <a:endParaRPr lang="ru-RU" sz="1600" dirty="0"/>
        </a:p>
      </dgm:t>
    </dgm:pt>
    <dgm:pt modelId="{1048AEAE-8329-534E-8CE0-6F30FF6AF04F}" type="parTrans" cxnId="{F13E8C80-0337-9A44-8C77-BB82B32BC08D}">
      <dgm:prSet/>
      <dgm:spPr/>
      <dgm:t>
        <a:bodyPr/>
        <a:lstStyle/>
        <a:p>
          <a:endParaRPr lang="ru-RU"/>
        </a:p>
      </dgm:t>
    </dgm:pt>
    <dgm:pt modelId="{23272C95-0E18-254C-B0BA-42A6D5D20E98}" type="sibTrans" cxnId="{F13E8C80-0337-9A44-8C77-BB82B32BC08D}">
      <dgm:prSet/>
      <dgm:spPr/>
      <dgm:t>
        <a:bodyPr/>
        <a:lstStyle/>
        <a:p>
          <a:endParaRPr lang="ru-RU"/>
        </a:p>
      </dgm:t>
    </dgm:pt>
    <dgm:pt modelId="{4DC47787-F930-C94E-B49B-DA99A48472E4}">
      <dgm:prSet phldrT="[Текст]" custT="1"/>
      <dgm:spPr/>
      <dgm:t>
        <a:bodyPr/>
        <a:lstStyle/>
        <a:p>
          <a:r>
            <a:rPr lang="ru-RU" sz="2400" dirty="0" smtClean="0"/>
            <a:t>ОЦЕНКА РЕАЛИЗОВАННОГО ОБЪЕКТА</a:t>
          </a:r>
          <a:endParaRPr lang="ru-RU" sz="2400" dirty="0"/>
        </a:p>
      </dgm:t>
    </dgm:pt>
    <dgm:pt modelId="{542EB8E9-C5F0-4D44-A984-82D93DD6922E}" type="parTrans" cxnId="{A067B1DF-B1DD-5044-8668-28D275BDC796}">
      <dgm:prSet/>
      <dgm:spPr/>
      <dgm:t>
        <a:bodyPr/>
        <a:lstStyle/>
        <a:p>
          <a:endParaRPr lang="ru-RU"/>
        </a:p>
      </dgm:t>
    </dgm:pt>
    <dgm:pt modelId="{E2C1AD2D-1617-0649-949A-75E766F22D78}" type="sibTrans" cxnId="{A067B1DF-B1DD-5044-8668-28D275BDC796}">
      <dgm:prSet/>
      <dgm:spPr/>
      <dgm:t>
        <a:bodyPr/>
        <a:lstStyle/>
        <a:p>
          <a:endParaRPr lang="ru-RU"/>
        </a:p>
      </dgm:t>
    </dgm:pt>
    <dgm:pt modelId="{32287E39-EE82-B04A-9558-849EFA21E22E}">
      <dgm:prSet phldrT="[Текст]" custT="1"/>
      <dgm:spPr/>
      <dgm:t>
        <a:bodyPr/>
        <a:lstStyle/>
        <a:p>
          <a:r>
            <a:rPr lang="ru-RU" sz="1600" dirty="0" smtClean="0"/>
            <a:t>ВЕРИФИКАЦИЯ, ИЗМЕРЕНИЯ, ВЫЕЗД НА ОБЪЕКТ</a:t>
          </a:r>
          <a:endParaRPr lang="ru-RU" sz="1600" dirty="0"/>
        </a:p>
      </dgm:t>
    </dgm:pt>
    <dgm:pt modelId="{FB00710C-F74C-9543-9626-7709297587EF}" type="parTrans" cxnId="{10906BA1-1C27-6E41-8211-7942950DE76E}">
      <dgm:prSet/>
      <dgm:spPr/>
      <dgm:t>
        <a:bodyPr/>
        <a:lstStyle/>
        <a:p>
          <a:endParaRPr lang="ru-RU"/>
        </a:p>
      </dgm:t>
    </dgm:pt>
    <dgm:pt modelId="{4320F02D-7D6F-3D4B-BD90-D1FB1AB64480}" type="sibTrans" cxnId="{10906BA1-1C27-6E41-8211-7942950DE76E}">
      <dgm:prSet/>
      <dgm:spPr/>
      <dgm:t>
        <a:bodyPr/>
        <a:lstStyle/>
        <a:p>
          <a:endParaRPr lang="ru-RU"/>
        </a:p>
      </dgm:t>
    </dgm:pt>
    <dgm:pt modelId="{C0BE8570-FCB1-6044-A435-1FA465F31B90}">
      <dgm:prSet custT="1"/>
      <dgm:spPr/>
      <dgm:t>
        <a:bodyPr/>
        <a:lstStyle/>
        <a:p>
          <a:r>
            <a:rPr lang="ru-RU" sz="2400" dirty="0" smtClean="0"/>
            <a:t>СЕРТИФИКАЦИЯ</a:t>
          </a:r>
          <a:endParaRPr lang="ru-RU" sz="2400" dirty="0"/>
        </a:p>
      </dgm:t>
    </dgm:pt>
    <dgm:pt modelId="{E83DDD14-3F0D-E240-801C-3BFCC897B9F6}" type="parTrans" cxnId="{E7B64E77-D4EC-9D48-891B-ECF389CB4C75}">
      <dgm:prSet/>
      <dgm:spPr/>
      <dgm:t>
        <a:bodyPr/>
        <a:lstStyle/>
        <a:p>
          <a:endParaRPr lang="ru-RU"/>
        </a:p>
      </dgm:t>
    </dgm:pt>
    <dgm:pt modelId="{B1AB01E1-9245-C64C-9299-D149ADBDB172}" type="sibTrans" cxnId="{E7B64E77-D4EC-9D48-891B-ECF389CB4C75}">
      <dgm:prSet/>
      <dgm:spPr/>
      <dgm:t>
        <a:bodyPr/>
        <a:lstStyle/>
        <a:p>
          <a:endParaRPr lang="ru-RU"/>
        </a:p>
      </dgm:t>
    </dgm:pt>
    <dgm:pt modelId="{7F9C6E84-8782-C74B-A4F1-6DB8109A55DE}">
      <dgm:prSet custT="1"/>
      <dgm:spPr/>
      <dgm:t>
        <a:bodyPr/>
        <a:lstStyle/>
        <a:p>
          <a:r>
            <a:rPr lang="ru-RU" sz="1600" dirty="0" smtClean="0"/>
            <a:t>СЕРТИФИКАТ, ОКОНЧАТЕЛЬНЫЙ РЕЙТИНГ</a:t>
          </a:r>
          <a:endParaRPr lang="ru-RU" sz="1600" dirty="0"/>
        </a:p>
      </dgm:t>
    </dgm:pt>
    <dgm:pt modelId="{D8D5AF6C-9627-4E4F-BAEA-B1C3960E249E}" type="parTrans" cxnId="{670A19ED-664B-6A4B-9D9F-314C8C0D2ADA}">
      <dgm:prSet/>
      <dgm:spPr/>
      <dgm:t>
        <a:bodyPr/>
        <a:lstStyle/>
        <a:p>
          <a:endParaRPr lang="ru-RU"/>
        </a:p>
      </dgm:t>
    </dgm:pt>
    <dgm:pt modelId="{743DD9E5-2594-A648-9F0F-593C99068DC5}" type="sibTrans" cxnId="{670A19ED-664B-6A4B-9D9F-314C8C0D2ADA}">
      <dgm:prSet/>
      <dgm:spPr/>
      <dgm:t>
        <a:bodyPr/>
        <a:lstStyle/>
        <a:p>
          <a:endParaRPr lang="ru-RU"/>
        </a:p>
      </dgm:t>
    </dgm:pt>
    <dgm:pt modelId="{27A601B7-A643-B44B-B2DF-F539EAE46904}" type="pres">
      <dgm:prSet presAssocID="{67BEDAC2-B695-D047-A0FA-8A23C27299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56C9F3-101E-AD41-845D-32E88A6D3203}" type="pres">
      <dgm:prSet presAssocID="{C0BE8570-FCB1-6044-A435-1FA465F31B90}" presName="boxAndChildren" presStyleCnt="0"/>
      <dgm:spPr/>
    </dgm:pt>
    <dgm:pt modelId="{A2364FC1-B3ED-654F-A62F-E492BEF90A6C}" type="pres">
      <dgm:prSet presAssocID="{C0BE8570-FCB1-6044-A435-1FA465F31B90}" presName="parentTextBox" presStyleLbl="node1" presStyleIdx="0" presStyleCnt="4"/>
      <dgm:spPr/>
      <dgm:t>
        <a:bodyPr/>
        <a:lstStyle/>
        <a:p>
          <a:endParaRPr lang="ru-RU"/>
        </a:p>
      </dgm:t>
    </dgm:pt>
    <dgm:pt modelId="{D1BCFED6-2836-1542-A77E-89D574A80269}" type="pres">
      <dgm:prSet presAssocID="{C0BE8570-FCB1-6044-A435-1FA465F31B90}" presName="entireBox" presStyleLbl="node1" presStyleIdx="0" presStyleCnt="4"/>
      <dgm:spPr/>
      <dgm:t>
        <a:bodyPr/>
        <a:lstStyle/>
        <a:p>
          <a:endParaRPr lang="ru-RU"/>
        </a:p>
      </dgm:t>
    </dgm:pt>
    <dgm:pt modelId="{3E056A3B-52B5-D243-8B88-501ADE575C4A}" type="pres">
      <dgm:prSet presAssocID="{C0BE8570-FCB1-6044-A435-1FA465F31B90}" presName="descendantBox" presStyleCnt="0"/>
      <dgm:spPr/>
    </dgm:pt>
    <dgm:pt modelId="{EDF63BFC-FC57-3244-9742-7055BD357EC8}" type="pres">
      <dgm:prSet presAssocID="{7F9C6E84-8782-C74B-A4F1-6DB8109A55DE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82E9F-046C-254C-9B7E-CC08EAF0FD6B}" type="pres">
      <dgm:prSet presAssocID="{E2C1AD2D-1617-0649-949A-75E766F22D78}" presName="sp" presStyleCnt="0"/>
      <dgm:spPr/>
    </dgm:pt>
    <dgm:pt modelId="{A1025FE6-DC34-FF4C-8B48-8EBD4A43210D}" type="pres">
      <dgm:prSet presAssocID="{4DC47787-F930-C94E-B49B-DA99A48472E4}" presName="arrowAndChildren" presStyleCnt="0"/>
      <dgm:spPr/>
    </dgm:pt>
    <dgm:pt modelId="{86D07BCA-5248-7444-B26F-C2F916F7B505}" type="pres">
      <dgm:prSet presAssocID="{4DC47787-F930-C94E-B49B-DA99A48472E4}" presName="parentTextArrow" presStyleLbl="node1" presStyleIdx="0" presStyleCnt="4"/>
      <dgm:spPr/>
      <dgm:t>
        <a:bodyPr/>
        <a:lstStyle/>
        <a:p>
          <a:endParaRPr lang="ru-RU"/>
        </a:p>
      </dgm:t>
    </dgm:pt>
    <dgm:pt modelId="{3177D055-4310-D44D-9B2C-CFD07FBD22F4}" type="pres">
      <dgm:prSet presAssocID="{4DC47787-F930-C94E-B49B-DA99A48472E4}" presName="arrow" presStyleLbl="node1" presStyleIdx="1" presStyleCnt="4"/>
      <dgm:spPr/>
      <dgm:t>
        <a:bodyPr/>
        <a:lstStyle/>
        <a:p>
          <a:endParaRPr lang="ru-RU"/>
        </a:p>
      </dgm:t>
    </dgm:pt>
    <dgm:pt modelId="{AAB1F047-6682-C946-BF27-7C934BD9EC2E}" type="pres">
      <dgm:prSet presAssocID="{4DC47787-F930-C94E-B49B-DA99A48472E4}" presName="descendantArrow" presStyleCnt="0"/>
      <dgm:spPr/>
    </dgm:pt>
    <dgm:pt modelId="{CE6940CD-D697-2E4A-9696-AF6D3F79E71A}" type="pres">
      <dgm:prSet presAssocID="{32287E39-EE82-B04A-9558-849EFA21E22E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C8260-8714-6141-B1EE-0E9A7EB379CE}" type="pres">
      <dgm:prSet presAssocID="{C826A92E-D388-CC4C-83E9-EFD925C24DD9}" presName="sp" presStyleCnt="0"/>
      <dgm:spPr/>
    </dgm:pt>
    <dgm:pt modelId="{C45E2408-74A6-A840-98E2-93B0BA6429CD}" type="pres">
      <dgm:prSet presAssocID="{40A49AA5-361D-7F42-A030-824665B4A960}" presName="arrowAndChildren" presStyleCnt="0"/>
      <dgm:spPr/>
    </dgm:pt>
    <dgm:pt modelId="{3F3E5D05-9C68-8943-AB0D-2AB6DFFF6EAA}" type="pres">
      <dgm:prSet presAssocID="{40A49AA5-361D-7F42-A030-824665B4A960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11301188-EA66-1D40-85FB-A106D26CD60A}" type="pres">
      <dgm:prSet presAssocID="{40A49AA5-361D-7F42-A030-824665B4A960}" presName="arrow" presStyleLbl="node1" presStyleIdx="2" presStyleCnt="4"/>
      <dgm:spPr/>
      <dgm:t>
        <a:bodyPr/>
        <a:lstStyle/>
        <a:p>
          <a:endParaRPr lang="ru-RU"/>
        </a:p>
      </dgm:t>
    </dgm:pt>
    <dgm:pt modelId="{F8293B93-12C6-5D46-B9B6-2FDC7E665A36}" type="pres">
      <dgm:prSet presAssocID="{40A49AA5-361D-7F42-A030-824665B4A960}" presName="descendantArrow" presStyleCnt="0"/>
      <dgm:spPr/>
    </dgm:pt>
    <dgm:pt modelId="{5C941E3B-4D67-2F4C-B0C2-08E8B0728ACA}" type="pres">
      <dgm:prSet presAssocID="{C6CDD50F-07D5-3B49-B525-B474C574090D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8D4F2-92BA-9F4C-8CE2-CAEA2228A78D}" type="pres">
      <dgm:prSet presAssocID="{5B6E0887-862D-FB41-9A8C-C325DDA15183}" presName="sp" presStyleCnt="0"/>
      <dgm:spPr/>
    </dgm:pt>
    <dgm:pt modelId="{853178C2-08AB-2648-8D96-CBF9B5F74755}" type="pres">
      <dgm:prSet presAssocID="{51BF4598-1FAC-7A49-951D-55E056DAD185}" presName="arrowAndChildren" presStyleCnt="0"/>
      <dgm:spPr/>
    </dgm:pt>
    <dgm:pt modelId="{09FF3921-1C08-B54A-B7BB-E4030C4F3ED4}" type="pres">
      <dgm:prSet presAssocID="{51BF4598-1FAC-7A49-951D-55E056DAD185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9F4CE692-9587-1043-A49A-D7D6C017F14C}" type="pres">
      <dgm:prSet presAssocID="{51BF4598-1FAC-7A49-951D-55E056DAD185}" presName="arrow" presStyleLbl="node1" presStyleIdx="3" presStyleCnt="4" custLinFactNeighborX="-793" custLinFactNeighborY="-123"/>
      <dgm:spPr/>
      <dgm:t>
        <a:bodyPr/>
        <a:lstStyle/>
        <a:p>
          <a:endParaRPr lang="ru-RU"/>
        </a:p>
      </dgm:t>
    </dgm:pt>
    <dgm:pt modelId="{B17747F4-80C1-E743-9B2C-B342505B4E05}" type="pres">
      <dgm:prSet presAssocID="{51BF4598-1FAC-7A49-951D-55E056DAD185}" presName="descendantArrow" presStyleCnt="0"/>
      <dgm:spPr/>
    </dgm:pt>
    <dgm:pt modelId="{612793C5-4A0F-164A-9D6E-98A164E51F49}" type="pres">
      <dgm:prSet presAssocID="{DFC7B3DB-6DC4-BA44-980E-127B952EDE20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6A86AC-3873-F248-AA9B-3B03DD01CFD7}" srcId="{51BF4598-1FAC-7A49-951D-55E056DAD185}" destId="{DFC7B3DB-6DC4-BA44-980E-127B952EDE20}" srcOrd="0" destOrd="0" parTransId="{72DDCC39-0EC3-5940-AD6F-9028C58DF236}" sibTransId="{2C308C43-7A3E-D649-A39F-D888E4DC00FF}"/>
    <dgm:cxn modelId="{1509E395-81F6-A742-B4FD-5E7A42347598}" type="presOf" srcId="{51BF4598-1FAC-7A49-951D-55E056DAD185}" destId="{9F4CE692-9587-1043-A49A-D7D6C017F14C}" srcOrd="1" destOrd="0" presId="urn:microsoft.com/office/officeart/2005/8/layout/process4"/>
    <dgm:cxn modelId="{513BF926-9BBB-334F-BCD1-7054E42F865A}" type="presOf" srcId="{51BF4598-1FAC-7A49-951D-55E056DAD185}" destId="{09FF3921-1C08-B54A-B7BB-E4030C4F3ED4}" srcOrd="0" destOrd="0" presId="urn:microsoft.com/office/officeart/2005/8/layout/process4"/>
    <dgm:cxn modelId="{9F5077A3-E9CC-3A4B-B0B1-F7558EE8AB44}" type="presOf" srcId="{7F9C6E84-8782-C74B-A4F1-6DB8109A55DE}" destId="{EDF63BFC-FC57-3244-9742-7055BD357EC8}" srcOrd="0" destOrd="0" presId="urn:microsoft.com/office/officeart/2005/8/layout/process4"/>
    <dgm:cxn modelId="{B6147A43-E910-6B4A-A819-E3A5CAB39466}" type="presOf" srcId="{32287E39-EE82-B04A-9558-849EFA21E22E}" destId="{CE6940CD-D697-2E4A-9696-AF6D3F79E71A}" srcOrd="0" destOrd="0" presId="urn:microsoft.com/office/officeart/2005/8/layout/process4"/>
    <dgm:cxn modelId="{3CA223FC-A458-6848-A6C8-BE4320AC2244}" type="presOf" srcId="{4DC47787-F930-C94E-B49B-DA99A48472E4}" destId="{3177D055-4310-D44D-9B2C-CFD07FBD22F4}" srcOrd="1" destOrd="0" presId="urn:microsoft.com/office/officeart/2005/8/layout/process4"/>
    <dgm:cxn modelId="{6305CD63-D989-B141-AE06-B8998F2BD8B1}" type="presOf" srcId="{C0BE8570-FCB1-6044-A435-1FA465F31B90}" destId="{D1BCFED6-2836-1542-A77E-89D574A80269}" srcOrd="1" destOrd="0" presId="urn:microsoft.com/office/officeart/2005/8/layout/process4"/>
    <dgm:cxn modelId="{DB026534-1AB4-AC48-A8BE-D3E8293F6DEA}" type="presOf" srcId="{40A49AA5-361D-7F42-A030-824665B4A960}" destId="{11301188-EA66-1D40-85FB-A106D26CD60A}" srcOrd="1" destOrd="0" presId="urn:microsoft.com/office/officeart/2005/8/layout/process4"/>
    <dgm:cxn modelId="{A067B1DF-B1DD-5044-8668-28D275BDC796}" srcId="{67BEDAC2-B695-D047-A0FA-8A23C2729973}" destId="{4DC47787-F930-C94E-B49B-DA99A48472E4}" srcOrd="2" destOrd="0" parTransId="{542EB8E9-C5F0-4D44-A984-82D93DD6922E}" sibTransId="{E2C1AD2D-1617-0649-949A-75E766F22D78}"/>
    <dgm:cxn modelId="{AD6962A1-9E44-7548-84C2-D72EF1BF90B7}" type="presOf" srcId="{4DC47787-F930-C94E-B49B-DA99A48472E4}" destId="{86D07BCA-5248-7444-B26F-C2F916F7B505}" srcOrd="0" destOrd="0" presId="urn:microsoft.com/office/officeart/2005/8/layout/process4"/>
    <dgm:cxn modelId="{670A19ED-664B-6A4B-9D9F-314C8C0D2ADA}" srcId="{C0BE8570-FCB1-6044-A435-1FA465F31B90}" destId="{7F9C6E84-8782-C74B-A4F1-6DB8109A55DE}" srcOrd="0" destOrd="0" parTransId="{D8D5AF6C-9627-4E4F-BAEA-B1C3960E249E}" sibTransId="{743DD9E5-2594-A648-9F0F-593C99068DC5}"/>
    <dgm:cxn modelId="{10906BA1-1C27-6E41-8211-7942950DE76E}" srcId="{4DC47787-F930-C94E-B49B-DA99A48472E4}" destId="{32287E39-EE82-B04A-9558-849EFA21E22E}" srcOrd="0" destOrd="0" parTransId="{FB00710C-F74C-9543-9626-7709297587EF}" sibTransId="{4320F02D-7D6F-3D4B-BD90-D1FB1AB64480}"/>
    <dgm:cxn modelId="{5367762E-2B0E-E744-A31C-A09843EFA270}" srcId="{67BEDAC2-B695-D047-A0FA-8A23C2729973}" destId="{51BF4598-1FAC-7A49-951D-55E056DAD185}" srcOrd="0" destOrd="0" parTransId="{B55C94D9-8F76-3546-9912-540B012D694D}" sibTransId="{5B6E0887-862D-FB41-9A8C-C325DDA15183}"/>
    <dgm:cxn modelId="{F13E8C80-0337-9A44-8C77-BB82B32BC08D}" srcId="{40A49AA5-361D-7F42-A030-824665B4A960}" destId="{C6CDD50F-07D5-3B49-B525-B474C574090D}" srcOrd="0" destOrd="0" parTransId="{1048AEAE-8329-534E-8CE0-6F30FF6AF04F}" sibTransId="{23272C95-0E18-254C-B0BA-42A6D5D20E98}"/>
    <dgm:cxn modelId="{69A5C675-E555-D141-89D5-D0D2AEDB353C}" type="presOf" srcId="{67BEDAC2-B695-D047-A0FA-8A23C2729973}" destId="{27A601B7-A643-B44B-B2DF-F539EAE46904}" srcOrd="0" destOrd="0" presId="urn:microsoft.com/office/officeart/2005/8/layout/process4"/>
    <dgm:cxn modelId="{3E954E50-2212-AA4E-868A-DB6CA5A1957C}" srcId="{67BEDAC2-B695-D047-A0FA-8A23C2729973}" destId="{40A49AA5-361D-7F42-A030-824665B4A960}" srcOrd="1" destOrd="0" parTransId="{1F82EB8B-7B1C-0344-9204-BBF624CD1B12}" sibTransId="{C826A92E-D388-CC4C-83E9-EFD925C24DD9}"/>
    <dgm:cxn modelId="{B7517741-7E3B-B64D-ABAB-766A05250F74}" type="presOf" srcId="{C6CDD50F-07D5-3B49-B525-B474C574090D}" destId="{5C941E3B-4D67-2F4C-B0C2-08E8B0728ACA}" srcOrd="0" destOrd="0" presId="urn:microsoft.com/office/officeart/2005/8/layout/process4"/>
    <dgm:cxn modelId="{2E17C261-75D5-7545-9098-96876820758B}" type="presOf" srcId="{DFC7B3DB-6DC4-BA44-980E-127B952EDE20}" destId="{612793C5-4A0F-164A-9D6E-98A164E51F49}" srcOrd="0" destOrd="0" presId="urn:microsoft.com/office/officeart/2005/8/layout/process4"/>
    <dgm:cxn modelId="{0948F9F8-2C0A-5942-8DED-AE78E73492A4}" type="presOf" srcId="{40A49AA5-361D-7F42-A030-824665B4A960}" destId="{3F3E5D05-9C68-8943-AB0D-2AB6DFFF6EAA}" srcOrd="0" destOrd="0" presId="urn:microsoft.com/office/officeart/2005/8/layout/process4"/>
    <dgm:cxn modelId="{E8AB7386-1D34-AE45-8C28-A7BFD9E8655F}" type="presOf" srcId="{C0BE8570-FCB1-6044-A435-1FA465F31B90}" destId="{A2364FC1-B3ED-654F-A62F-E492BEF90A6C}" srcOrd="0" destOrd="0" presId="urn:microsoft.com/office/officeart/2005/8/layout/process4"/>
    <dgm:cxn modelId="{E7B64E77-D4EC-9D48-891B-ECF389CB4C75}" srcId="{67BEDAC2-B695-D047-A0FA-8A23C2729973}" destId="{C0BE8570-FCB1-6044-A435-1FA465F31B90}" srcOrd="3" destOrd="0" parTransId="{E83DDD14-3F0D-E240-801C-3BFCC897B9F6}" sibTransId="{B1AB01E1-9245-C64C-9299-D149ADBDB172}"/>
    <dgm:cxn modelId="{86922BB2-0109-D445-88DE-1B5C68304393}" type="presParOf" srcId="{27A601B7-A643-B44B-B2DF-F539EAE46904}" destId="{6856C9F3-101E-AD41-845D-32E88A6D3203}" srcOrd="0" destOrd="0" presId="urn:microsoft.com/office/officeart/2005/8/layout/process4"/>
    <dgm:cxn modelId="{B8DE7E57-ACFD-8244-BA98-FF21EFDD190C}" type="presParOf" srcId="{6856C9F3-101E-AD41-845D-32E88A6D3203}" destId="{A2364FC1-B3ED-654F-A62F-E492BEF90A6C}" srcOrd="0" destOrd="0" presId="urn:microsoft.com/office/officeart/2005/8/layout/process4"/>
    <dgm:cxn modelId="{A10CE919-AECD-7F43-A4D5-C350E5B4A93D}" type="presParOf" srcId="{6856C9F3-101E-AD41-845D-32E88A6D3203}" destId="{D1BCFED6-2836-1542-A77E-89D574A80269}" srcOrd="1" destOrd="0" presId="urn:microsoft.com/office/officeart/2005/8/layout/process4"/>
    <dgm:cxn modelId="{372E9766-C990-9148-9C0A-4D145EE3A4FA}" type="presParOf" srcId="{6856C9F3-101E-AD41-845D-32E88A6D3203}" destId="{3E056A3B-52B5-D243-8B88-501ADE575C4A}" srcOrd="2" destOrd="0" presId="urn:microsoft.com/office/officeart/2005/8/layout/process4"/>
    <dgm:cxn modelId="{23D4DE8D-8FD0-0448-8AA1-87DBFD778FB5}" type="presParOf" srcId="{3E056A3B-52B5-D243-8B88-501ADE575C4A}" destId="{EDF63BFC-FC57-3244-9742-7055BD357EC8}" srcOrd="0" destOrd="0" presId="urn:microsoft.com/office/officeart/2005/8/layout/process4"/>
    <dgm:cxn modelId="{C0FD78A6-BAAA-9E48-98C6-0B9099F24502}" type="presParOf" srcId="{27A601B7-A643-B44B-B2DF-F539EAE46904}" destId="{35082E9F-046C-254C-9B7E-CC08EAF0FD6B}" srcOrd="1" destOrd="0" presId="urn:microsoft.com/office/officeart/2005/8/layout/process4"/>
    <dgm:cxn modelId="{4AE97A4C-8807-9142-A42F-EFB044FF1476}" type="presParOf" srcId="{27A601B7-A643-B44B-B2DF-F539EAE46904}" destId="{A1025FE6-DC34-FF4C-8B48-8EBD4A43210D}" srcOrd="2" destOrd="0" presId="urn:microsoft.com/office/officeart/2005/8/layout/process4"/>
    <dgm:cxn modelId="{E8A6B23E-F85C-8F4D-BE9D-295782292C2A}" type="presParOf" srcId="{A1025FE6-DC34-FF4C-8B48-8EBD4A43210D}" destId="{86D07BCA-5248-7444-B26F-C2F916F7B505}" srcOrd="0" destOrd="0" presId="urn:microsoft.com/office/officeart/2005/8/layout/process4"/>
    <dgm:cxn modelId="{B6F8D5B1-5325-224D-85BF-B13C3A2F2236}" type="presParOf" srcId="{A1025FE6-DC34-FF4C-8B48-8EBD4A43210D}" destId="{3177D055-4310-D44D-9B2C-CFD07FBD22F4}" srcOrd="1" destOrd="0" presId="urn:microsoft.com/office/officeart/2005/8/layout/process4"/>
    <dgm:cxn modelId="{B09D6F0A-E6AC-A441-815C-D90C1FED34B5}" type="presParOf" srcId="{A1025FE6-DC34-FF4C-8B48-8EBD4A43210D}" destId="{AAB1F047-6682-C946-BF27-7C934BD9EC2E}" srcOrd="2" destOrd="0" presId="urn:microsoft.com/office/officeart/2005/8/layout/process4"/>
    <dgm:cxn modelId="{AA42E8A0-9FB7-B546-9C60-2D675DBCC720}" type="presParOf" srcId="{AAB1F047-6682-C946-BF27-7C934BD9EC2E}" destId="{CE6940CD-D697-2E4A-9696-AF6D3F79E71A}" srcOrd="0" destOrd="0" presId="urn:microsoft.com/office/officeart/2005/8/layout/process4"/>
    <dgm:cxn modelId="{78F53D0F-2136-B34B-80CE-6F6D846E8F39}" type="presParOf" srcId="{27A601B7-A643-B44B-B2DF-F539EAE46904}" destId="{EE7C8260-8714-6141-B1EE-0E9A7EB379CE}" srcOrd="3" destOrd="0" presId="urn:microsoft.com/office/officeart/2005/8/layout/process4"/>
    <dgm:cxn modelId="{F057585B-9991-324B-AF94-C2A8E8FC7B82}" type="presParOf" srcId="{27A601B7-A643-B44B-B2DF-F539EAE46904}" destId="{C45E2408-74A6-A840-98E2-93B0BA6429CD}" srcOrd="4" destOrd="0" presId="urn:microsoft.com/office/officeart/2005/8/layout/process4"/>
    <dgm:cxn modelId="{A819B551-9363-E242-AB27-4EF2EF55987D}" type="presParOf" srcId="{C45E2408-74A6-A840-98E2-93B0BA6429CD}" destId="{3F3E5D05-9C68-8943-AB0D-2AB6DFFF6EAA}" srcOrd="0" destOrd="0" presId="urn:microsoft.com/office/officeart/2005/8/layout/process4"/>
    <dgm:cxn modelId="{DCB5AE31-9FF9-C642-900C-EA500FE5C76D}" type="presParOf" srcId="{C45E2408-74A6-A840-98E2-93B0BA6429CD}" destId="{11301188-EA66-1D40-85FB-A106D26CD60A}" srcOrd="1" destOrd="0" presId="urn:microsoft.com/office/officeart/2005/8/layout/process4"/>
    <dgm:cxn modelId="{3A428A67-D401-A549-BA44-5F216E19289F}" type="presParOf" srcId="{C45E2408-74A6-A840-98E2-93B0BA6429CD}" destId="{F8293B93-12C6-5D46-B9B6-2FDC7E665A36}" srcOrd="2" destOrd="0" presId="urn:microsoft.com/office/officeart/2005/8/layout/process4"/>
    <dgm:cxn modelId="{DDC4980D-FE89-EC47-8573-B8F931C23946}" type="presParOf" srcId="{F8293B93-12C6-5D46-B9B6-2FDC7E665A36}" destId="{5C941E3B-4D67-2F4C-B0C2-08E8B0728ACA}" srcOrd="0" destOrd="0" presId="urn:microsoft.com/office/officeart/2005/8/layout/process4"/>
    <dgm:cxn modelId="{B5B3CF3E-E1C7-E547-BE49-DA55AA903AAD}" type="presParOf" srcId="{27A601B7-A643-B44B-B2DF-F539EAE46904}" destId="{33F8D4F2-92BA-9F4C-8CE2-CAEA2228A78D}" srcOrd="5" destOrd="0" presId="urn:microsoft.com/office/officeart/2005/8/layout/process4"/>
    <dgm:cxn modelId="{714ECE8D-8771-D142-B2CE-960341E2547D}" type="presParOf" srcId="{27A601B7-A643-B44B-B2DF-F539EAE46904}" destId="{853178C2-08AB-2648-8D96-CBF9B5F74755}" srcOrd="6" destOrd="0" presId="urn:microsoft.com/office/officeart/2005/8/layout/process4"/>
    <dgm:cxn modelId="{9093836B-56B9-C44C-A91F-5B5AC16E97B4}" type="presParOf" srcId="{853178C2-08AB-2648-8D96-CBF9B5F74755}" destId="{09FF3921-1C08-B54A-B7BB-E4030C4F3ED4}" srcOrd="0" destOrd="0" presId="urn:microsoft.com/office/officeart/2005/8/layout/process4"/>
    <dgm:cxn modelId="{664F05D4-89AB-DB40-8022-638CC59426E8}" type="presParOf" srcId="{853178C2-08AB-2648-8D96-CBF9B5F74755}" destId="{9F4CE692-9587-1043-A49A-D7D6C017F14C}" srcOrd="1" destOrd="0" presId="urn:microsoft.com/office/officeart/2005/8/layout/process4"/>
    <dgm:cxn modelId="{305D7F9B-BA34-384B-855C-A2EFD8D5F6CB}" type="presParOf" srcId="{853178C2-08AB-2648-8D96-CBF9B5F74755}" destId="{B17747F4-80C1-E743-9B2C-B342505B4E05}" srcOrd="2" destOrd="0" presId="urn:microsoft.com/office/officeart/2005/8/layout/process4"/>
    <dgm:cxn modelId="{3DCB764D-2400-374E-9574-C678C71BBFF2}" type="presParOf" srcId="{B17747F4-80C1-E743-9B2C-B342505B4E05}" destId="{612793C5-4A0F-164A-9D6E-98A164E51F4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F75A64-36CC-F64C-89D2-1A09A2FB7FB0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097510C7-310D-D546-BF98-0AAA3430CD30}">
      <dgm:prSet phldrT="[Текст]" custT="1"/>
      <dgm:spPr>
        <a:solidFill>
          <a:srgbClr val="C0C5FB"/>
        </a:solidFill>
      </dgm:spPr>
      <dgm:t>
        <a:bodyPr/>
        <a:lstStyle/>
        <a:p>
          <a:pPr algn="ctr"/>
          <a:r>
            <a:rPr lang="ru-RU" sz="2400" b="0" dirty="0" smtClean="0">
              <a:solidFill>
                <a:srgbClr val="000000"/>
              </a:solidFill>
              <a:latin typeface="Arial"/>
              <a:cs typeface="Arial"/>
            </a:rPr>
            <a:t>5 БЛОКОВ:</a:t>
          </a:r>
        </a:p>
        <a:p>
          <a:pPr algn="l"/>
          <a:r>
            <a:rPr lang="ru-RU" sz="1900" dirty="0" smtClean="0">
              <a:solidFill>
                <a:srgbClr val="000000"/>
              </a:solidFill>
              <a:latin typeface="Arial"/>
              <a:cs typeface="Arial"/>
            </a:rPr>
            <a:t>ЭКОЛОГИЯ, ФУНКЦИОНАЛЬНОЕ КАЧЕСТВО, ТЕХНИЧЕСКОЕ КАЧЕСТВО, УПРАВЛЕНИЕ ПРОЦЕССОМ, ИНФРАСТРУКТУРА</a:t>
          </a:r>
          <a:endParaRPr lang="ru-RU" sz="1900" dirty="0">
            <a:solidFill>
              <a:srgbClr val="000000"/>
            </a:solidFill>
            <a:latin typeface="Arial"/>
            <a:cs typeface="Arial"/>
          </a:endParaRPr>
        </a:p>
      </dgm:t>
    </dgm:pt>
    <dgm:pt modelId="{54429C36-BA81-A440-B98E-98FA35B96F16}" type="parTrans" cxnId="{3B91A9D0-2939-2843-A9A8-51161F0F37DE}">
      <dgm:prSet/>
      <dgm:spPr/>
      <dgm:t>
        <a:bodyPr/>
        <a:lstStyle/>
        <a:p>
          <a:endParaRPr lang="ru-RU"/>
        </a:p>
      </dgm:t>
    </dgm:pt>
    <dgm:pt modelId="{F6B93C84-69B1-714F-8F2D-B6E1BF17DC9A}" type="sibTrans" cxnId="{3B91A9D0-2939-2843-A9A8-51161F0F37DE}">
      <dgm:prSet/>
      <dgm:spPr/>
      <dgm:t>
        <a:bodyPr/>
        <a:lstStyle/>
        <a:p>
          <a:endParaRPr lang="ru-RU"/>
        </a:p>
      </dgm:t>
    </dgm:pt>
    <dgm:pt modelId="{AFB49A9E-5D23-DD4B-BAE4-18633180CF6C}" type="pres">
      <dgm:prSet presAssocID="{91F75A64-36CC-F64C-89D2-1A09A2FB7FB0}" presName="Name0" presStyleCnt="0">
        <dgm:presLayoutVars>
          <dgm:dir/>
          <dgm:resizeHandles val="exact"/>
        </dgm:presLayoutVars>
      </dgm:prSet>
      <dgm:spPr/>
    </dgm:pt>
    <dgm:pt modelId="{82ECE558-1E5C-334A-A444-BC6ECB66B6B5}" type="pres">
      <dgm:prSet presAssocID="{097510C7-310D-D546-BF98-0AAA3430CD3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91A9D0-2939-2843-A9A8-51161F0F37DE}" srcId="{91F75A64-36CC-F64C-89D2-1A09A2FB7FB0}" destId="{097510C7-310D-D546-BF98-0AAA3430CD30}" srcOrd="0" destOrd="0" parTransId="{54429C36-BA81-A440-B98E-98FA35B96F16}" sibTransId="{F6B93C84-69B1-714F-8F2D-B6E1BF17DC9A}"/>
    <dgm:cxn modelId="{2C3CFFA9-A5CB-8A43-84D5-68845C4F3229}" type="presOf" srcId="{097510C7-310D-D546-BF98-0AAA3430CD30}" destId="{82ECE558-1E5C-334A-A444-BC6ECB66B6B5}" srcOrd="0" destOrd="0" presId="urn:microsoft.com/office/officeart/2005/8/layout/process1"/>
    <dgm:cxn modelId="{68285D0A-A1FD-3E42-88D2-4B09487D0938}" type="presOf" srcId="{91F75A64-36CC-F64C-89D2-1A09A2FB7FB0}" destId="{AFB49A9E-5D23-DD4B-BAE4-18633180CF6C}" srcOrd="0" destOrd="0" presId="urn:microsoft.com/office/officeart/2005/8/layout/process1"/>
    <dgm:cxn modelId="{FD4004EE-1732-DC48-B43D-E1E7BD822B1E}" type="presParOf" srcId="{AFB49A9E-5D23-DD4B-BAE4-18633180CF6C}" destId="{82ECE558-1E5C-334A-A444-BC6ECB66B6B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F75A64-36CC-F64C-89D2-1A09A2FB7FB0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097510C7-310D-D546-BF98-0AAA3430CD30}">
      <dgm:prSet phldrT="[Текст]" custT="1"/>
      <dgm:spPr>
        <a:solidFill>
          <a:srgbClr val="C0C5FB"/>
        </a:solidFill>
      </dgm:spPr>
      <dgm:t>
        <a:bodyPr/>
        <a:lstStyle/>
        <a:p>
          <a:pPr algn="ctr"/>
          <a:r>
            <a:rPr lang="ru-RU" sz="2400" b="0" dirty="0" smtClean="0">
              <a:solidFill>
                <a:srgbClr val="000000"/>
              </a:solidFill>
              <a:latin typeface="Arial"/>
              <a:cs typeface="Arial"/>
            </a:rPr>
            <a:t>13 РАЗДЕЛОВ</a:t>
          </a:r>
          <a:endParaRPr lang="ru-RU" sz="2400" b="0" dirty="0">
            <a:solidFill>
              <a:srgbClr val="000000"/>
            </a:solidFill>
            <a:latin typeface="Arial"/>
            <a:cs typeface="Arial"/>
          </a:endParaRPr>
        </a:p>
      </dgm:t>
    </dgm:pt>
    <dgm:pt modelId="{54429C36-BA81-A440-B98E-98FA35B96F16}" type="parTrans" cxnId="{3B91A9D0-2939-2843-A9A8-51161F0F37DE}">
      <dgm:prSet/>
      <dgm:spPr/>
      <dgm:t>
        <a:bodyPr/>
        <a:lstStyle/>
        <a:p>
          <a:endParaRPr lang="ru-RU"/>
        </a:p>
      </dgm:t>
    </dgm:pt>
    <dgm:pt modelId="{F6B93C84-69B1-714F-8F2D-B6E1BF17DC9A}" type="sibTrans" cxnId="{3B91A9D0-2939-2843-A9A8-51161F0F37DE}">
      <dgm:prSet/>
      <dgm:spPr/>
      <dgm:t>
        <a:bodyPr/>
        <a:lstStyle/>
        <a:p>
          <a:endParaRPr lang="ru-RU"/>
        </a:p>
      </dgm:t>
    </dgm:pt>
    <dgm:pt modelId="{AFB49A9E-5D23-DD4B-BAE4-18633180CF6C}" type="pres">
      <dgm:prSet presAssocID="{91F75A64-36CC-F64C-89D2-1A09A2FB7FB0}" presName="Name0" presStyleCnt="0">
        <dgm:presLayoutVars>
          <dgm:dir/>
          <dgm:resizeHandles val="exact"/>
        </dgm:presLayoutVars>
      </dgm:prSet>
      <dgm:spPr/>
    </dgm:pt>
    <dgm:pt modelId="{82ECE558-1E5C-334A-A444-BC6ECB66B6B5}" type="pres">
      <dgm:prSet presAssocID="{097510C7-310D-D546-BF98-0AAA3430CD30}" presName="node" presStyleLbl="node1" presStyleIdx="0" presStyleCnt="1" custScaleY="26144" custLinFactNeighborY="-3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91A9D0-2939-2843-A9A8-51161F0F37DE}" srcId="{91F75A64-36CC-F64C-89D2-1A09A2FB7FB0}" destId="{097510C7-310D-D546-BF98-0AAA3430CD30}" srcOrd="0" destOrd="0" parTransId="{54429C36-BA81-A440-B98E-98FA35B96F16}" sibTransId="{F6B93C84-69B1-714F-8F2D-B6E1BF17DC9A}"/>
    <dgm:cxn modelId="{7CA62864-A661-3B49-9EDD-8C0D31332278}" type="presOf" srcId="{097510C7-310D-D546-BF98-0AAA3430CD30}" destId="{82ECE558-1E5C-334A-A444-BC6ECB66B6B5}" srcOrd="0" destOrd="0" presId="urn:microsoft.com/office/officeart/2005/8/layout/process1"/>
    <dgm:cxn modelId="{CCD90F3E-9C72-D748-AF36-81BCA9A164A1}" type="presOf" srcId="{91F75A64-36CC-F64C-89D2-1A09A2FB7FB0}" destId="{AFB49A9E-5D23-DD4B-BAE4-18633180CF6C}" srcOrd="0" destOrd="0" presId="urn:microsoft.com/office/officeart/2005/8/layout/process1"/>
    <dgm:cxn modelId="{08206E6F-5835-2E42-87F5-3318A3CAD1F5}" type="presParOf" srcId="{AFB49A9E-5D23-DD4B-BAE4-18633180CF6C}" destId="{82ECE558-1E5C-334A-A444-BC6ECB66B6B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F75A64-36CC-F64C-89D2-1A09A2FB7FB0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097510C7-310D-D546-BF98-0AAA3430CD30}">
      <dgm:prSet phldrT="[Текст]" custT="1"/>
      <dgm:spPr>
        <a:solidFill>
          <a:srgbClr val="C0C5FB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400" b="0" dirty="0" smtClean="0">
              <a:solidFill>
                <a:srgbClr val="000000"/>
              </a:solidFill>
              <a:latin typeface="Arial"/>
              <a:cs typeface="Arial"/>
            </a:rPr>
            <a:t>11 ОБЯЗАТЕЛЬНЫХ ТРЕБОВАНИЙ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400" b="0" dirty="0" smtClean="0">
              <a:solidFill>
                <a:srgbClr val="000000"/>
              </a:solidFill>
              <a:latin typeface="Arial"/>
              <a:cs typeface="Arial"/>
            </a:rPr>
            <a:t>российских строительных норм и правил: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r>
            <a:rPr lang="ru-RU" sz="1600" dirty="0" smtClean="0">
              <a:solidFill>
                <a:srgbClr val="000000"/>
              </a:solidFill>
              <a:latin typeface="Arial"/>
              <a:cs typeface="Arial"/>
            </a:rPr>
            <a:t>энергосбережение, освещенность, обращение с отходами, сохранение окружающей среды, качество воды, доступность для инвалидов, требования к </a:t>
          </a:r>
          <a:r>
            <a:rPr lang="ru-RU" sz="1600" dirty="0" err="1" smtClean="0">
              <a:solidFill>
                <a:srgbClr val="000000"/>
              </a:solidFill>
              <a:latin typeface="Arial"/>
              <a:cs typeface="Arial"/>
            </a:rPr>
            <a:t>хладогентам</a:t>
          </a:r>
          <a:r>
            <a:rPr lang="ru-RU" sz="1600" dirty="0" smtClean="0">
              <a:solidFill>
                <a:srgbClr val="000000"/>
              </a:solidFill>
              <a:latin typeface="Arial"/>
              <a:cs typeface="Arial"/>
            </a:rPr>
            <a:t>, сохранение плодородного слоя почвы</a:t>
          </a:r>
          <a:endParaRPr lang="ru-RU" sz="1600" dirty="0">
            <a:solidFill>
              <a:srgbClr val="000000"/>
            </a:solidFill>
            <a:latin typeface="Arial"/>
            <a:cs typeface="Arial"/>
          </a:endParaRPr>
        </a:p>
      </dgm:t>
    </dgm:pt>
    <dgm:pt modelId="{54429C36-BA81-A440-B98E-98FA35B96F16}" type="parTrans" cxnId="{3B91A9D0-2939-2843-A9A8-51161F0F37DE}">
      <dgm:prSet/>
      <dgm:spPr/>
      <dgm:t>
        <a:bodyPr/>
        <a:lstStyle/>
        <a:p>
          <a:endParaRPr lang="ru-RU"/>
        </a:p>
      </dgm:t>
    </dgm:pt>
    <dgm:pt modelId="{F6B93C84-69B1-714F-8F2D-B6E1BF17DC9A}" type="sibTrans" cxnId="{3B91A9D0-2939-2843-A9A8-51161F0F37DE}">
      <dgm:prSet/>
      <dgm:spPr/>
      <dgm:t>
        <a:bodyPr/>
        <a:lstStyle/>
        <a:p>
          <a:endParaRPr lang="ru-RU"/>
        </a:p>
      </dgm:t>
    </dgm:pt>
    <dgm:pt modelId="{AFB49A9E-5D23-DD4B-BAE4-18633180CF6C}" type="pres">
      <dgm:prSet presAssocID="{91F75A64-36CC-F64C-89D2-1A09A2FB7FB0}" presName="Name0" presStyleCnt="0">
        <dgm:presLayoutVars>
          <dgm:dir/>
          <dgm:resizeHandles val="exact"/>
        </dgm:presLayoutVars>
      </dgm:prSet>
      <dgm:spPr/>
    </dgm:pt>
    <dgm:pt modelId="{82ECE558-1E5C-334A-A444-BC6ECB66B6B5}" type="pres">
      <dgm:prSet presAssocID="{097510C7-310D-D546-BF98-0AAA3430CD30}" presName="node" presStyleLbl="node1" presStyleIdx="0" presStyleCnt="1" custLinFactNeighborX="-137" custLinFactNeighborY="-12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91A9D0-2939-2843-A9A8-51161F0F37DE}" srcId="{91F75A64-36CC-F64C-89D2-1A09A2FB7FB0}" destId="{097510C7-310D-D546-BF98-0AAA3430CD30}" srcOrd="0" destOrd="0" parTransId="{54429C36-BA81-A440-B98E-98FA35B96F16}" sibTransId="{F6B93C84-69B1-714F-8F2D-B6E1BF17DC9A}"/>
    <dgm:cxn modelId="{A9399A54-C209-8A4C-A899-46209F418E4B}" type="presOf" srcId="{91F75A64-36CC-F64C-89D2-1A09A2FB7FB0}" destId="{AFB49A9E-5D23-DD4B-BAE4-18633180CF6C}" srcOrd="0" destOrd="0" presId="urn:microsoft.com/office/officeart/2005/8/layout/process1"/>
    <dgm:cxn modelId="{EEE63AAE-C2DD-9948-B64A-48299D0FE8AD}" type="presOf" srcId="{097510C7-310D-D546-BF98-0AAA3430CD30}" destId="{82ECE558-1E5C-334A-A444-BC6ECB66B6B5}" srcOrd="0" destOrd="0" presId="urn:microsoft.com/office/officeart/2005/8/layout/process1"/>
    <dgm:cxn modelId="{E89A4713-F580-3A47-A5EB-5AD602ADCBF1}" type="presParOf" srcId="{AFB49A9E-5D23-DD4B-BAE4-18633180CF6C}" destId="{82ECE558-1E5C-334A-A444-BC6ECB66B6B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F75A64-36CC-F64C-89D2-1A09A2FB7FB0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097510C7-310D-D546-BF98-0AAA3430CD30}">
      <dgm:prSet phldrT="[Текст]" custT="1"/>
      <dgm:spPr>
        <a:solidFill>
          <a:srgbClr val="C0C5FB"/>
        </a:solidFill>
      </dgm:spPr>
      <dgm:t>
        <a:bodyPr/>
        <a:lstStyle/>
        <a:p>
          <a:pPr algn="ctr"/>
          <a:r>
            <a:rPr lang="ru-RU" sz="2400" b="0" dirty="0" smtClean="0">
              <a:solidFill>
                <a:srgbClr val="000000"/>
              </a:solidFill>
              <a:latin typeface="Arial"/>
              <a:cs typeface="Arial"/>
            </a:rPr>
            <a:t>82 КРИТЕРИЯ</a:t>
          </a:r>
        </a:p>
      </dgm:t>
    </dgm:pt>
    <dgm:pt modelId="{54429C36-BA81-A440-B98E-98FA35B96F16}" type="parTrans" cxnId="{3B91A9D0-2939-2843-A9A8-51161F0F37DE}">
      <dgm:prSet/>
      <dgm:spPr/>
      <dgm:t>
        <a:bodyPr/>
        <a:lstStyle/>
        <a:p>
          <a:endParaRPr lang="ru-RU"/>
        </a:p>
      </dgm:t>
    </dgm:pt>
    <dgm:pt modelId="{F6B93C84-69B1-714F-8F2D-B6E1BF17DC9A}" type="sibTrans" cxnId="{3B91A9D0-2939-2843-A9A8-51161F0F37DE}">
      <dgm:prSet/>
      <dgm:spPr/>
      <dgm:t>
        <a:bodyPr/>
        <a:lstStyle/>
        <a:p>
          <a:endParaRPr lang="ru-RU"/>
        </a:p>
      </dgm:t>
    </dgm:pt>
    <dgm:pt modelId="{AFB49A9E-5D23-DD4B-BAE4-18633180CF6C}" type="pres">
      <dgm:prSet presAssocID="{91F75A64-36CC-F64C-89D2-1A09A2FB7FB0}" presName="Name0" presStyleCnt="0">
        <dgm:presLayoutVars>
          <dgm:dir/>
          <dgm:resizeHandles val="exact"/>
        </dgm:presLayoutVars>
      </dgm:prSet>
      <dgm:spPr/>
    </dgm:pt>
    <dgm:pt modelId="{82ECE558-1E5C-334A-A444-BC6ECB66B6B5}" type="pres">
      <dgm:prSet presAssocID="{097510C7-310D-D546-BF98-0AAA3430CD3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91A9D0-2939-2843-A9A8-51161F0F37DE}" srcId="{91F75A64-36CC-F64C-89D2-1A09A2FB7FB0}" destId="{097510C7-310D-D546-BF98-0AAA3430CD30}" srcOrd="0" destOrd="0" parTransId="{54429C36-BA81-A440-B98E-98FA35B96F16}" sibTransId="{F6B93C84-69B1-714F-8F2D-B6E1BF17DC9A}"/>
    <dgm:cxn modelId="{25045A82-AA88-2044-B27E-D116BDE6CD3F}" type="presOf" srcId="{097510C7-310D-D546-BF98-0AAA3430CD30}" destId="{82ECE558-1E5C-334A-A444-BC6ECB66B6B5}" srcOrd="0" destOrd="0" presId="urn:microsoft.com/office/officeart/2005/8/layout/process1"/>
    <dgm:cxn modelId="{49F98A38-BB3A-B345-BA70-A4CF391C61F2}" type="presOf" srcId="{91F75A64-36CC-F64C-89D2-1A09A2FB7FB0}" destId="{AFB49A9E-5D23-DD4B-BAE4-18633180CF6C}" srcOrd="0" destOrd="0" presId="urn:microsoft.com/office/officeart/2005/8/layout/process1"/>
    <dgm:cxn modelId="{B8E0FA82-0B7C-AD4D-B335-2B488342375D}" type="presParOf" srcId="{AFB49A9E-5D23-DD4B-BAE4-18633180CF6C}" destId="{82ECE558-1E5C-334A-A444-BC6ECB66B6B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1BCFED6-2836-1542-A77E-89D574A80269}">
      <dsp:nvSpPr>
        <dsp:cNvPr id="0" name=""/>
        <dsp:cNvSpPr/>
      </dsp:nvSpPr>
      <dsp:spPr>
        <a:xfrm>
          <a:off x="0" y="3839040"/>
          <a:ext cx="6096000" cy="8398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СЕРТИФИКАЦИЯ</a:t>
          </a:r>
          <a:endParaRPr lang="ru-RU" sz="2400" kern="1200" dirty="0"/>
        </a:p>
      </dsp:txBody>
      <dsp:txXfrm>
        <a:off x="0" y="3839040"/>
        <a:ext cx="6096000" cy="453539"/>
      </dsp:txXfrm>
    </dsp:sp>
    <dsp:sp modelId="{EDF63BFC-FC57-3244-9742-7055BD357EC8}">
      <dsp:nvSpPr>
        <dsp:cNvPr id="0" name=""/>
        <dsp:cNvSpPr/>
      </dsp:nvSpPr>
      <dsp:spPr>
        <a:xfrm>
          <a:off x="0" y="4275782"/>
          <a:ext cx="6096000" cy="38634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СЕРТИФИКАТ, ОКОНЧАТЕЛЬНЫЙ РЕЙТИНГ</a:t>
          </a:r>
          <a:endParaRPr lang="ru-RU" sz="1600" kern="1200" dirty="0"/>
        </a:p>
      </dsp:txBody>
      <dsp:txXfrm>
        <a:off x="0" y="4275782"/>
        <a:ext cx="6096000" cy="386348"/>
      </dsp:txXfrm>
    </dsp:sp>
    <dsp:sp modelId="{3177D055-4310-D44D-9B2C-CFD07FBD22F4}">
      <dsp:nvSpPr>
        <dsp:cNvPr id="0" name=""/>
        <dsp:cNvSpPr/>
      </dsp:nvSpPr>
      <dsp:spPr>
        <a:xfrm rot="10800000">
          <a:off x="0" y="2559890"/>
          <a:ext cx="6096000" cy="129174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ОЦЕНКА РЕАЛИЗОВАННОГО ОБЪЕКТА</a:t>
          </a:r>
          <a:endParaRPr lang="ru-RU" sz="2400" kern="1200" dirty="0"/>
        </a:p>
      </dsp:txBody>
      <dsp:txXfrm>
        <a:off x="0" y="2559890"/>
        <a:ext cx="6096000" cy="453403"/>
      </dsp:txXfrm>
    </dsp:sp>
    <dsp:sp modelId="{CE6940CD-D697-2E4A-9696-AF6D3F79E71A}">
      <dsp:nvSpPr>
        <dsp:cNvPr id="0" name=""/>
        <dsp:cNvSpPr/>
      </dsp:nvSpPr>
      <dsp:spPr>
        <a:xfrm>
          <a:off x="0" y="3013294"/>
          <a:ext cx="6096000" cy="3862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ВЕРИФИКАЦИЯ, ИЗМЕРЕНИЯ, ВЫЕЗД НА ОБЪЕКТ</a:t>
          </a:r>
          <a:endParaRPr lang="ru-RU" sz="1600" kern="1200" dirty="0"/>
        </a:p>
      </dsp:txBody>
      <dsp:txXfrm>
        <a:off x="0" y="3013294"/>
        <a:ext cx="6096000" cy="386232"/>
      </dsp:txXfrm>
    </dsp:sp>
    <dsp:sp modelId="{11301188-EA66-1D40-85FB-A106D26CD60A}">
      <dsp:nvSpPr>
        <dsp:cNvPr id="0" name=""/>
        <dsp:cNvSpPr/>
      </dsp:nvSpPr>
      <dsp:spPr>
        <a:xfrm rot="10800000">
          <a:off x="0" y="1280740"/>
          <a:ext cx="6096000" cy="129174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ПРЕДСЕРТИФИКАЦИЯ</a:t>
          </a:r>
          <a:endParaRPr lang="ru-RU" sz="2400" kern="1200" dirty="0"/>
        </a:p>
      </dsp:txBody>
      <dsp:txXfrm>
        <a:off x="0" y="1280740"/>
        <a:ext cx="6096000" cy="453403"/>
      </dsp:txXfrm>
    </dsp:sp>
    <dsp:sp modelId="{5C941E3B-4D67-2F4C-B0C2-08E8B0728ACA}">
      <dsp:nvSpPr>
        <dsp:cNvPr id="0" name=""/>
        <dsp:cNvSpPr/>
      </dsp:nvSpPr>
      <dsp:spPr>
        <a:xfrm>
          <a:off x="0" y="1734144"/>
          <a:ext cx="6096000" cy="3862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ПРЕДСЕРТИФИКАТ, ПРЕДВАРИТЕЛЬНЫЙ РЕЙТИНГ</a:t>
          </a:r>
          <a:endParaRPr lang="ru-RU" sz="1600" kern="1200" dirty="0"/>
        </a:p>
      </dsp:txBody>
      <dsp:txXfrm>
        <a:off x="0" y="1734144"/>
        <a:ext cx="6096000" cy="386232"/>
      </dsp:txXfrm>
    </dsp:sp>
    <dsp:sp modelId="{9F4CE692-9587-1043-A49A-D7D6C017F14C}">
      <dsp:nvSpPr>
        <dsp:cNvPr id="0" name=""/>
        <dsp:cNvSpPr/>
      </dsp:nvSpPr>
      <dsp:spPr>
        <a:xfrm rot="10800000">
          <a:off x="0" y="2"/>
          <a:ext cx="6096000" cy="129174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ОЦЕНКА ПРОЕКТА</a:t>
          </a:r>
          <a:endParaRPr lang="ru-RU" sz="2400" kern="1200" dirty="0"/>
        </a:p>
      </dsp:txBody>
      <dsp:txXfrm>
        <a:off x="0" y="2"/>
        <a:ext cx="6096000" cy="453403"/>
      </dsp:txXfrm>
    </dsp:sp>
    <dsp:sp modelId="{612793C5-4A0F-164A-9D6E-98A164E51F49}">
      <dsp:nvSpPr>
        <dsp:cNvPr id="0" name=""/>
        <dsp:cNvSpPr/>
      </dsp:nvSpPr>
      <dsp:spPr>
        <a:xfrm>
          <a:off x="0" y="454994"/>
          <a:ext cx="6096000" cy="38623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АНАЛИЗ ПРОЕКТА, РЕКОМЕНДАЦИИ</a:t>
          </a:r>
          <a:endParaRPr lang="ru-RU" sz="1600" kern="1200" dirty="0"/>
        </a:p>
      </dsp:txBody>
      <dsp:txXfrm>
        <a:off x="0" y="454994"/>
        <a:ext cx="6096000" cy="38623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ECE558-1E5C-334A-A444-BC6ECB66B6B5}">
      <dsp:nvSpPr>
        <dsp:cNvPr id="0" name=""/>
        <dsp:cNvSpPr/>
      </dsp:nvSpPr>
      <dsp:spPr>
        <a:xfrm>
          <a:off x="7169" y="0"/>
          <a:ext cx="7330477" cy="1152128"/>
        </a:xfrm>
        <a:prstGeom prst="roundRect">
          <a:avLst>
            <a:gd name="adj" fmla="val 10000"/>
          </a:avLst>
        </a:prstGeom>
        <a:solidFill>
          <a:srgbClr val="C0C5F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0000"/>
              </a:solidFill>
              <a:latin typeface="Arial"/>
              <a:cs typeface="Arial"/>
            </a:rPr>
            <a:t>5 БЛОКОВ: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rgbClr val="000000"/>
              </a:solidFill>
              <a:latin typeface="Arial"/>
              <a:cs typeface="Arial"/>
            </a:rPr>
            <a:t>ЭКОЛОГИЯ, ФУНКЦИОНАЛЬНОЕ КАЧЕСТВО, ТЕХНИЧЕСКОЕ КАЧЕСТВО, УПРАВЛЕНИЕ ПРОЦЕССОМ, ИНФРАСТРУКТУРА</a:t>
          </a:r>
          <a:endParaRPr lang="ru-RU" sz="1900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7169" y="0"/>
        <a:ext cx="7330477" cy="1152128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ECE558-1E5C-334A-A444-BC6ECB66B6B5}">
      <dsp:nvSpPr>
        <dsp:cNvPr id="0" name=""/>
        <dsp:cNvSpPr/>
      </dsp:nvSpPr>
      <dsp:spPr>
        <a:xfrm>
          <a:off x="7169" y="0"/>
          <a:ext cx="7330477" cy="710616"/>
        </a:xfrm>
        <a:prstGeom prst="roundRect">
          <a:avLst>
            <a:gd name="adj" fmla="val 10000"/>
          </a:avLst>
        </a:prstGeom>
        <a:solidFill>
          <a:srgbClr val="C0C5F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0000"/>
              </a:solidFill>
              <a:latin typeface="Arial"/>
              <a:cs typeface="Arial"/>
            </a:rPr>
            <a:t>13 РАЗДЕЛОВ</a:t>
          </a:r>
          <a:endParaRPr lang="ru-RU" sz="2400" b="0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7169" y="0"/>
        <a:ext cx="7330477" cy="71061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ECE558-1E5C-334A-A444-BC6ECB66B6B5}">
      <dsp:nvSpPr>
        <dsp:cNvPr id="0" name=""/>
        <dsp:cNvSpPr/>
      </dsp:nvSpPr>
      <dsp:spPr>
        <a:xfrm>
          <a:off x="0" y="0"/>
          <a:ext cx="7330477" cy="1606868"/>
        </a:xfrm>
        <a:prstGeom prst="roundRect">
          <a:avLst>
            <a:gd name="adj" fmla="val 10000"/>
          </a:avLst>
        </a:prstGeom>
        <a:solidFill>
          <a:srgbClr val="C0C5F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0" kern="1200" dirty="0" smtClean="0">
              <a:solidFill>
                <a:srgbClr val="000000"/>
              </a:solidFill>
              <a:latin typeface="Arial"/>
              <a:cs typeface="Arial"/>
            </a:rPr>
            <a:t>11 ОБЯЗАТЕЛЬНЫХ ТРЕБОВАНИЙ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b="0" kern="1200" dirty="0" smtClean="0">
              <a:solidFill>
                <a:srgbClr val="000000"/>
              </a:solidFill>
              <a:latin typeface="Arial"/>
              <a:cs typeface="Arial"/>
            </a:rPr>
            <a:t>российских строительных норм и правил: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0000"/>
              </a:solidFill>
              <a:latin typeface="Arial"/>
              <a:cs typeface="Arial"/>
            </a:rPr>
            <a:t>энергосбережение, освещенность, обращение с отходами, сохранение окружающей среды, качество воды, доступность для инвалидов, требования к </a:t>
          </a:r>
          <a:r>
            <a:rPr lang="ru-RU" sz="1600" kern="1200" dirty="0" err="1" smtClean="0">
              <a:solidFill>
                <a:srgbClr val="000000"/>
              </a:solidFill>
              <a:latin typeface="Arial"/>
              <a:cs typeface="Arial"/>
            </a:rPr>
            <a:t>хладогентам</a:t>
          </a:r>
          <a:r>
            <a:rPr lang="ru-RU" sz="1600" kern="1200" dirty="0" smtClean="0">
              <a:solidFill>
                <a:srgbClr val="000000"/>
              </a:solidFill>
              <a:latin typeface="Arial"/>
              <a:cs typeface="Arial"/>
            </a:rPr>
            <a:t>, сохранение плодородного слоя почвы</a:t>
          </a:r>
          <a:endParaRPr lang="ru-RU" sz="1600" kern="1200" dirty="0">
            <a:solidFill>
              <a:srgbClr val="000000"/>
            </a:solidFill>
            <a:latin typeface="Arial"/>
            <a:cs typeface="Arial"/>
          </a:endParaRPr>
        </a:p>
      </dsp:txBody>
      <dsp:txXfrm>
        <a:off x="0" y="0"/>
        <a:ext cx="7330477" cy="160686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ECE558-1E5C-334A-A444-BC6ECB66B6B5}">
      <dsp:nvSpPr>
        <dsp:cNvPr id="0" name=""/>
        <dsp:cNvSpPr/>
      </dsp:nvSpPr>
      <dsp:spPr>
        <a:xfrm>
          <a:off x="3586" y="0"/>
          <a:ext cx="7337643" cy="637708"/>
        </a:xfrm>
        <a:prstGeom prst="roundRect">
          <a:avLst>
            <a:gd name="adj" fmla="val 10000"/>
          </a:avLst>
        </a:prstGeom>
        <a:solidFill>
          <a:srgbClr val="C0C5F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solidFill>
                <a:srgbClr val="000000"/>
              </a:solidFill>
              <a:latin typeface="Arial"/>
              <a:cs typeface="Arial"/>
            </a:rPr>
            <a:t>82 КРИТЕРИЯ</a:t>
          </a:r>
        </a:p>
      </dsp:txBody>
      <dsp:txXfrm>
        <a:off x="3586" y="0"/>
        <a:ext cx="7337643" cy="637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0" sz="1200"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smtClean="0"/>
            </a:lvl1pPr>
          </a:lstStyle>
          <a:p>
            <a:pPr>
              <a:defRPr/>
            </a:pPr>
            <a:fld id="{06B8268E-A80B-374F-807A-86E3E1DCEB31}" type="datetimeFigureOut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0" sz="1200"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/>
            </a:lvl1pPr>
          </a:lstStyle>
          <a:p>
            <a:pPr>
              <a:defRPr/>
            </a:pPr>
            <a:fld id="{DFCBE12F-86A0-FE4F-9E55-3E468B809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49534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0" sz="1200"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 smtClean="0"/>
            </a:lvl1pPr>
          </a:lstStyle>
          <a:p>
            <a:pPr>
              <a:defRPr/>
            </a:pPr>
            <a:fld id="{54AF044D-0670-0549-B7F6-93C0BA2CF890}" type="datetimeFigureOut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0" sz="1200">
                <a:latin typeface="Calibri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 smtClean="0"/>
            </a:lvl1pPr>
          </a:lstStyle>
          <a:p>
            <a:pPr>
              <a:defRPr/>
            </a:pPr>
            <a:fld id="{0DA05408-5645-C541-AA51-3E4167234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36373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11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12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586A717B-408A-9545-AD46-B97E48070648}" type="slidenum">
              <a:rPr kumimoji="0" lang="ru-RU" sz="1200"/>
              <a:pPr/>
              <a:t>13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14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15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16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17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18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19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20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2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B3B1E24D-9A5E-534C-8BFC-4D8927FA6330}" type="slidenum">
              <a:rPr kumimoji="0" lang="ru-RU" sz="1200"/>
              <a:pPr/>
              <a:t>21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1A20C2B7-ABAC-ED48-AA10-F22CB2D8E236}" type="slidenum">
              <a:rPr kumimoji="0" lang="ru-RU" sz="1200"/>
              <a:pPr/>
              <a:t>22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1A20C2B7-ABAC-ED48-AA10-F22CB2D8E236}" type="slidenum">
              <a:rPr kumimoji="0" lang="ru-RU" sz="1200"/>
              <a:pPr/>
              <a:t>23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1A20C2B7-ABAC-ED48-AA10-F22CB2D8E236}" type="slidenum">
              <a:rPr kumimoji="0" lang="ru-RU" sz="1200"/>
              <a:pPr/>
              <a:t>24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BF8E6F58-0639-ED41-9BA9-A794785F8407}" type="slidenum">
              <a:rPr kumimoji="0" lang="ru-RU" sz="1200"/>
              <a:pPr/>
              <a:t>25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734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BA637C1-35FB-C641-B260-6F98CC4A7276}" type="slidenum">
              <a:rPr kumimoji="0" lang="ru-RU" sz="1200"/>
              <a:pPr/>
              <a:t>26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593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5115EF45-72F6-E342-8C2B-260A3DF52200}" type="slidenum">
              <a:rPr kumimoji="0" lang="ru-RU" sz="1200"/>
              <a:pPr/>
              <a:t>27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4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614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09080CA8-1839-044B-A6FB-B4BAAE2E1C35}" type="slidenum">
              <a:rPr kumimoji="0" lang="ru-RU" sz="1200"/>
              <a:pPr/>
              <a:t>28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634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B03C15F5-7829-4C43-AE6F-0E7FC889DA5B}" type="slidenum">
              <a:rPr kumimoji="0" lang="ru-RU" sz="1200"/>
              <a:pPr/>
              <a:t>29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553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655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AF0C71EE-77AE-FC46-9ABB-CB70D7092FBA}" type="slidenum">
              <a:rPr kumimoji="0" lang="ru-RU" sz="1200"/>
              <a:pPr/>
              <a:t>30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3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675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4C18A14A-D077-7B43-97C0-11932952DAE4}" type="slidenum">
              <a:rPr kumimoji="0" lang="ru-RU" sz="1200"/>
              <a:pPr/>
              <a:t>31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963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696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D56ED40E-DC36-5F49-A948-8FDB0D3DC71C}" type="slidenum">
              <a:rPr kumimoji="0" lang="ru-RU" sz="1200"/>
              <a:pPr/>
              <a:t>32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BF1592A2-4AC3-2B4B-938C-A28C906E7263}" type="slidenum">
              <a:rPr kumimoji="0" lang="ru-RU" sz="1200"/>
              <a:pPr/>
              <a:t>33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7782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C9940483-E3F3-1740-85C9-2C671B3D8A17}" type="slidenum">
              <a:rPr kumimoji="0" lang="ru-RU" sz="1200"/>
              <a:pPr/>
              <a:t>34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819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68D95D2-6FEE-914D-B0C9-5AB22805A44B}" type="slidenum">
              <a:rPr kumimoji="0" lang="ru-RU" sz="1200"/>
              <a:pPr/>
              <a:t>35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901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7312510F-2704-CD4B-B914-B3B8D9AA93FB}" type="slidenum">
              <a:rPr kumimoji="0" lang="ru-RU" sz="1200"/>
              <a:pPr/>
              <a:t>36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53C20214-6970-7B43-9F80-8D0EB0692F29}" type="slidenum">
              <a:rPr kumimoji="0" lang="ru-RU" sz="1200"/>
              <a:pPr/>
              <a:t>37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8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962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F9DA35F1-ED1D-4647-8AEE-46D2DAD31E30}" type="slidenum">
              <a:rPr kumimoji="0" lang="ru-RU" sz="1200"/>
              <a:pPr/>
              <a:t>38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D21D26D-284F-BA43-AF4A-0CB8477C0B69}" type="slidenum">
              <a:rPr kumimoji="0" lang="ru-RU" sz="1200"/>
              <a:pPr/>
              <a:t>39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2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024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D21D26D-284F-BA43-AF4A-0CB8477C0B69}" type="slidenum">
              <a:rPr kumimoji="0" lang="ru-RU" sz="1200"/>
              <a:pPr/>
              <a:t>40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4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5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6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7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9</a:t>
            </a:fld>
            <a:endParaRPr kumimoji="0" 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9C24158E-52F0-A14B-87DA-6C4C0F2FFF60}" type="slidenum">
              <a:rPr kumimoji="0" lang="ru-RU" sz="1200"/>
              <a:pPr/>
              <a:t>10</a:t>
            </a:fld>
            <a:endParaRPr kumimoji="0" 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62E0C-9993-9840-94F0-33C1BBA34C44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FBA93-1B74-0942-868D-06471F98B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862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8917C-7627-7E43-B015-D9FE451CE1FD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7792C-109A-3743-B7DC-B3312ACEF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242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99BB2-291B-0946-877E-1DBBB0FC88D7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426AF-3AFC-3440-8D40-DAD7814184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464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76E82-31E0-314B-99BF-8801764BC51B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9E7A0-F0B9-EC46-80DB-8270593B2A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3806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0C724-A9AC-4F42-948A-44D5ACB23598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17252-5C61-C848-9CDF-10EFFB2A72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730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ACE99-7B63-734A-A883-B2CDC00AC0A9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A6993-778E-874C-8272-A085F9FC00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315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9D18-11FF-744B-9998-FB9C7CD88023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FCDBF-E1B2-CF42-B02D-678CB9C3C6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6132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4F22-576D-EF41-8972-D121D84A47B5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A3C50-7DBF-7849-8EFB-337484BEC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3518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E2A84-C69F-7D45-BDE6-909C57EB4161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2946B-04C6-3547-B3C1-40921851FF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682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20F0-D40C-0E40-8A0E-DBC014753A24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0F903-A61F-4542-A246-0D9CBA8DC7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5316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A0D8E-3AC6-FF48-8E8A-3EE95FAF793B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D1BDB-2A79-FF4D-8E5D-1903149EBE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232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5599024-4E5E-9348-848F-F36B30BEA4A5}" type="datetime1">
              <a:rPr lang="ru-RU"/>
              <a:pPr>
                <a:defRPr/>
              </a:pPr>
              <a:t>02.06.2014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86753EF-9C62-0C4A-91F6-CDD8A0C11B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3.png"/><Relationship Id="rId21" Type="http://schemas.openxmlformats.org/officeDocument/2006/relationships/diagramQuickStyle" Target="../diagrams/quickStyle5.xml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notesSlide" Target="../notesSlides/notesSlide16.xml"/><Relationship Id="rId16" Type="http://schemas.openxmlformats.org/officeDocument/2006/relationships/diagramQuickStyle" Target="../diagrams/quickStyle4.xml"/><Relationship Id="rId20" Type="http://schemas.openxmlformats.org/officeDocument/2006/relationships/diagramLayout" Target="../diagrams/layout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23" Type="http://schemas.microsoft.com/office/2007/relationships/diagramDrawing" Target="../diagrams/drawing5.xml"/><Relationship Id="rId10" Type="http://schemas.openxmlformats.org/officeDocument/2006/relationships/diagramLayout" Target="../diagrams/layout3.xml"/><Relationship Id="rId19" Type="http://schemas.openxmlformats.org/officeDocument/2006/relationships/diagramData" Target="../diagrams/data5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Relationship Id="rId22" Type="http://schemas.openxmlformats.org/officeDocument/2006/relationships/diagramColors" Target="../diagrams/colors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6" Type="http://schemas.openxmlformats.org/officeDocument/2006/relationships/image" Target="../media/image23.png"/><Relationship Id="rId5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1"/>
          <p:cNvSpPr>
            <a:spLocks noGrp="1"/>
          </p:cNvSpPr>
          <p:nvPr/>
        </p:nvSpPr>
        <p:spPr bwMode="auto">
          <a:xfrm>
            <a:off x="5724525" y="307975"/>
            <a:ext cx="26479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r>
              <a:rPr kumimoji="0" lang="ru-RU" sz="3200" dirty="0">
                <a:solidFill>
                  <a:srgbClr val="77933C"/>
                </a:solidFill>
                <a:latin typeface="Arial" charset="0"/>
              </a:rPr>
              <a:t>СПЗС</a:t>
            </a:r>
            <a:r>
              <a:rPr kumimoji="0" lang="ru-RU" sz="4000" dirty="0">
                <a:latin typeface="Arial" charset="0"/>
              </a:rPr>
              <a:t/>
            </a:r>
            <a:br>
              <a:rPr kumimoji="0" lang="ru-RU" sz="4000" dirty="0">
                <a:latin typeface="Arial" charset="0"/>
              </a:rPr>
            </a:br>
            <a:r>
              <a:rPr kumimoji="0" lang="ru-RU" sz="800" dirty="0">
                <a:solidFill>
                  <a:srgbClr val="2665AB"/>
                </a:solidFill>
                <a:latin typeface="Arial" charset="0"/>
              </a:rPr>
              <a:t>НП «СОДЕЙСТВИЕ УСТОЙЧИВОМУ РАЗВИТИЮ АРХИТЕКТУРЫ И СТРОИТЕЛСЬТВА –</a:t>
            </a:r>
            <a:br>
              <a:rPr kumimoji="0" lang="ru-RU" sz="800" dirty="0">
                <a:solidFill>
                  <a:srgbClr val="2665AB"/>
                </a:solidFill>
                <a:latin typeface="Arial" charset="0"/>
              </a:rPr>
            </a:br>
            <a:r>
              <a:rPr kumimoji="0" lang="ru-RU" sz="800" dirty="0">
                <a:solidFill>
                  <a:srgbClr val="2665AB"/>
                </a:solidFill>
                <a:latin typeface="Arial" charset="0"/>
              </a:rPr>
              <a:t>«СОВЕТ ПО «ЗЕЛЕНОМУ» СТРОИТЕЛЬСТВУ»</a:t>
            </a:r>
          </a:p>
        </p:txBody>
      </p:sp>
      <p:pic>
        <p:nvPicPr>
          <p:cNvPr id="15362" name="Изображение 5" descr="logo 5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88"/>
            <a:ext cx="9413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C:\Users\aa\AppData\Local\Microsoft\Windows\Temporary Internet Files\Content.Outlook\9LSTP1MC\U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5888"/>
            <a:ext cx="93503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Название 1"/>
          <p:cNvSpPr>
            <a:spLocks noGrp="1"/>
          </p:cNvSpPr>
          <p:nvPr/>
        </p:nvSpPr>
        <p:spPr bwMode="auto">
          <a:xfrm>
            <a:off x="611188" y="204788"/>
            <a:ext cx="2647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defTabSz="457200"/>
            <a:r>
              <a:rPr kumimoji="0" lang="ru-RU" sz="3200">
                <a:solidFill>
                  <a:srgbClr val="77933C"/>
                </a:solidFill>
                <a:latin typeface="Arial" charset="0"/>
              </a:rPr>
              <a:t>САР</a:t>
            </a:r>
            <a:r>
              <a:rPr kumimoji="0" lang="ru-RU" sz="4000">
                <a:latin typeface="Arial" charset="0"/>
              </a:rPr>
              <a:t/>
            </a:r>
            <a:br>
              <a:rPr kumimoji="0" lang="ru-RU" sz="4000">
                <a:latin typeface="Arial" charset="0"/>
              </a:rPr>
            </a:br>
            <a:r>
              <a:rPr kumimoji="0" lang="ru-RU" sz="800">
                <a:solidFill>
                  <a:srgbClr val="2665AB"/>
                </a:solidFill>
                <a:latin typeface="Arial" charset="0"/>
              </a:rPr>
              <a:t>ОБЩЕРОССИЙСКАЯ ОБЩЕСТВЕННАЯ ОРГАНИЗАЦИЯ</a:t>
            </a:r>
          </a:p>
          <a:p>
            <a:pPr algn="r" defTabSz="457200"/>
            <a:r>
              <a:rPr kumimoji="0" lang="ru-RU" sz="800">
                <a:solidFill>
                  <a:srgbClr val="2665AB"/>
                </a:solidFill>
                <a:latin typeface="Arial" charset="0"/>
              </a:rPr>
              <a:t>«СОЮЗ АРХИТЕКТОРОВ РОССИИ»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79512" y="1916832"/>
            <a:ext cx="8784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0" lang="ru-RU" sz="2000" b="1" dirty="0" smtClean="0">
                <a:latin typeface="Arial" charset="0"/>
              </a:rPr>
              <a:t>АКТУАЛЬНЫЕ ВОПРОСЫ </a:t>
            </a:r>
          </a:p>
          <a:p>
            <a:pPr algn="ctr"/>
            <a:r>
              <a:rPr kumimoji="0" lang="ru-RU" sz="2000" b="1" dirty="0" smtClean="0">
                <a:latin typeface="Arial" charset="0"/>
              </a:rPr>
              <a:t>ЭКОУСТОЙЧИВОЙ АРХИТЕКТУРЫ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979712" y="4869160"/>
            <a:ext cx="540067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0" lang="ru-RU" sz="1600" dirty="0">
                <a:solidFill>
                  <a:srgbClr val="000000"/>
                </a:solidFill>
                <a:latin typeface="Arial" charset="0"/>
              </a:rPr>
              <a:t>АЛЕКСАНДР РЕМИЗОВ </a:t>
            </a:r>
          </a:p>
          <a:p>
            <a:pPr algn="ctr"/>
            <a:endParaRPr kumimoji="0" lang="ru-RU" sz="1200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kumimoji="0" lang="ru-RU" sz="1200" dirty="0" smtClean="0">
                <a:solidFill>
                  <a:srgbClr val="000000"/>
                </a:solidFill>
                <a:latin typeface="Arial" charset="0"/>
              </a:rPr>
              <a:t>ЧЛЕН </a:t>
            </a:r>
            <a:r>
              <a:rPr kumimoji="0" lang="ru-RU" sz="1200" dirty="0">
                <a:solidFill>
                  <a:srgbClr val="000000"/>
                </a:solidFill>
                <a:latin typeface="Arial" charset="0"/>
              </a:rPr>
              <a:t>ПРАВЛЕНИЯ САР </a:t>
            </a:r>
          </a:p>
          <a:p>
            <a:pPr algn="ctr"/>
            <a:r>
              <a:rPr kumimoji="0" lang="ru-RU" sz="1200" dirty="0">
                <a:solidFill>
                  <a:srgbClr val="000000"/>
                </a:solidFill>
                <a:latin typeface="Arial" charset="0"/>
              </a:rPr>
              <a:t>ПРЕДСЕДАТЕЛЬ ПРАВЛЕНИЯ НП СПЗС</a:t>
            </a:r>
            <a:endParaRPr kumimoji="0" lang="ru-RU" sz="1200" dirty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755576" y="1556792"/>
            <a:ext cx="734342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ПРЕИМУЩЕСТВА ДЛЯ УЧАСТНИКОВ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051050" y="2492375"/>
            <a:ext cx="2736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400">
                <a:solidFill>
                  <a:schemeClr val="bg1"/>
                </a:solidFill>
              </a:rPr>
              <a:t>СПАСИБО!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6553" y="2060848"/>
            <a:ext cx="8496944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Century Gothic" charset="0"/>
              </a:rPr>
              <a:t>Повышение информированности о современных решениях (технологиях, оборудовании, материалах и пр.), экономичных и безопасных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Century Gothic" charset="0"/>
              </a:rPr>
              <a:t>Сокращение сроков за счет большей проработки проекта на ранних стадиях и за счет интегрированного подхода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Century Gothic" charset="0"/>
              </a:rPr>
              <a:t>Доверие инвесторов, в том числе вследствие сокращения временных и финансовых издержек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Century Gothic" charset="0"/>
              </a:rPr>
              <a:t>Большая конкурентоспособность в продвижении своего проекта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Century Gothic" charset="0"/>
              </a:rPr>
              <a:t>Обязательство подрядчиков соблюдать повышенные требования к ведению работ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Century Gothic" charset="0"/>
              </a:rPr>
              <a:t> Более ответственный подход к подбору материалов и оборудования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Century Gothic" charset="0"/>
              </a:rPr>
              <a:t>Уменьшение риска при приобретении или аренде недвижимости, повышенный уровень комфорта, безопасности, а также экономически выгодные условия эксплуатации.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defRPr/>
            </a:pPr>
            <a:endParaRPr lang="ru-RU" sz="2400" dirty="0" smtClean="0">
              <a:solidFill>
                <a:srgbClr val="3E3D2D"/>
              </a:solidFill>
              <a:latin typeface="Century Gothic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49908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>
              <a:solidFill>
                <a:srgbClr val="7F7F7F"/>
              </a:solidFill>
              <a:latin typeface="Arial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565" y="400506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/>
                <a:cs typeface="Arial"/>
              </a:rPr>
              <a:t>ПРОЗРАЧНЫЙ ОТЧЕТ О ВСЕХ ПАРАМЕТРАХ ЗДАНИЯ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565" y="458112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/>
                <a:cs typeface="Arial"/>
              </a:rPr>
              <a:t>ЕДИНЫЙ ПОДХОД, ПОЗВОЛЯЮЩИЙ СРАВНИВАТЬ ЗДАНИЯ ПОСТРОЕННЫЕ РАЗНЫМИ ОРГАНИЗАЦИЯМИ В РАЗНЫХ МЕСТАХ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032" y="2063750"/>
            <a:ext cx="8712968" cy="40011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ЧТО ДАЕТ СИСТЕМА СЕРТИФИКАЦИИ САР - СПЗС?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4565" y="3429000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/>
                <a:cs typeface="Arial"/>
              </a:rPr>
              <a:t>НЕЗАВИСИМУЮ ОЦЕНКУ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565" y="292494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/>
                <a:cs typeface="Arial"/>
              </a:rPr>
              <a:t>ИНСТРУМЕНТ ФОРМИРОВАНИЯ НОВОЙ АРХИТЕКТУРЫ</a:t>
            </a:r>
            <a:endParaRPr lang="ru-RU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319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20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683568" y="1124744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ПРЕИМУЩЕСТВА СЕРТИФИЦИРОВАННЫХ ЗДАНИЙ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051050" y="2492375"/>
            <a:ext cx="2736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400">
                <a:solidFill>
                  <a:schemeClr val="bg1"/>
                </a:solidFill>
              </a:rPr>
              <a:t>СПАСИБО!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046" b="5028"/>
          <a:stretch>
            <a:fillRect/>
          </a:stretch>
        </p:blipFill>
        <p:spPr bwMode="auto">
          <a:xfrm>
            <a:off x="1800225" y="1844824"/>
            <a:ext cx="7343775" cy="455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r="8046" b="50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67544" y="2060848"/>
            <a:ext cx="6777037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Значительная экономия ресурсов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Минимальные отходы и выбросы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Снижение эксплуатационных расходов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Повышение арендных ставок, управление рисками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Высокое качество строений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Высокий уровень комфорта для людей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Положительный имидж зданий, а значит их высокая рыночная стоимость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defRPr/>
            </a:pPr>
            <a:endParaRPr lang="ru-RU" sz="2000" dirty="0" smtClean="0">
              <a:solidFill>
                <a:srgbClr val="3E3D2D"/>
              </a:solidFill>
              <a:latin typeface="Century Gothic" charset="0"/>
            </a:endParaRP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414126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3016"/>
            <a:ext cx="2232248" cy="191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71004" y="2348880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1800" dirty="0" smtClean="0">
                <a:solidFill>
                  <a:srgbClr val="000000"/>
                </a:solidFill>
              </a:rPr>
              <a:t>1. ОЦЕНКА </a:t>
            </a:r>
            <a:r>
              <a:rPr kumimoji="0" lang="ru-RU" sz="1800" dirty="0">
                <a:solidFill>
                  <a:srgbClr val="000000"/>
                </a:solidFill>
              </a:rPr>
              <a:t>ЗДАНИЙ И СООРУЖЕНИЙ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2984" y="2780928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1800" dirty="0" smtClean="0">
                <a:solidFill>
                  <a:srgbClr val="000000"/>
                </a:solidFill>
              </a:rPr>
              <a:t>2. ОЦЕНКА </a:t>
            </a:r>
            <a:r>
              <a:rPr kumimoji="0" lang="ru-RU" sz="1800" dirty="0">
                <a:solidFill>
                  <a:srgbClr val="000000"/>
                </a:solidFill>
              </a:rPr>
              <a:t>КОМПЛЕКСНОЙ ЗАСТРОЙКИ ТЕРРИТОРИИ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3149" y="5589240"/>
            <a:ext cx="795926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1600" i="1" dirty="0" smtClean="0">
                <a:solidFill>
                  <a:srgbClr val="000000"/>
                </a:solidFill>
                <a:latin typeface="Arial" charset="0"/>
              </a:rPr>
              <a:t>Регистрации в Федеральном агентстве по метрологии и стандартизации  РОССТАНДАРТЕ   - август 2013 г.</a:t>
            </a:r>
            <a:endParaRPr kumimoji="0" lang="ru-RU" sz="16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7238" y="1772816"/>
            <a:ext cx="5655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ОБЛАСТИ РЕЙТИНГОВОЙ СЕРТИФИКАЦИИ:</a:t>
            </a:r>
            <a:endParaRPr lang="ru-RU" sz="2000" dirty="0">
              <a:solidFill>
                <a:srgbClr val="6BB229"/>
              </a:solidFill>
              <a:latin typeface="Arial"/>
              <a:cs typeface="Arial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3016"/>
            <a:ext cx="2232248" cy="191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573016"/>
            <a:ext cx="2232248" cy="191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3262898"/>
            <a:ext cx="8805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БРОНЗА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0" y="3262898"/>
            <a:ext cx="952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СЕРЕБРО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380312" y="3262898"/>
            <a:ext cx="91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ЗОЛОТО</a:t>
            </a:r>
            <a:endParaRPr lang="ru-RU" sz="1600" dirty="0"/>
          </a:p>
        </p:txBody>
      </p:sp>
      <p:sp>
        <p:nvSpPr>
          <p:cNvPr id="1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1398886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3203575" y="2636838"/>
            <a:ext cx="27368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400">
                <a:solidFill>
                  <a:schemeClr val="bg1"/>
                </a:solidFill>
              </a:rPr>
              <a:t>СОЭКО АГОЙ-ПАРКО!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828675" y="1628800"/>
            <a:ext cx="7632848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Среди сертифицированных объектов – первый Активный дом под Москвой</a:t>
            </a: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Изображение 1" descr="DSC0047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27" y="2276872"/>
            <a:ext cx="7168796" cy="4032448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420403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11560" y="2132856"/>
            <a:ext cx="6777038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800" dirty="0" smtClean="0">
                <a:solidFill>
                  <a:srgbClr val="3E3D2D"/>
                </a:solidFill>
                <a:latin typeface="Century Gothic" charset="0"/>
              </a:rPr>
              <a:t>ШКОЛЫ И ДОШКОЛЬНЫЕ ЗДАНИЯ 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800" dirty="0" smtClean="0">
                <a:solidFill>
                  <a:srgbClr val="3E3D2D"/>
                </a:solidFill>
                <a:latin typeface="Century Gothic" charset="0"/>
              </a:rPr>
              <a:t>АДМИНИСТРАТИВНЫЕ ЗДАНИЯ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800" dirty="0" smtClean="0">
                <a:solidFill>
                  <a:srgbClr val="3E3D2D"/>
                </a:solidFill>
                <a:latin typeface="Century Gothic" charset="0"/>
              </a:rPr>
              <a:t>ЖИЛЫЕ ЗДАНИЯ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800" dirty="0" smtClean="0">
                <a:solidFill>
                  <a:srgbClr val="3E3D2D"/>
                </a:solidFill>
                <a:latin typeface="Century Gothic" charset="0"/>
              </a:rPr>
              <a:t>СПОРТИВНЫЕ ОБЪЕКТЫ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800" dirty="0" smtClean="0">
                <a:solidFill>
                  <a:srgbClr val="3E3D2D"/>
                </a:solidFill>
                <a:latin typeface="Century Gothic" charset="0"/>
              </a:rPr>
              <a:t>ИНДИВИДУАЛЬНЫЕ ЖИЛЫЕ ДОМА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defRPr/>
            </a:pPr>
            <a:endParaRPr lang="ru-RU" sz="1800" dirty="0" smtClean="0">
              <a:solidFill>
                <a:srgbClr val="3E3D2D"/>
              </a:solidFill>
              <a:latin typeface="Century Gothic" charset="0"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872038"/>
            <a:ext cx="20923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" name="Rectangle 1"/>
          <p:cNvSpPr txBox="1">
            <a:spLocks noChangeArrowheads="1"/>
          </p:cNvSpPr>
          <p:nvPr/>
        </p:nvSpPr>
        <p:spPr bwMode="auto">
          <a:xfrm>
            <a:off x="683568" y="1340768"/>
            <a:ext cx="73440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endParaRPr kumimoji="0" lang="ru-RU" sz="2000" dirty="0" smtClean="0">
              <a:solidFill>
                <a:srgbClr val="6BB229"/>
              </a:solidFill>
              <a:latin typeface="Arial"/>
              <a:cs typeface="Arial"/>
            </a:endParaRP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СЕРТИФИКАЦИЯ ПО ТИПОЛОГИИ ЗДАНИЙ 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6BB229"/>
                </a:solidFill>
                <a:latin typeface="Arial"/>
                <a:cs typeface="Arial"/>
              </a:rPr>
              <a:t/>
            </a:r>
            <a:br>
              <a:rPr kumimoji="0" lang="ru-RU" sz="2000" dirty="0" smtClean="0">
                <a:solidFill>
                  <a:srgbClr val="6BB229"/>
                </a:solidFill>
                <a:latin typeface="Arial"/>
                <a:cs typeface="Arial"/>
              </a:rPr>
            </a:br>
            <a:endParaRPr kumimoji="0" lang="ru-RU" sz="2000" dirty="0" smtClean="0">
              <a:solidFill>
                <a:srgbClr val="6BB229"/>
              </a:solidFill>
              <a:latin typeface="Arial"/>
              <a:cs typeface="Arial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Изображение 4" descr="MD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72038"/>
            <a:ext cx="2159148" cy="149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Изображение 4" descr="77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872038"/>
            <a:ext cx="2402909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Изображение 3" descr="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40768"/>
            <a:ext cx="2177742" cy="1245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Изображение 5" descr="11-1.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96952"/>
            <a:ext cx="218969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73724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585404907"/>
              </p:ext>
            </p:extLst>
          </p:nvPr>
        </p:nvGraphicFramePr>
        <p:xfrm>
          <a:off x="1524000" y="1624869"/>
          <a:ext cx="6096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155401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>
              <a:solidFill>
                <a:srgbClr val="7F7F7F"/>
              </a:solidFill>
              <a:latin typeface="Arial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517518638"/>
              </p:ext>
            </p:extLst>
          </p:nvPr>
        </p:nvGraphicFramePr>
        <p:xfrm>
          <a:off x="815255" y="1565190"/>
          <a:ext cx="7344816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="" xmlns:p14="http://schemas.microsoft.com/office/powerpoint/2010/main" val="2054855641"/>
              </p:ext>
            </p:extLst>
          </p:nvPr>
        </p:nvGraphicFramePr>
        <p:xfrm>
          <a:off x="838531" y="2854619"/>
          <a:ext cx="7344816" cy="71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="" xmlns:p14="http://schemas.microsoft.com/office/powerpoint/2010/main" val="162026756"/>
              </p:ext>
            </p:extLst>
          </p:nvPr>
        </p:nvGraphicFramePr>
        <p:xfrm>
          <a:off x="841410" y="3802560"/>
          <a:ext cx="7344816" cy="1606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2837157109"/>
              </p:ext>
            </p:extLst>
          </p:nvPr>
        </p:nvGraphicFramePr>
        <p:xfrm>
          <a:off x="816345" y="5651982"/>
          <a:ext cx="7344816" cy="637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14950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5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755576" y="126876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ПОДТВЕРЖДЕНИЕ СООТВЕТСТВИЯ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051050" y="2492375"/>
            <a:ext cx="2736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400">
                <a:solidFill>
                  <a:schemeClr val="bg1"/>
                </a:solidFill>
              </a:rPr>
              <a:t>СПАСИБО!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83568" y="2060848"/>
            <a:ext cx="6777037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9pPr>
          </a:lstStyle>
          <a:p>
            <a:pPr hangingPunct="1">
              <a:lnSpc>
                <a:spcPct val="7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Проектная и рабочая документация, брошюры и характеристики используемых материалов и оборудования </a:t>
            </a:r>
          </a:p>
          <a:p>
            <a:pPr hangingPunct="1">
              <a:lnSpc>
                <a:spcPct val="7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Результаты натурного обследования объекта</a:t>
            </a:r>
          </a:p>
          <a:p>
            <a:pPr hangingPunct="1">
              <a:lnSpc>
                <a:spcPct val="7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Результаты измерений и лабораторных исследований</a:t>
            </a:r>
          </a:p>
          <a:p>
            <a:pPr hangingPunct="1">
              <a:lnSpc>
                <a:spcPct val="70000"/>
              </a:lnSpc>
              <a:spcBef>
                <a:spcPts val="488"/>
              </a:spcBef>
              <a:spcAft>
                <a:spcPts val="1425"/>
              </a:spcAft>
              <a:buClrTx/>
              <a:buSzTx/>
              <a:buFontTx/>
              <a:buNone/>
              <a:defRPr/>
            </a:pPr>
            <a:endParaRPr lang="ru-RU" sz="2400" dirty="0" smtClean="0">
              <a:solidFill>
                <a:srgbClr val="3E3D2D"/>
              </a:solidFill>
              <a:latin typeface="Century Gothic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3275013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49080"/>
            <a:ext cx="3275012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2360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755576" y="1124744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ОЦЕНКА КОМПЛЕКСНОЙ ЗАСТРОЙКИ ТЕРРИТОРИИ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051050" y="2492375"/>
            <a:ext cx="2736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400">
                <a:solidFill>
                  <a:schemeClr val="bg1"/>
                </a:solidFill>
              </a:rPr>
              <a:t>СПАСИБО!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54874565"/>
              </p:ext>
            </p:extLst>
          </p:nvPr>
        </p:nvGraphicFramePr>
        <p:xfrm>
          <a:off x="757238" y="1988840"/>
          <a:ext cx="7631186" cy="3699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8670"/>
                <a:gridCol w="2132516"/>
              </a:tblGrid>
              <a:tr h="648072">
                <a:tc>
                  <a:txBody>
                    <a:bodyPr/>
                    <a:lstStyle/>
                    <a:p>
                      <a:r>
                        <a:rPr lang="ru-RU" dirty="0" smtClean="0"/>
                        <a:t>БЛОКИ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БАЛЛЫ</a:t>
                      </a:r>
                    </a:p>
                  </a:txBody>
                  <a:tcPr/>
                </a:tc>
              </a:tr>
              <a:tr h="610235">
                <a:tc>
                  <a:txBody>
                    <a:bodyPr/>
                    <a:lstStyle/>
                    <a:p>
                      <a:r>
                        <a:rPr lang="ru-RU" dirty="0" smtClean="0"/>
                        <a:t>ЭКОЛОГИЯ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/>
                </a:tc>
              </a:tr>
              <a:tr h="610235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ТЕХНИЧЕСКОЕ КАЧЕСТВО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/>
                </a:tc>
              </a:tr>
              <a:tr h="610235">
                <a:tc>
                  <a:txBody>
                    <a:bodyPr/>
                    <a:lstStyle/>
                    <a:p>
                      <a:r>
                        <a:rPr lang="ru-RU" dirty="0" smtClean="0"/>
                        <a:t>УПРАВЛЕНИЕ</a:t>
                      </a:r>
                      <a:r>
                        <a:rPr lang="ru-RU" baseline="0" dirty="0" smtClean="0"/>
                        <a:t> ПРОЦЕССОМ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610235"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МЕСТОПОЛОЖЕНИЕ</a:t>
                      </a:r>
                      <a:r>
                        <a:rPr lang="ru-RU" baseline="0" dirty="0" smtClean="0"/>
                        <a:t> И ИНФРАСТРУКТУРА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/>
                </a:tc>
              </a:tr>
              <a:tr h="610235"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ИТОГО: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168273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1"/>
          <p:cNvSpPr>
            <a:spLocks noGrp="1"/>
          </p:cNvSpPr>
          <p:nvPr/>
        </p:nvSpPr>
        <p:spPr bwMode="auto">
          <a:xfrm>
            <a:off x="5724525" y="307975"/>
            <a:ext cx="264795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/>
            <a:r>
              <a:rPr kumimoji="0" lang="ru-RU" sz="3200" dirty="0">
                <a:solidFill>
                  <a:srgbClr val="77933C"/>
                </a:solidFill>
                <a:latin typeface="Arial" charset="0"/>
              </a:rPr>
              <a:t>СПЗС</a:t>
            </a:r>
            <a:r>
              <a:rPr kumimoji="0" lang="ru-RU" sz="4000" dirty="0">
                <a:latin typeface="Arial" charset="0"/>
              </a:rPr>
              <a:t/>
            </a:r>
            <a:br>
              <a:rPr kumimoji="0" lang="ru-RU" sz="4000" dirty="0">
                <a:latin typeface="Arial" charset="0"/>
              </a:rPr>
            </a:br>
            <a:r>
              <a:rPr kumimoji="0" lang="ru-RU" sz="800" dirty="0">
                <a:solidFill>
                  <a:srgbClr val="2665AB"/>
                </a:solidFill>
                <a:latin typeface="Arial" charset="0"/>
              </a:rPr>
              <a:t>НП «СОДЕЙСТВИЕ УСТОЙЧИВОМУ РАЗВИТИЮ АРХИТЕКТУРЫ И СТРОИТЕЛСЬТВА –</a:t>
            </a:r>
            <a:br>
              <a:rPr kumimoji="0" lang="ru-RU" sz="800" dirty="0">
                <a:solidFill>
                  <a:srgbClr val="2665AB"/>
                </a:solidFill>
                <a:latin typeface="Arial" charset="0"/>
              </a:rPr>
            </a:br>
            <a:r>
              <a:rPr kumimoji="0" lang="ru-RU" sz="800" dirty="0">
                <a:solidFill>
                  <a:srgbClr val="2665AB"/>
                </a:solidFill>
                <a:latin typeface="Arial" charset="0"/>
              </a:rPr>
              <a:t>«СОВЕТ ПО «ЗЕЛЕНОМУ» СТРОИТЕЛЬСТВУ»</a:t>
            </a:r>
          </a:p>
        </p:txBody>
      </p:sp>
      <p:pic>
        <p:nvPicPr>
          <p:cNvPr id="15362" name="Изображение 5" descr="logo 5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88"/>
            <a:ext cx="941387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 descr="C:\Users\aa\AppData\Local\Microsoft\Windows\Temporary Internet Files\Content.Outlook\9LSTP1MC\UA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15888"/>
            <a:ext cx="935038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Название 1"/>
          <p:cNvSpPr>
            <a:spLocks noGrp="1"/>
          </p:cNvSpPr>
          <p:nvPr/>
        </p:nvSpPr>
        <p:spPr bwMode="auto">
          <a:xfrm>
            <a:off x="611188" y="204788"/>
            <a:ext cx="26479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 defTabSz="457200"/>
            <a:r>
              <a:rPr kumimoji="0" lang="ru-RU" sz="3200">
                <a:solidFill>
                  <a:srgbClr val="77933C"/>
                </a:solidFill>
                <a:latin typeface="Arial" charset="0"/>
              </a:rPr>
              <a:t>САР</a:t>
            </a:r>
            <a:r>
              <a:rPr kumimoji="0" lang="ru-RU" sz="4000">
                <a:latin typeface="Arial" charset="0"/>
              </a:rPr>
              <a:t/>
            </a:r>
            <a:br>
              <a:rPr kumimoji="0" lang="ru-RU" sz="4000">
                <a:latin typeface="Arial" charset="0"/>
              </a:rPr>
            </a:br>
            <a:r>
              <a:rPr kumimoji="0" lang="ru-RU" sz="800">
                <a:solidFill>
                  <a:srgbClr val="2665AB"/>
                </a:solidFill>
                <a:latin typeface="Arial" charset="0"/>
              </a:rPr>
              <a:t>ОБЩЕРОССИЙСКАЯ ОБЩЕСТВЕННАЯ ОРГАНИЗАЦИЯ</a:t>
            </a:r>
          </a:p>
          <a:p>
            <a:pPr algn="r" defTabSz="457200"/>
            <a:r>
              <a:rPr kumimoji="0" lang="ru-RU" sz="800">
                <a:solidFill>
                  <a:srgbClr val="2665AB"/>
                </a:solidFill>
                <a:latin typeface="Arial" charset="0"/>
              </a:rPr>
              <a:t>«СОЮЗ АРХИТЕКТОРОВ РОССИИ»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79512" y="1916832"/>
            <a:ext cx="87849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kumimoji="0" lang="ru-RU" sz="2000" b="1" dirty="0">
                <a:latin typeface="Arial" charset="0"/>
              </a:rPr>
              <a:t>     </a:t>
            </a:r>
            <a:r>
              <a:rPr kumimoji="0" lang="ru-RU" sz="2000" b="1" dirty="0" smtClean="0">
                <a:latin typeface="Arial" charset="0"/>
              </a:rPr>
              <a:t>СИСТЕМА ДОБРОВОЛЬНОЙ СЕРТИФИКАЦИИ </a:t>
            </a:r>
          </a:p>
          <a:p>
            <a:pPr algn="ctr"/>
            <a:r>
              <a:rPr kumimoji="0" lang="ru-RU" sz="2000" dirty="0" smtClean="0">
                <a:latin typeface="Arial" charset="0"/>
              </a:rPr>
              <a:t>СОЮЗА АРХИТЕКТОРОВ РОССИИ – </a:t>
            </a:r>
          </a:p>
          <a:p>
            <a:pPr algn="ctr"/>
            <a:r>
              <a:rPr kumimoji="0" lang="ru-RU" sz="2000" dirty="0" smtClean="0">
                <a:latin typeface="Arial" charset="0"/>
              </a:rPr>
              <a:t>СОВЕТА ПО «ЗЕЛЕНОМУ» СТРОИТЕЛЬСТВУ </a:t>
            </a:r>
          </a:p>
          <a:p>
            <a:pPr algn="ctr"/>
            <a:r>
              <a:rPr kumimoji="0" lang="ru-RU" sz="2000" dirty="0" smtClean="0">
                <a:latin typeface="Arial" charset="0"/>
              </a:rPr>
              <a:t>(САР</a:t>
            </a:r>
            <a:r>
              <a:rPr kumimoji="0" lang="ru-RU" sz="2000" dirty="0">
                <a:latin typeface="Arial" charset="0"/>
              </a:rPr>
              <a:t>-</a:t>
            </a:r>
            <a:r>
              <a:rPr kumimoji="0" lang="ru-RU" sz="2000" dirty="0" smtClean="0">
                <a:latin typeface="Arial" charset="0"/>
              </a:rPr>
              <a:t>СПЗС)</a:t>
            </a:r>
          </a:p>
          <a:p>
            <a:pPr algn="ctr"/>
            <a:r>
              <a:rPr kumimoji="0" lang="ru-RU" sz="2000" b="1" dirty="0" smtClean="0">
                <a:latin typeface="Arial" charset="0"/>
              </a:rPr>
              <a:t>«ОЦЕНКА ЭКОУСТОЙЧИВОСТИ СРЕДЫ ОБИТАНИЯ» 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5024"/>
            <a:ext cx="2952328" cy="252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962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051050" y="2492375"/>
            <a:ext cx="2736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400">
                <a:solidFill>
                  <a:schemeClr val="bg1"/>
                </a:solidFill>
              </a:rPr>
              <a:t>СПАСИБО!</a:t>
            </a:r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2267744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ОЦЕНКА КОМПЛЕКСНОЙ ЗАСТРОЙКИ ТЕРРИТОРИИ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00324872"/>
              </p:ext>
            </p:extLst>
          </p:nvPr>
        </p:nvGraphicFramePr>
        <p:xfrm>
          <a:off x="684585" y="1556792"/>
          <a:ext cx="792088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4763"/>
                <a:gridCol w="1056117"/>
              </a:tblGrid>
              <a:tr h="432048"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МЕСТОПОЛОЖЕНИЕ</a:t>
                      </a:r>
                      <a:r>
                        <a:rPr lang="ru-RU" baseline="0" dirty="0" smtClean="0"/>
                        <a:t> И ИНФРАСТРУКТУРА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37 БАЛЛОВ</a:t>
                      </a:r>
                      <a:endParaRPr lang="ru-RU" dirty="0"/>
                    </a:p>
                  </a:txBody>
                  <a:tcPr/>
                </a:tc>
              </a:tr>
              <a:tr h="3999841">
                <a:tc>
                  <a:txBody>
                    <a:bodyPr/>
                    <a:lstStyle/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Пешеходная доступность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Соединенность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Безопасность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Низкая роль автомобильного транспорта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Зелёный транспорт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Кластерное  развитие и традиционная структура соседства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Общедоступность территории, безбарьерная среда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Смешанное использование (многофункциональность) и     разнообразие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Гибкость и долгосрочная градостроительная устойчивость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Архитектурное разнообразие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Плотность застройки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Сомасштабность города человеку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Информативная городская среда </a:t>
                      </a:r>
                    </a:p>
                    <a:p>
                      <a:pPr>
                        <a:buFont typeface="Calibri" charset="0"/>
                        <a:buAutoNum type="arabicPeriod"/>
                      </a:pPr>
                      <a:r>
                        <a:rPr kumimoji="0" lang="ru-RU" sz="1800" dirty="0" smtClean="0">
                          <a:solidFill>
                            <a:srgbClr val="000000"/>
                          </a:solidFill>
                          <a:latin typeface="Arial" charset="0"/>
                        </a:rPr>
                        <a:t> Места отдыха и развлечений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1725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Изображение 3" descr="агой местоположение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416824" cy="468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Изображение 4" descr="генплан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2776"/>
            <a:ext cx="51435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55576" y="1412776"/>
            <a:ext cx="324036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59821F"/>
                </a:solidFill>
                <a:latin typeface="Arial"/>
                <a:cs typeface="Arial"/>
              </a:rPr>
              <a:t>ЭКО-КОМПЛЕКС 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59821F"/>
                </a:solidFill>
                <a:latin typeface="Arial"/>
                <a:cs typeface="Arial"/>
              </a:rPr>
              <a:t>АГОЙ-ПАРК</a:t>
            </a:r>
          </a:p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59821F"/>
                </a:solidFill>
                <a:latin typeface="Arial"/>
                <a:cs typeface="Arial"/>
              </a:rPr>
              <a:t>генплан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pic>
        <p:nvPicPr>
          <p:cNvPr id="3" name="Изображение 2" descr="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448939" cy="4752528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898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pic>
        <p:nvPicPr>
          <p:cNvPr id="2" name="Изображение 1" descr="12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13" y="1556792"/>
            <a:ext cx="8388424" cy="4718489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24315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Изображение 3" descr="энергоблок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89138"/>
            <a:ext cx="52578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pic>
        <p:nvPicPr>
          <p:cNvPr id="2" name="medium_system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693" y="1722155"/>
            <a:ext cx="7693747" cy="4327733"/>
          </a:xfrm>
          <a:prstGeom prst="rect">
            <a:avLst/>
          </a:prstGeom>
        </p:spPr>
      </p:pic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Изображение 3" descr="коттеджи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359040" cy="4392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Изображение 4" descr="коттеджи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3"/>
            <a:ext cx="8352928" cy="419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Изображение 3" descr="ТИП2_ПЕРСПЕКТИВА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88" y="2204864"/>
            <a:ext cx="7630675" cy="304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684" y="2060848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ДЛЯ ЧЕГО СОЗДАВАЛАСЬ СИСТЕМА СЕРТИФИКАЦИИ САР - СПЗС?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059" y="3789040"/>
            <a:ext cx="8531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Arial"/>
                <a:cs typeface="Arial"/>
              </a:rPr>
              <a:t>СОЗДАНИЕ РОССИЙСКОГО НАЦИОНАЛЬНОГО «ЗЕЛЕНОГО» СТАНДАРТА</a:t>
            </a:r>
            <a:endParaRPr lang="ru-RU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550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Изображение 3" descr="222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844824"/>
            <a:ext cx="7667625" cy="43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Изображение 4" descr="77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773238"/>
            <a:ext cx="7739063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Изображение 4" descr="MD (1)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42"/>
          <a:stretch/>
        </p:blipFill>
        <p:spPr bwMode="auto">
          <a:xfrm>
            <a:off x="827584" y="1700808"/>
            <a:ext cx="7415732" cy="446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Изображение 3" descr="333_p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6" y="1772816"/>
            <a:ext cx="7719174" cy="441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Изображение 4" descr="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973263"/>
            <a:ext cx="761365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Изображение 5" descr="11-1.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628800"/>
            <a:ext cx="7127702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3" name="Изображение 3" descr="IMG_007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98"/>
          <a:stretch/>
        </p:blipFill>
        <p:spPr bwMode="auto">
          <a:xfrm>
            <a:off x="828675" y="1628800"/>
            <a:ext cx="7487741" cy="460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Изображение 3" descr="IMG_038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56" t="24554" r="11488"/>
          <a:stretch>
            <a:fillRect/>
          </a:stretch>
        </p:blipFill>
        <p:spPr bwMode="auto">
          <a:xfrm>
            <a:off x="828675" y="1585766"/>
            <a:ext cx="7703765" cy="47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Изображение 4" descr="IMG_52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54" y="1700808"/>
            <a:ext cx="7528569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Изображение 4" descr="IMG_00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628800"/>
            <a:ext cx="7631757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71600" y="2204864"/>
            <a:ext cx="734481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/>
            <a:r>
              <a:rPr kumimoji="0" lang="ru-RU" sz="3200" dirty="0" smtClean="0">
                <a:solidFill>
                  <a:schemeClr val="bg1"/>
                </a:solidFill>
              </a:rPr>
              <a:t>СИСТЕМА СЕРТИФИКАЦИИ САР-СПЗС </a:t>
            </a:r>
          </a:p>
          <a:p>
            <a:pPr algn="ctr"/>
            <a:r>
              <a:rPr kumimoji="0" lang="ru-RU" sz="3200" dirty="0" smtClean="0">
                <a:solidFill>
                  <a:schemeClr val="bg1"/>
                </a:solidFill>
              </a:rPr>
              <a:t>– ИНСТРУМЕНТ ФОРМИРОВАНИЯ ЭКОУСТОЙЧИВОСТИ </a:t>
            </a:r>
          </a:p>
          <a:p>
            <a:pPr algn="ctr"/>
            <a:r>
              <a:rPr kumimoji="0" lang="ru-RU" sz="3200" dirty="0" smtClean="0">
                <a:solidFill>
                  <a:schemeClr val="bg1"/>
                </a:solidFill>
              </a:rPr>
              <a:t>СРЕДЫ ОБИТАНИЯ</a:t>
            </a:r>
            <a:endParaRPr kumimoji="0" lang="en-US" sz="3200" dirty="0" smtClean="0">
              <a:solidFill>
                <a:schemeClr val="bg1"/>
              </a:solidFill>
            </a:endParaRPr>
          </a:p>
          <a:p>
            <a:pPr algn="ctr"/>
            <a:endParaRPr kumimoji="0" lang="ru-RU" sz="3200" dirty="0" smtClean="0">
              <a:solidFill>
                <a:schemeClr val="bg1"/>
              </a:solidFill>
            </a:endParaRPr>
          </a:p>
          <a:p>
            <a:pPr algn="ctr"/>
            <a:r>
              <a:rPr kumimoji="0" lang="en-US" sz="3200" dirty="0" err="1" smtClean="0">
                <a:solidFill>
                  <a:schemeClr val="bg1"/>
                </a:solidFill>
              </a:rPr>
              <a:t>www.rsabc.ru</a:t>
            </a:r>
            <a:endParaRPr kumimoji="0" lang="ru-RU" sz="3200" dirty="0">
              <a:solidFill>
                <a:schemeClr val="bg1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051050" y="2492375"/>
            <a:ext cx="2736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400">
                <a:solidFill>
                  <a:schemeClr val="bg1"/>
                </a:solidFill>
              </a:rPr>
              <a:t>СПАСИБО!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6553" y="2492896"/>
            <a:ext cx="8496944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Arial"/>
                <a:cs typeface="Arial"/>
              </a:rPr>
              <a:t>Система основывается на российской законодательной базе, не требует дополнительных инженерных работ по иностранным стандартам, адаптирована для малоэтажного, в том числе для жилищного строительства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Arial"/>
                <a:cs typeface="Arial"/>
              </a:rPr>
              <a:t>Система учитывает те же принципы, что и международные стандарты 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Arial"/>
                <a:cs typeface="Arial"/>
              </a:rPr>
              <a:t>Национальное законодательство – нулевая отметка для оценки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Arial"/>
                <a:cs typeface="Arial"/>
              </a:rPr>
              <a:t>Получение безопасного, качественного, комфортного, экономичного объекта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Arial"/>
                <a:cs typeface="Arial"/>
              </a:rPr>
              <a:t>Сертификация по российской системе будет, безусловно, менее затратной как для проектной команды, так и для заказчика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1600" dirty="0" smtClean="0">
                <a:solidFill>
                  <a:srgbClr val="3E3D2D"/>
                </a:solidFill>
                <a:latin typeface="Arial"/>
                <a:cs typeface="Arial"/>
              </a:rPr>
              <a:t>В процессе сертификации оценивается не только документация и построенный объект, но также эксплуатация и утилизация  – </a:t>
            </a:r>
            <a:r>
              <a:rPr lang="ru-RU" sz="1600" b="1" dirty="0" smtClean="0">
                <a:solidFill>
                  <a:srgbClr val="3E3D2D"/>
                </a:solidFill>
                <a:latin typeface="Arial"/>
                <a:cs typeface="Arial"/>
              </a:rPr>
              <a:t>ориентация на жизненный цикл</a:t>
            </a:r>
            <a:endParaRPr lang="ru-RU" sz="1600" dirty="0" smtClean="0">
              <a:solidFill>
                <a:srgbClr val="3E3D2D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177281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ПРЕИМУЩЕСТВА СИСТЕМЫ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352527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Изображение 4" descr="IMG_00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628800"/>
            <a:ext cx="7631757" cy="47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71600" y="2708920"/>
            <a:ext cx="734481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/>
            <a:r>
              <a:rPr kumimoji="0" lang="ru-RU" sz="3200" dirty="0" smtClean="0">
                <a:solidFill>
                  <a:schemeClr val="bg1"/>
                </a:solidFill>
              </a:rPr>
              <a:t>СПАСИБО ЗА ВНИМАНИЕ!</a:t>
            </a:r>
            <a:endParaRPr kumimoji="0" lang="en-US" sz="3200" dirty="0" smtClean="0">
              <a:solidFill>
                <a:schemeClr val="bg1"/>
              </a:solidFill>
            </a:endParaRPr>
          </a:p>
          <a:p>
            <a:pPr algn="ctr"/>
            <a:endParaRPr kumimoji="0" lang="ru-RU" sz="3200" dirty="0" smtClean="0">
              <a:solidFill>
                <a:schemeClr val="bg1"/>
              </a:solidFill>
            </a:endParaRPr>
          </a:p>
          <a:p>
            <a:pPr algn="ctr"/>
            <a:r>
              <a:rPr kumimoji="0" lang="en-US" sz="3200" dirty="0" err="1" smtClean="0">
                <a:solidFill>
                  <a:schemeClr val="bg1"/>
                </a:solidFill>
              </a:rPr>
              <a:t>www.uar.ru</a:t>
            </a:r>
            <a:endParaRPr kumimoji="0" lang="en-US" sz="3200" dirty="0" smtClean="0">
              <a:solidFill>
                <a:schemeClr val="bg1"/>
              </a:solidFill>
            </a:endParaRPr>
          </a:p>
          <a:p>
            <a:pPr algn="ctr"/>
            <a:r>
              <a:rPr kumimoji="0" lang="en-US" sz="3200" dirty="0" err="1" smtClean="0">
                <a:solidFill>
                  <a:schemeClr val="bg1"/>
                </a:solidFill>
              </a:rPr>
              <a:t>www.rsabc.ru</a:t>
            </a:r>
            <a:endParaRPr kumimoji="0" lang="en-US" sz="3200" dirty="0" smtClean="0">
              <a:solidFill>
                <a:schemeClr val="bg1"/>
              </a:solidFill>
            </a:endParaRPr>
          </a:p>
          <a:p>
            <a:pPr algn="ctr"/>
            <a:r>
              <a:rPr kumimoji="0" lang="en-US" sz="3200" dirty="0" err="1" smtClean="0">
                <a:solidFill>
                  <a:schemeClr val="bg1"/>
                </a:solidFill>
              </a:rPr>
              <a:t>www.remistudio.ru</a:t>
            </a:r>
            <a:endParaRPr kumimoji="0" lang="ru-RU" sz="3200" dirty="0">
              <a:solidFill>
                <a:schemeClr val="bg1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92280" y="548680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300" dirty="0" smtClean="0">
                <a:latin typeface="Century Gothic"/>
                <a:cs typeface="Century Gothic"/>
              </a:rPr>
              <a:t>remistudio</a:t>
            </a:r>
            <a:endParaRPr lang="ru-RU" sz="1600" b="1" spc="300" dirty="0">
              <a:latin typeface="Century Gothic"/>
              <a:cs typeface="Century Gothic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152454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149279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755576" y="1340768"/>
            <a:ext cx="612001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СИСТЕМА РАЗРАБОТАНА С УЧЕТОМ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39552" y="2132856"/>
            <a:ext cx="7632848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Законодательных актов РФ 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Стандартов ISO 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Разработок всемирной организации здравоохранения 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Рекомендаций международных организаций по «зеленому строительству»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000" dirty="0" smtClean="0">
                <a:solidFill>
                  <a:srgbClr val="3E3D2D"/>
                </a:solidFill>
                <a:latin typeface="Century Gothic" charset="0"/>
              </a:rPr>
              <a:t>Зеленых стандартов DGNB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09120"/>
            <a:ext cx="1800225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19" t="18092" r="3627" b="17152"/>
          <a:stretch>
            <a:fillRect/>
          </a:stretch>
        </p:blipFill>
        <p:spPr bwMode="auto">
          <a:xfrm>
            <a:off x="1547664" y="5229200"/>
            <a:ext cx="12954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4419" t="18092" r="3627" b="171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43" r="16278"/>
          <a:stretch>
            <a:fillRect/>
          </a:stretch>
        </p:blipFill>
        <p:spPr bwMode="auto">
          <a:xfrm>
            <a:off x="4032250" y="5157192"/>
            <a:ext cx="10795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 l="10843" r="162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267791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>
              <a:solidFill>
                <a:srgbClr val="7F7F7F"/>
              </a:solidFill>
              <a:latin typeface="Arial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565" y="335699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/>
                <a:cs typeface="Arial"/>
              </a:rPr>
              <a:t>ПОВЫШЕНИЕ КАЧЕСТВА ПРОЕКТИРОВАНИЯ И СТРОИТЕЛЬСТВА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565" y="3861048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/>
                <a:cs typeface="Arial"/>
              </a:rPr>
              <a:t>УЧЕТ СИСТЕМЫ ЖИЗНЕННОГО ЦИКЛА В СТРОИТЕЛЬСТВЕ</a:t>
            </a:r>
            <a:endParaRPr lang="ru-RU" sz="18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1032" y="2063750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КАКОЕ ЦЕЛЕПОЛАГАНИЕ СИСТЕМЫ СЕРТИФИКАЦИИ САР- СПЗС? </a:t>
            </a:r>
          </a:p>
        </p:txBody>
      </p:sp>
    </p:spTree>
    <p:extLst>
      <p:ext uri="{BB962C8B-B14F-4D97-AF65-F5344CB8AC3E}">
        <p14:creationId xmlns="" xmlns:p14="http://schemas.microsoft.com/office/powerpoint/2010/main" val="20740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6127" y="1628800"/>
            <a:ext cx="7462257" cy="1152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7890" y="2928367"/>
            <a:ext cx="7490023" cy="2876898"/>
          </a:xfrm>
          <a:prstGeom prst="rect">
            <a:avLst/>
          </a:prstGeom>
          <a:solidFill>
            <a:srgbClr val="DCE6F2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/>
              <a:cs typeface="Arial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4650" y="1700808"/>
            <a:ext cx="527199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8000"/>
                </a:solidFill>
                <a:latin typeface="Arial"/>
                <a:cs typeface="Arial"/>
              </a:rPr>
              <a:t>ЭКОЛОГИЧЕСКИЙ ПОДХОД – </a:t>
            </a:r>
          </a:p>
          <a:p>
            <a:endParaRPr lang="ru-RU" sz="1400" dirty="0" smtClean="0">
              <a:latin typeface="Arial"/>
              <a:cs typeface="Arial"/>
            </a:endParaRPr>
          </a:p>
          <a:p>
            <a:r>
              <a:rPr lang="ru-RU" sz="1400" dirty="0" smtClean="0">
                <a:latin typeface="Arial"/>
                <a:cs typeface="Arial"/>
              </a:rPr>
              <a:t>РЕСУРСОСБЕРЕЖЕНИЕ, ЗАЩИТА ОКРУЖАЮЩЕЙ СРЕДЫ </a:t>
            </a:r>
          </a:p>
          <a:p>
            <a:r>
              <a:rPr lang="ru-RU" sz="1400" dirty="0" smtClean="0">
                <a:latin typeface="Arial"/>
                <a:cs typeface="Arial"/>
              </a:rPr>
              <a:t>ТЕХНИЧЕСКИМИ СРЕДСТВАМИ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576" y="3000375"/>
            <a:ext cx="7272808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ЭКОУСТОЙЧИВЫЙ ПОДХОД – </a:t>
            </a:r>
          </a:p>
          <a:p>
            <a:endParaRPr lang="ru-RU" sz="1400" dirty="0" smtClean="0">
              <a:latin typeface="Arial"/>
              <a:cs typeface="Arial"/>
            </a:endParaRPr>
          </a:p>
          <a:p>
            <a:r>
              <a:rPr lang="ru-RU" sz="1400" dirty="0" smtClean="0">
                <a:latin typeface="Arial"/>
                <a:cs typeface="Arial"/>
              </a:rPr>
              <a:t>КАЧЕСТВЕННАЯ СРЕДА ОБИТАНИЯ, УЧЕТ СОЦИАЛЬНОЙ И КУЛЬТУРНОЙ СОСТАВЛЯЮЩЕЙ, ЭКОНОМИЧЕСКАЯ ЭФФЕКТИВНОСТЬ НА ВСЕМ ЖИЗНЕННОМ ЦИКЛЕ</a:t>
            </a:r>
          </a:p>
          <a:p>
            <a:endParaRPr lang="ru-RU" sz="1400" dirty="0" smtClean="0">
              <a:latin typeface="Arial"/>
              <a:cs typeface="Arial"/>
            </a:endParaRPr>
          </a:p>
          <a:p>
            <a:r>
              <a:rPr lang="ru-RU" sz="1400" dirty="0" smtClean="0">
                <a:latin typeface="Arial"/>
                <a:cs typeface="Arial"/>
              </a:rPr>
              <a:t>Закон №44-ФЗ предусматривает возможность использования критерия оценки жизненного цикла товаров и услуг без привязки к контракту жизненного цикла. </a:t>
            </a:r>
          </a:p>
          <a:p>
            <a:endParaRPr lang="ru-RU" sz="1400" dirty="0" smtClean="0">
              <a:latin typeface="Arial"/>
              <a:cs typeface="Arial"/>
            </a:endParaRPr>
          </a:p>
          <a:p>
            <a:r>
              <a:rPr lang="ru-RU" sz="1400" dirty="0" smtClean="0">
                <a:latin typeface="Arial"/>
                <a:cs typeface="Arial"/>
              </a:rPr>
              <a:t>ПП №1085 предусматривает 100% </a:t>
            </a:r>
            <a:r>
              <a:rPr lang="ru-RU" sz="1400" dirty="0" err="1" smtClean="0">
                <a:latin typeface="Arial"/>
                <a:cs typeface="Arial"/>
              </a:rPr>
              <a:t>нестоимостной</a:t>
            </a:r>
            <a:r>
              <a:rPr lang="ru-RU" sz="1400" dirty="0" smtClean="0">
                <a:latin typeface="Arial"/>
                <a:cs typeface="Arial"/>
              </a:rPr>
              <a:t> критерий оценки архитектурных и градостроительных произведений.</a:t>
            </a:r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114286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Изображение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925" t="109566" r="29362" b="-29675"/>
          <a:stretch>
            <a:fillRect/>
          </a:stretch>
        </p:blipFill>
        <p:spPr bwMode="auto">
          <a:xfrm>
            <a:off x="2249488" y="5169719"/>
            <a:ext cx="9112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628800"/>
            <a:ext cx="849694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3568" y="1628800"/>
            <a:ext cx="7425288" cy="564142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36000" tIns="36000" rIns="36000" bIns="36000" rtlCol="0" anchor="ctr" anchorCtr="0">
            <a:noAutofit/>
          </a:bodyPr>
          <a:lstStyle/>
          <a:p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Повышение качества и снижение стоимости жизненного цикла</a:t>
            </a:r>
            <a:endParaRPr lang="ru-RU" sz="1800" dirty="0">
              <a:effectLst/>
              <a:latin typeface="Times New Roman"/>
              <a:ea typeface="ＭＳ 明朝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2492896"/>
            <a:ext cx="1433843" cy="349702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Стоимость</a:t>
            </a:r>
            <a:endParaRPr lang="ru-RU" sz="1800" dirty="0">
              <a:effectLst/>
              <a:latin typeface="Times New Roman"/>
              <a:ea typeface="ＭＳ 明朝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568" y="5229200"/>
            <a:ext cx="1656184" cy="626701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Arial"/>
              </a:rPr>
              <a:t>Стоимость </a:t>
            </a:r>
            <a:endParaRPr lang="ru-RU" sz="1800" dirty="0">
              <a:effectLst/>
              <a:latin typeface="Arial"/>
              <a:ea typeface="ＭＳ 明朝"/>
              <a:cs typeface="Arial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Arial"/>
              </a:rPr>
              <a:t>строительства </a:t>
            </a:r>
            <a:endParaRPr lang="ru-RU" sz="1800" dirty="0">
              <a:effectLst/>
              <a:latin typeface="Arial"/>
              <a:ea typeface="ＭＳ 明朝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7944" y="2636913"/>
            <a:ext cx="2160240" cy="648072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36000" tIns="36000" rIns="36000" bIns="36000" rtlCol="0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Традиционный </a:t>
            </a:r>
            <a:endParaRPr lang="ru-RU" sz="1800" dirty="0">
              <a:effectLst/>
              <a:latin typeface="Times New Roman"/>
              <a:ea typeface="ＭＳ 明朝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подход</a:t>
            </a:r>
            <a:endParaRPr lang="ru-RU" sz="1800" dirty="0">
              <a:effectLst/>
              <a:latin typeface="Times New Roman"/>
              <a:ea typeface="ＭＳ 明朝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88224" y="3933056"/>
            <a:ext cx="1985649" cy="626701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80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Экоустойчивый</a:t>
            </a:r>
            <a:endParaRPr lang="ru-RU" sz="1800">
              <a:effectLst/>
              <a:latin typeface="Times New Roman"/>
              <a:ea typeface="ＭＳ 明朝"/>
            </a:endParaRPr>
          </a:p>
          <a:p>
            <a:pPr algn="ctr">
              <a:spcAft>
                <a:spcPts val="0"/>
              </a:spcAft>
            </a:pPr>
            <a:r>
              <a:rPr lang="ru-RU" sz="180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подход</a:t>
            </a:r>
            <a:endParaRPr lang="ru-RU" sz="1800">
              <a:effectLst/>
              <a:latin typeface="Times New Roman"/>
              <a:ea typeface="ＭＳ 明朝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47864" y="4941168"/>
            <a:ext cx="2989584" cy="903700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Стоимость эксплуатации и</a:t>
            </a:r>
            <a:endParaRPr lang="ru-RU" sz="1800" dirty="0">
              <a:effectLst/>
              <a:latin typeface="Times New Roman"/>
              <a:ea typeface="ＭＳ 明朝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технического обслуживания</a:t>
            </a:r>
            <a:endParaRPr lang="ru-RU" sz="1800" dirty="0">
              <a:effectLst/>
              <a:latin typeface="Times New Roman"/>
              <a:ea typeface="ＭＳ 明朝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0272" y="6023794"/>
            <a:ext cx="972557" cy="349702"/>
          </a:xfrm>
          <a:prstGeom prst="rect">
            <a:avLst/>
          </a:prstGeom>
          <a:solidFill>
            <a:srgbClr val="FFFFFF">
              <a:lumMod val="95000"/>
            </a:srgbClr>
          </a:solidFill>
        </p:spPr>
        <p:txBody>
          <a:bodyPr wrap="square" lIns="36000" tIns="36000" rIns="36000" bIns="36000" rtlCol="0" anchor="ctr" anchorCtr="0">
            <a:spAutoFit/>
          </a:bodyPr>
          <a:lstStyle/>
          <a:p>
            <a:pPr>
              <a:spcAft>
                <a:spcPts val="0"/>
              </a:spcAft>
            </a:pPr>
            <a:r>
              <a:rPr lang="ru-RU" sz="1800" dirty="0">
                <a:solidFill>
                  <a:srgbClr val="808080"/>
                </a:solidFill>
                <a:effectLst/>
                <a:latin typeface="Arial"/>
                <a:ea typeface="MS PGothic"/>
                <a:cs typeface="Times New Roman"/>
              </a:rPr>
              <a:t>Время</a:t>
            </a:r>
            <a:endParaRPr lang="ru-RU" sz="1800" dirty="0">
              <a:effectLst/>
              <a:latin typeface="Times New Roman"/>
              <a:ea typeface="ＭＳ 明朝"/>
            </a:endParaRPr>
          </a:p>
        </p:txBody>
      </p: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</p:spTree>
    <p:extLst>
      <p:ext uri="{BB962C8B-B14F-4D97-AF65-F5344CB8AC3E}">
        <p14:creationId xmlns="" xmlns:p14="http://schemas.microsoft.com/office/powerpoint/2010/main" val="184241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84213" y="4005263"/>
            <a:ext cx="7559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  <a:p>
            <a:pPr marL="285750" indent="-285750">
              <a:buFontTx/>
              <a:buChar char="-"/>
            </a:pPr>
            <a:endParaRPr kumimoji="0" lang="ru-RU" b="1">
              <a:solidFill>
                <a:srgbClr val="7F7F7F"/>
              </a:solidFill>
              <a:latin typeface="Arial" charset="0"/>
            </a:endParaRP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1682944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" name="Rectangle 1"/>
          <p:cNvSpPr txBox="1">
            <a:spLocks noChangeArrowheads="1"/>
          </p:cNvSpPr>
          <p:nvPr/>
        </p:nvSpPr>
        <p:spPr bwMode="auto">
          <a:xfrm>
            <a:off x="2411760" y="188640"/>
            <a:ext cx="734342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/>
            </a:pPr>
            <a:r>
              <a:rPr kumimoji="0" lang="ru-RU" sz="2000" dirty="0" smtClean="0">
                <a:solidFill>
                  <a:srgbClr val="0000FF"/>
                </a:solidFill>
                <a:latin typeface="Arial"/>
                <a:cs typeface="Arial"/>
              </a:rPr>
              <a:t>НОВЫЙ ФОРМАТ ОЦЕНКИ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4585" y="1916832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6BB229"/>
                </a:solidFill>
                <a:latin typeface="Arial"/>
                <a:cs typeface="Arial"/>
              </a:rPr>
              <a:t>КАК РАБОТАЕТ СИСТЕМА СЕРТИФИКАЦИИ? 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339082" y="3356471"/>
            <a:ext cx="27368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400">
                <a:solidFill>
                  <a:schemeClr val="bg1"/>
                </a:solidFill>
              </a:rPr>
              <a:t>СПАСИБО!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83568" y="2708920"/>
            <a:ext cx="8280920" cy="391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42900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400" dirty="0" smtClean="0">
                <a:solidFill>
                  <a:srgbClr val="3E3D2D"/>
                </a:solidFill>
                <a:latin typeface="Arial"/>
                <a:cs typeface="Arial"/>
              </a:rPr>
              <a:t>Какое целеполагание?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400" dirty="0" smtClean="0">
                <a:solidFill>
                  <a:srgbClr val="3E3D2D"/>
                </a:solidFill>
                <a:latin typeface="Arial"/>
                <a:cs typeface="Arial"/>
              </a:rPr>
              <a:t>Как проектировать?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400" dirty="0" smtClean="0">
                <a:solidFill>
                  <a:srgbClr val="3E3D2D"/>
                </a:solidFill>
                <a:latin typeface="Arial"/>
                <a:cs typeface="Arial"/>
              </a:rPr>
              <a:t>Как строить?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400" dirty="0" smtClean="0">
                <a:solidFill>
                  <a:srgbClr val="3E3D2D"/>
                </a:solidFill>
                <a:latin typeface="Arial"/>
                <a:cs typeface="Arial"/>
              </a:rPr>
              <a:t>Как эксплуатировать?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r>
              <a:rPr lang="ru-RU" sz="2400" dirty="0" smtClean="0">
                <a:solidFill>
                  <a:srgbClr val="3E3D2D"/>
                </a:solidFill>
                <a:latin typeface="Arial"/>
                <a:cs typeface="Arial"/>
              </a:rPr>
              <a:t>Как утилизировать?</a:t>
            </a:r>
          </a:p>
          <a:p>
            <a:pPr hangingPunct="1">
              <a:lnSpc>
                <a:spcPct val="100000"/>
              </a:lnSpc>
              <a:spcBef>
                <a:spcPts val="488"/>
              </a:spcBef>
              <a:spcAft>
                <a:spcPts val="1425"/>
              </a:spcAft>
              <a:buClr>
                <a:srgbClr val="94C600"/>
              </a:buClr>
              <a:buSzPct val="76000"/>
              <a:buFont typeface="Wingdings 2" charset="0"/>
              <a:buChar char=""/>
              <a:defRPr/>
            </a:pPr>
            <a:endParaRPr lang="ru-RU" sz="2400" dirty="0" smtClean="0">
              <a:solidFill>
                <a:srgbClr val="3E3D2D"/>
              </a:solidFill>
              <a:latin typeface="Arial"/>
              <a:cs typeface="Arial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27782" y="4508996"/>
            <a:ext cx="6480175" cy="503238"/>
          </a:xfrm>
          <a:prstGeom prst="rect">
            <a:avLst/>
          </a:prstGeom>
          <a:noFill/>
          <a:ln w="38160" cap="flat">
            <a:solidFill>
              <a:srgbClr val="94C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98D833"/>
              </a:solidFill>
              <a:cs typeface="Arial Unicode MS" charset="0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827584" y="5157192"/>
            <a:ext cx="6480175" cy="503238"/>
          </a:xfrm>
          <a:prstGeom prst="rect">
            <a:avLst/>
          </a:prstGeom>
          <a:noFill/>
          <a:ln w="38160" cap="flat">
            <a:solidFill>
              <a:srgbClr val="94C6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cs typeface="Arial Unicode MS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669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5005</TotalTime>
  <Words>915</Words>
  <Application>Microsoft Office PowerPoint</Application>
  <PresentationFormat>Экран (4:3)</PresentationFormat>
  <Paragraphs>265</Paragraphs>
  <Slides>40</Slides>
  <Notes>39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Абрамова Анна</dc:creator>
  <cp:lastModifiedBy>Александр</cp:lastModifiedBy>
  <cp:revision>279</cp:revision>
  <dcterms:created xsi:type="dcterms:W3CDTF">2011-10-10T07:48:36Z</dcterms:created>
  <dcterms:modified xsi:type="dcterms:W3CDTF">2014-06-02T10:34:08Z</dcterms:modified>
</cp:coreProperties>
</file>