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65" r:id="rId3"/>
    <p:sldId id="258" r:id="rId4"/>
    <p:sldId id="259" r:id="rId5"/>
    <p:sldId id="268" r:id="rId6"/>
    <p:sldId id="269" r:id="rId7"/>
    <p:sldId id="266" r:id="rId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4" autoAdjust="0"/>
    <p:restoredTop sz="94660"/>
  </p:normalViewPr>
  <p:slideViewPr>
    <p:cSldViewPr showGuides="1">
      <p:cViewPr>
        <p:scale>
          <a:sx n="100" d="100"/>
          <a:sy n="100" d="100"/>
        </p:scale>
        <p:origin x="-816" y="3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DA7B4F-633A-4251-8926-34C006A738B3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53DED-D199-474A-89F1-FE30DE8E66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5984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B58ED-6B11-4178-9F13-925461EFEB23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211FF-5188-432C-9752-5F89E31A96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2701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obalmarket.com.ua/data/55/62/35/556235_1.jp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E8EB6-2047-41DA-A273-7FCDDEFC75A9}" type="datetime1">
              <a:rPr lang="ru-RU" smtClean="0"/>
              <a:t>02.06.2014</a:t>
            </a:fld>
            <a:endParaRPr lang="ru-RU"/>
          </a:p>
        </p:txBody>
      </p:sp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-27384"/>
            <a:ext cx="9144000" cy="1143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9" name="Picture 8" descr="uth"/>
          <p:cNvSpPr>
            <a:spLocks noChangeArrowheads="1"/>
          </p:cNvSpPr>
          <p:nvPr userDrawn="1"/>
        </p:nvSpPr>
        <p:spPr bwMode="auto">
          <a:xfrm>
            <a:off x="107950" y="71438"/>
            <a:ext cx="971550" cy="90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0" name="Picture 8" descr="uth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44463"/>
            <a:ext cx="79216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 descr="http://www.globalmarket.com.ua/data/55/62/35/556235_1.jpg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1" y="3548814"/>
            <a:ext cx="4457121" cy="3309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 userDrawn="1"/>
        </p:nvSpPr>
        <p:spPr>
          <a:xfrm>
            <a:off x="0" y="3405193"/>
            <a:ext cx="4590256" cy="3452807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prstClr val="white"/>
              </a:solidFill>
            </a:endParaRPr>
          </a:p>
        </p:txBody>
      </p:sp>
      <p:sp>
        <p:nvSpPr>
          <p:cNvPr id="13" name="TextBox 11"/>
          <p:cNvSpPr txBox="1">
            <a:spLocks noChangeArrowheads="1"/>
          </p:cNvSpPr>
          <p:nvPr userDrawn="1"/>
        </p:nvSpPr>
        <p:spPr bwMode="auto">
          <a:xfrm>
            <a:off x="36512" y="2348880"/>
            <a:ext cx="9107488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514350" indent="-5143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ctr"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РАЗВИТИЕ СИСТЕМЫ УЛУЧШЕНИЯ ЖИЛИЩНЫХ</a:t>
            </a:r>
            <a:r>
              <a:rPr lang="ru-RU" sz="2400" b="1" baseline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УСЛОВИЙ В Г. МОСКВЕ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" name="TextBox 6"/>
          <p:cNvSpPr txBox="1">
            <a:spLocks noChangeArrowheads="1"/>
          </p:cNvSpPr>
          <p:nvPr userDrawn="1"/>
        </p:nvSpPr>
        <p:spPr bwMode="auto">
          <a:xfrm>
            <a:off x="3214678" y="6309320"/>
            <a:ext cx="25923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Москва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2013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 userDrawn="1"/>
        </p:nvSpPr>
        <p:spPr bwMode="auto">
          <a:xfrm>
            <a:off x="1151508" y="116632"/>
            <a:ext cx="759695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Комплекс градостроительной политики </a:t>
            </a:r>
          </a:p>
          <a:p>
            <a:pPr algn="ctr" eaLnBrk="1" hangingPunct="1"/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 строительства города Москвы</a:t>
            </a:r>
          </a:p>
        </p:txBody>
      </p:sp>
    </p:spTree>
    <p:extLst>
      <p:ext uri="{BB962C8B-B14F-4D97-AF65-F5344CB8AC3E}">
        <p14:creationId xmlns:p14="http://schemas.microsoft.com/office/powerpoint/2010/main" val="3555866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A3D0-A812-414B-8E7C-C0619CFB9790}" type="datetime1">
              <a:rPr lang="ru-RU" smtClean="0"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DD0-4309-4955-B2B9-ECCE7A019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598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D78C-57D0-4E07-8AD4-10464F744A69}" type="datetime1">
              <a:rPr lang="ru-RU" smtClean="0"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DD0-4309-4955-B2B9-ECCE7A019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68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-27384"/>
            <a:ext cx="9144000" cy="1143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9" name="Picture 8" descr="uth"/>
          <p:cNvSpPr>
            <a:spLocks noChangeArrowheads="1"/>
          </p:cNvSpPr>
          <p:nvPr userDrawn="1"/>
        </p:nvSpPr>
        <p:spPr bwMode="auto">
          <a:xfrm>
            <a:off x="107950" y="71438"/>
            <a:ext cx="971550" cy="90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0" name="Picture 8" descr="uth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44463"/>
            <a:ext cx="79216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7203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8CE6-6E97-4234-A75C-74959DA7F681}" type="datetime1">
              <a:rPr lang="ru-RU" smtClean="0"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DD0-4309-4955-B2B9-ECCE7A019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64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1B97-F271-44F8-B0F8-BB153D7E8F0D}" type="datetime1">
              <a:rPr lang="ru-RU" smtClean="0"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DD0-4309-4955-B2B9-ECCE7A019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48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23E60-1231-4009-8B3D-C8C32FB3BD8F}" type="datetime1">
              <a:rPr lang="ru-RU" smtClean="0"/>
              <a:t>02.06.2014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DD0-4309-4955-B2B9-ECCE7A019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008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AF64E-F6B4-452E-80D8-0A22CD681177}" type="datetime1">
              <a:rPr lang="ru-RU" smtClean="0"/>
              <a:t>02.06.2014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DD0-4309-4955-B2B9-ECCE7A019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228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0F8F0-7521-4484-9D7F-D41BB15AF91A}" type="datetime1">
              <a:rPr lang="ru-RU" smtClean="0"/>
              <a:t>02.06.2014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DD0-4309-4955-B2B9-ECCE7A019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100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816AC-C1E7-41F2-8F6A-4DB6A001CC1B}" type="datetime1">
              <a:rPr lang="ru-RU" smtClean="0"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DD0-4309-4955-B2B9-ECCE7A019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333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4892D-F7B5-40BA-88DB-C65DDEDC0380}" type="datetime1">
              <a:rPr lang="ru-RU" smtClean="0"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DD0-4309-4955-B2B9-ECCE7A019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228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4EFCF-E938-472C-83A6-6B4E1C878E65}" type="datetime1">
              <a:rPr lang="ru-RU" smtClean="0"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DD0-4309-4955-B2B9-ECCE7A019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597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lobalmarket.com.ua/data/55/62/35/556235_1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obalmarket.com.ua/data/55/62/35/556235_1.jp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http://www.globalmarket.com.ua/data/55/62/35/556235_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561753"/>
            <a:ext cx="2521241" cy="1887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71600" y="262047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К</a:t>
            </a:r>
            <a:r>
              <a:rPr lang="ru-RU" sz="2400" b="1" dirty="0" smtClean="0">
                <a:solidFill>
                  <a:schemeClr val="bg1"/>
                </a:solidFill>
              </a:rPr>
              <a:t>омплекс градостроительной политики 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и строительства города Москвы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78280" y="1412776"/>
            <a:ext cx="8198176" cy="172819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ОБЕСПЕЧЕНИЕ ГРАЖДАН ДОСТУПНЫМ И КОМФОРТНЫМ ЖИЛЬЕМ ЧЕРЕЗ РАЗВИТИЕ АРЕНДНОГО ЖИЛЬЯ»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915816" y="5661248"/>
            <a:ext cx="3888432" cy="1008112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Москва, </a:t>
            </a:r>
            <a:r>
              <a:rPr lang="ru-RU" sz="2000" dirty="0" smtClean="0">
                <a:solidFill>
                  <a:schemeClr val="tx1"/>
                </a:solidFill>
              </a:rPr>
              <a:t>июн</a:t>
            </a:r>
            <a:r>
              <a:rPr lang="ru-RU" sz="2000" dirty="0" smtClean="0">
                <a:solidFill>
                  <a:schemeClr val="tx1"/>
                </a:solidFill>
              </a:rPr>
              <a:t>ь 2014 </a:t>
            </a:r>
            <a:r>
              <a:rPr lang="ru-RU" sz="2000" dirty="0" smtClean="0">
                <a:solidFill>
                  <a:schemeClr val="tx1"/>
                </a:solidFill>
              </a:rPr>
              <a:t>г.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8280" y="4725144"/>
            <a:ext cx="5533880" cy="172819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Рындин Олег Витальевич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первый заместитель руководителя Департамента градостроительной политики города Москвы</a:t>
            </a:r>
          </a:p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Москва, июнь 2014 г. 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56176" y="3720083"/>
            <a:ext cx="2761416" cy="2949277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870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262047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ОСНОВНЫЕ ТЕЗИСЫ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1268760"/>
            <a:ext cx="8640960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Для </a:t>
            </a:r>
            <a:r>
              <a:rPr lang="ru-RU" b="1" dirty="0">
                <a:solidFill>
                  <a:srgbClr val="C00000"/>
                </a:solidFill>
              </a:rPr>
              <a:t>большей части трудоспособного населения города Москвы рыночные способы улучшения жилищных условий </a:t>
            </a:r>
            <a:r>
              <a:rPr lang="ru-RU" b="1" dirty="0" smtClean="0">
                <a:solidFill>
                  <a:srgbClr val="C00000"/>
                </a:solidFill>
              </a:rPr>
              <a:t>недоступны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187164"/>
            <a:ext cx="8640960" cy="12418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Критерий доступности жилья согласно  ФЦП «Жилище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»: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- средняя </a:t>
            </a:r>
            <a:r>
              <a:rPr lang="ru-RU" dirty="0">
                <a:latin typeface="Arial" pitchFamily="34" charset="0"/>
                <a:cs typeface="Arial" pitchFamily="34" charset="0"/>
              </a:rPr>
              <a:t>стоимость стандартной квартиры общей площадью 54 кв. метра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должна быть равна </a:t>
            </a:r>
            <a:r>
              <a:rPr lang="ru-RU" dirty="0">
                <a:latin typeface="Arial" pitchFamily="34" charset="0"/>
                <a:cs typeface="Arial" pitchFamily="34" charset="0"/>
              </a:rPr>
              <a:t>среднему годовому совокупному денежному доходу семьи из 3 человек за </a:t>
            </a:r>
            <a:r>
              <a:rPr lang="ru-RU" b="1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 года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789040"/>
            <a:ext cx="8640960" cy="18722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	Средняя </a:t>
            </a:r>
            <a:r>
              <a:rPr lang="ru-RU" dirty="0">
                <a:latin typeface="Arial" pitchFamily="34" charset="0"/>
                <a:cs typeface="Arial" pitchFamily="34" charset="0"/>
              </a:rPr>
              <a:t>стоимость квадратного метра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жилья в Москве составляет около </a:t>
            </a:r>
            <a:r>
              <a:rPr lang="ru-RU" dirty="0">
                <a:latin typeface="Arial" pitchFamily="34" charset="0"/>
                <a:cs typeface="Arial" pitchFamily="34" charset="0"/>
              </a:rPr>
              <a:t>180 тыс. руб.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	При </a:t>
            </a:r>
            <a:r>
              <a:rPr lang="ru-RU" dirty="0">
                <a:latin typeface="Arial" pitchFamily="34" charset="0"/>
                <a:cs typeface="Arial" pitchFamily="34" charset="0"/>
              </a:rPr>
              <a:t>этом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dirty="0">
                <a:latin typeface="Arial" pitchFamily="34" charset="0"/>
                <a:cs typeface="Arial" pitchFamily="34" charset="0"/>
              </a:rPr>
              <a:t>Москве среднемесячный доход составляет около 47 тыс.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рублей. В результате среднестатистическая семья </a:t>
            </a:r>
            <a:r>
              <a:rPr lang="ru-RU" dirty="0">
                <a:latin typeface="Arial" pitchFamily="34" charset="0"/>
                <a:cs typeface="Arial" pitchFamily="34" charset="0"/>
              </a:rPr>
              <a:t>из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двух </a:t>
            </a:r>
            <a:r>
              <a:rPr lang="ru-RU" dirty="0">
                <a:latin typeface="Arial" pitchFamily="34" charset="0"/>
                <a:cs typeface="Arial" pitchFamily="34" charset="0"/>
              </a:rPr>
              <a:t>работающих человек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 двух детей сможет </a:t>
            </a:r>
            <a:r>
              <a:rPr lang="ru-RU" dirty="0">
                <a:latin typeface="Arial" pitchFamily="34" charset="0"/>
                <a:cs typeface="Arial" pitchFamily="34" charset="0"/>
              </a:rPr>
              <a:t>купить стандартную двухкомнатную квартиру (54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кв.м</a:t>
            </a:r>
            <a:r>
              <a:rPr lang="ru-RU" dirty="0">
                <a:latin typeface="Arial" pitchFamily="34" charset="0"/>
                <a:cs typeface="Arial" pitchFamily="34" charset="0"/>
              </a:rPr>
              <a:t>.) не ранее, чем через </a:t>
            </a:r>
            <a:r>
              <a:rPr lang="ru-RU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 </a:t>
            </a:r>
            <a:r>
              <a:rPr lang="ru-RU" b="1" u="sng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лет</a:t>
            </a:r>
          </a:p>
        </p:txBody>
      </p:sp>
    </p:spTree>
    <p:extLst>
      <p:ext uri="{BB962C8B-B14F-4D97-AF65-F5344CB8AC3E}">
        <p14:creationId xmlns:p14="http://schemas.microsoft.com/office/powerpoint/2010/main" val="23311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262047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ОСНОВНЫЕ ТЕЗИСЫ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1268760"/>
            <a:ext cx="864096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Увеличение </a:t>
            </a:r>
            <a:r>
              <a:rPr lang="ru-RU" b="1" dirty="0">
                <a:solidFill>
                  <a:srgbClr val="C00000"/>
                </a:solidFill>
              </a:rPr>
              <a:t>объемов строительства жилья в Москве не приведет в ближайшей перспективе к снижению его стоимости до уровня доступности для приобретения основной трудоспособной частью населения </a:t>
            </a:r>
            <a:r>
              <a:rPr lang="ru-RU" b="1" dirty="0" smtClean="0">
                <a:solidFill>
                  <a:srgbClr val="C00000"/>
                </a:solidFill>
              </a:rPr>
              <a:t>Москвы, т.к. :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63"/>
          <a:stretch/>
        </p:blipFill>
        <p:spPr>
          <a:xfrm flipH="1">
            <a:off x="683568" y="2324076"/>
            <a:ext cx="2232248" cy="24877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Скругленный прямоугольник 8"/>
          <p:cNvSpPr/>
          <p:nvPr/>
        </p:nvSpPr>
        <p:spPr>
          <a:xfrm>
            <a:off x="503040" y="5445224"/>
            <a:ext cx="838944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 РАМКАХ СУЩЕСТВУЮЩЕЙ СИСТЕМЫ  РЕГУЛИРОВАНИЯ  ГРАДОСТРОИТЕЛЬСТВА  РЫНОЧНЫМИ СПОСОБАМИ сделать </a:t>
            </a:r>
            <a:r>
              <a:rPr lang="ru-RU" b="1" dirty="0">
                <a:solidFill>
                  <a:srgbClr val="C00000"/>
                </a:solidFill>
              </a:rPr>
              <a:t>жилье в Москве более доступным для основной массы нуждающихся </a:t>
            </a:r>
            <a:r>
              <a:rPr lang="ru-RU" b="1" dirty="0" smtClean="0">
                <a:solidFill>
                  <a:srgbClr val="C00000"/>
                </a:solidFill>
              </a:rPr>
              <a:t>жителей </a:t>
            </a:r>
            <a:r>
              <a:rPr lang="ru-RU" b="1" dirty="0">
                <a:solidFill>
                  <a:srgbClr val="C00000"/>
                </a:solidFill>
              </a:rPr>
              <a:t>Москвы </a:t>
            </a:r>
            <a:r>
              <a:rPr lang="ru-RU" b="1" dirty="0" smtClean="0">
                <a:solidFill>
                  <a:srgbClr val="C00000"/>
                </a:solidFill>
              </a:rPr>
              <a:t>НЕВОЗМОЖНО !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73422" y="2324076"/>
            <a:ext cx="5184576" cy="12438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lt1"/>
                </a:solidFill>
              </a:rPr>
              <a:t>Устойчивый спрос на  московское жилье  обеспечивает  высокую ликвидность и доходность </a:t>
            </a:r>
            <a:r>
              <a:rPr lang="ru-RU" dirty="0">
                <a:solidFill>
                  <a:schemeClr val="lt1"/>
                </a:solidFill>
              </a:rPr>
              <a:t>жилищного строительства на продажу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83037" y="3717032"/>
            <a:ext cx="5184576" cy="15841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lt1"/>
                </a:solidFill>
              </a:rPr>
              <a:t>У </a:t>
            </a:r>
            <a:r>
              <a:rPr lang="ru-RU" dirty="0"/>
              <a:t> </a:t>
            </a:r>
            <a:r>
              <a:rPr lang="ru-RU" dirty="0" smtClean="0"/>
              <a:t>потенциальных инвесторов </a:t>
            </a:r>
            <a:r>
              <a:rPr lang="ru-RU" dirty="0" smtClean="0">
                <a:solidFill>
                  <a:schemeClr val="lt1"/>
                </a:solidFill>
              </a:rPr>
              <a:t>отсутствует </a:t>
            </a:r>
            <a:r>
              <a:rPr lang="ru-RU" dirty="0"/>
              <a:t>И</a:t>
            </a:r>
            <a:r>
              <a:rPr lang="ru-RU" dirty="0" smtClean="0">
                <a:solidFill>
                  <a:schemeClr val="lt1"/>
                </a:solidFill>
              </a:rPr>
              <a:t>нтерес </a:t>
            </a:r>
            <a:r>
              <a:rPr lang="ru-RU" dirty="0">
                <a:solidFill>
                  <a:schemeClr val="lt1"/>
                </a:solidFill>
              </a:rPr>
              <a:t>к проектам строительства жилья для предоставления в коммерческий </a:t>
            </a:r>
            <a:r>
              <a:rPr lang="ru-RU" dirty="0" err="1">
                <a:solidFill>
                  <a:schemeClr val="lt1"/>
                </a:solidFill>
              </a:rPr>
              <a:t>найм</a:t>
            </a:r>
            <a:r>
              <a:rPr lang="ru-RU" dirty="0">
                <a:solidFill>
                  <a:schemeClr val="lt1"/>
                </a:solidFill>
              </a:rPr>
              <a:t> в силу длительной окупаемости </a:t>
            </a:r>
            <a:r>
              <a:rPr lang="ru-RU" dirty="0" smtClean="0">
                <a:solidFill>
                  <a:schemeClr val="lt1"/>
                </a:solidFill>
              </a:rPr>
              <a:t>и  других рисков, в том числе связанных с неурегулированным законодательством в этой сфере</a:t>
            </a:r>
            <a:endParaRPr lang="ru-RU" dirty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919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262047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Что делать ?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87524" y="1268760"/>
            <a:ext cx="8640960" cy="7920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lt1"/>
                </a:solidFill>
              </a:rPr>
              <a:t>Продолжать  строить </a:t>
            </a:r>
            <a:r>
              <a:rPr lang="ru-RU" b="1" dirty="0">
                <a:solidFill>
                  <a:schemeClr val="lt1"/>
                </a:solidFill>
              </a:rPr>
              <a:t>жилье за  бюджетные деньги  и предоставлять в социальный </a:t>
            </a:r>
            <a:r>
              <a:rPr lang="ru-RU" b="1" dirty="0" err="1">
                <a:solidFill>
                  <a:schemeClr val="lt1"/>
                </a:solidFill>
              </a:rPr>
              <a:t>найм</a:t>
            </a:r>
            <a:r>
              <a:rPr lang="ru-RU" b="1" dirty="0">
                <a:solidFill>
                  <a:schemeClr val="lt1"/>
                </a:solidFill>
              </a:rPr>
              <a:t>  с  возможностью  приватизации в собственность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2537" y="2991100"/>
            <a:ext cx="730947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Возможности бюджета ограничены,   потребности  высоки,  существенная часть жителей Москвы  не имеющих доходов, позволяющих купить жилье, остается за рамками программы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82310" y="5589240"/>
            <a:ext cx="8640960" cy="98072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Строительство жилья за бюджетные деньги в силу ограниченности бюджетных денег и их целевого назначения  для решения неотложных градостроительных </a:t>
            </a:r>
            <a:r>
              <a:rPr lang="ru-RU" b="1" dirty="0" smtClean="0">
                <a:solidFill>
                  <a:srgbClr val="FFFF00"/>
                </a:solidFill>
              </a:rPr>
              <a:t>задач не </a:t>
            </a:r>
            <a:r>
              <a:rPr lang="ru-RU" b="1" dirty="0">
                <a:solidFill>
                  <a:srgbClr val="FFFF00"/>
                </a:solidFill>
              </a:rPr>
              <a:t>является панацеей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72250" y="3058032"/>
            <a:ext cx="843366" cy="61052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2310" y="3310944"/>
            <a:ext cx="48929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402537" y="4001602"/>
            <a:ext cx="7344817" cy="14401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 Москве все меньше  свободных земельных участков для нового строительства жилья .  Реорганизация </a:t>
            </a:r>
            <a:r>
              <a:rPr lang="ru-RU" b="1" dirty="0" err="1" smtClean="0">
                <a:solidFill>
                  <a:srgbClr val="C00000"/>
                </a:solidFill>
              </a:rPr>
              <a:t>промзон</a:t>
            </a:r>
            <a:r>
              <a:rPr lang="ru-RU" b="1" dirty="0" smtClean="0">
                <a:solidFill>
                  <a:srgbClr val="C00000"/>
                </a:solidFill>
              </a:rPr>
              <a:t>,  развитие застроенных территорий, комплексная застройка  территории новой Москвы  связана с организацией взаимодействия с собственниками и правообладателями земельных участков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2447" y="4007160"/>
            <a:ext cx="809015" cy="57396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</a:rPr>
              <a:t>?</a:t>
            </a:r>
            <a:endParaRPr lang="ru-RU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06601" y="2246601"/>
            <a:ext cx="809015" cy="60633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70425" y="2473568"/>
            <a:ext cx="501175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 rot="5400000">
            <a:off x="465122" y="2458991"/>
            <a:ext cx="501175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395641" y="2246600"/>
            <a:ext cx="7309470" cy="60633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Привычный и понятный для всех участников процесс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179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262047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Что делать ?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87524" y="1268760"/>
            <a:ext cx="8640960" cy="7920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lt1"/>
                </a:solidFill>
              </a:rPr>
              <a:t>Построить систему улучшения жилищных условий жителями Москвы на основе коммерческого и льготного найма</a:t>
            </a:r>
            <a:endParaRPr lang="ru-RU" b="1" dirty="0">
              <a:solidFill>
                <a:schemeClr val="lt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30398" y="4293096"/>
            <a:ext cx="7262081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Создается новая система управления многоквартирными домами, предполагающая одного собственника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97866" y="2192160"/>
            <a:ext cx="809015" cy="46231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rgbClr val="C00000"/>
                </a:solidFill>
              </a:rPr>
              <a:t>+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630399" y="3284984"/>
            <a:ext cx="730947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Появляется возможность повысить мобильность активной части жителей Москвы и снизить маятниковые миграции за счет возможности снять жилье в оптимальной доступности от работы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605111" y="5432622"/>
            <a:ext cx="7309470" cy="80468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Появляется возможность более эффективного использования денежных средств государственных фондов и институциональных инвесторов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630398" y="2129930"/>
            <a:ext cx="7262081" cy="86702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Создается возможность улучшения жилищных условий для более широких слоев жителей Москвы за счет новых механизмов субсидирования найма и снижения затрат на </a:t>
            </a:r>
            <a:r>
              <a:rPr lang="ru-RU" sz="1600" b="1" dirty="0" err="1" smtClean="0">
                <a:solidFill>
                  <a:srgbClr val="C00000"/>
                </a:solidFill>
              </a:rPr>
              <a:t>найм</a:t>
            </a:r>
            <a:r>
              <a:rPr lang="ru-RU" sz="1600" b="1" dirty="0" smtClean="0">
                <a:solidFill>
                  <a:srgbClr val="C00000"/>
                </a:solidFill>
              </a:rPr>
              <a:t> жилья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81048" y="3327462"/>
            <a:ext cx="809015" cy="46231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rgbClr val="C00000"/>
                </a:solidFill>
              </a:rPr>
              <a:t>+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81048" y="4369762"/>
            <a:ext cx="809015" cy="46231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rgbClr val="C00000"/>
                </a:solidFill>
              </a:rPr>
              <a:t>+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81048" y="5603806"/>
            <a:ext cx="809015" cy="46231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rgbClr val="C00000"/>
                </a:solidFill>
              </a:rPr>
              <a:t>+</a:t>
            </a:r>
            <a:endParaRPr lang="ru-RU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954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262047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Основные принципы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30790" y="1268760"/>
            <a:ext cx="8661690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b="1" dirty="0" smtClean="0"/>
              <a:t>Обеспечить большую доступность наемного жилья возможно </a:t>
            </a:r>
            <a:r>
              <a:rPr lang="ru-RU" sz="1500" b="1" dirty="0" smtClean="0"/>
              <a:t> </a:t>
            </a:r>
            <a:r>
              <a:rPr lang="ru-RU" sz="1500" b="1" dirty="0" smtClean="0"/>
              <a:t>путем законодательного определения категорий граждан, которым жилье в найм будет предоставляться по льготной цене либо путем частичной компенсации рыночной цены найма.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30790" y="2348880"/>
            <a:ext cx="8661690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b="1" dirty="0" smtClean="0"/>
              <a:t>Уменьшение себестоимости строительства домов для сдачи квартир в </a:t>
            </a:r>
            <a:r>
              <a:rPr lang="ru-RU" sz="1500" b="1" dirty="0" err="1" smtClean="0"/>
              <a:t>найм</a:t>
            </a:r>
            <a:r>
              <a:rPr lang="ru-RU" sz="1500" b="1" dirty="0" smtClean="0"/>
              <a:t> возможно в основном за счет перераспределения затрат с инвестора на город  или увеличения выпадающих доходов бюджета  платежей в бюджет  (льготное предоставление земельных участков, освобождение от обязанности развивать инфраструктуру города) </a:t>
            </a:r>
            <a:endParaRPr lang="ru-RU" sz="15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30790" y="3429000"/>
            <a:ext cx="8661690" cy="10081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b="1" dirty="0" smtClean="0"/>
              <a:t>Предоставление льгот инвесторам при строительстве жилья для сдачи в </a:t>
            </a:r>
            <a:r>
              <a:rPr lang="ru-RU" sz="1500" b="1" dirty="0" err="1" smtClean="0"/>
              <a:t>найм</a:t>
            </a:r>
            <a:r>
              <a:rPr lang="ru-RU" sz="1500" b="1" dirty="0" smtClean="0"/>
              <a:t> должно предполагать систему жесткого правового регулирования процесса строительства и эксплуатации таких жилых домов, а так же систему правового регулирования взаимоотношений между нанимателем и </a:t>
            </a:r>
            <a:r>
              <a:rPr lang="ru-RU" sz="1500" b="1" dirty="0" err="1" smtClean="0"/>
              <a:t>наймодателем</a:t>
            </a:r>
            <a:r>
              <a:rPr lang="ru-RU" sz="1500" b="1" dirty="0" smtClean="0"/>
              <a:t> </a:t>
            </a:r>
            <a:endParaRPr lang="ru-RU" sz="15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23528" y="5085184"/>
            <a:ext cx="8640960" cy="119675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Существующая система правового регулирования (градостроительного, жилищного, земельного законодательства) не обеспечивает  стимулирование  строительства для предоставления в </a:t>
            </a:r>
            <a:r>
              <a:rPr lang="ru-RU" b="1" dirty="0" err="1">
                <a:solidFill>
                  <a:srgbClr val="FFFF00"/>
                </a:solidFill>
              </a:rPr>
              <a:t>найм</a:t>
            </a:r>
            <a:r>
              <a:rPr lang="ru-RU" b="1" dirty="0">
                <a:solidFill>
                  <a:srgbClr val="FFFF00"/>
                </a:solidFill>
              </a:rPr>
              <a:t> и прав </a:t>
            </a:r>
            <a:r>
              <a:rPr lang="ru-RU" b="1" dirty="0" smtClean="0">
                <a:solidFill>
                  <a:srgbClr val="FFFF00"/>
                </a:solidFill>
              </a:rPr>
              <a:t>граждан</a:t>
            </a:r>
            <a:endParaRPr lang="ru-RU" b="1" dirty="0">
              <a:solidFill>
                <a:srgbClr val="FFFF00"/>
              </a:solidFill>
            </a:endParaRPr>
          </a:p>
          <a:p>
            <a:pPr algn="ctr"/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283968" y="4509120"/>
            <a:ext cx="484632" cy="504056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821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-27384"/>
            <a:ext cx="9144000" cy="1143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9220" name="Picture 8" descr="uth"/>
          <p:cNvSpPr>
            <a:spLocks noChangeArrowheads="1"/>
          </p:cNvSpPr>
          <p:nvPr/>
        </p:nvSpPr>
        <p:spPr bwMode="auto">
          <a:xfrm>
            <a:off x="107950" y="71438"/>
            <a:ext cx="971550" cy="90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prstClr val="black"/>
              </a:solidFill>
              <a:latin typeface="Arial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0" y="1148494"/>
            <a:ext cx="9144000" cy="1922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9223" name="Picture 8" descr="uth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44463"/>
            <a:ext cx="792163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http://www.globalmarket.com.ua/data/55/62/35/556235_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87" y="1251061"/>
            <a:ext cx="7452321" cy="5578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-56" y="1180863"/>
            <a:ext cx="9108560" cy="5632513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600">
              <a:solidFill>
                <a:prstClr val="white"/>
              </a:solidFill>
            </a:endParaRPr>
          </a:p>
        </p:txBody>
      </p:sp>
      <p:pic>
        <p:nvPicPr>
          <p:cNvPr id="19" name="Picture 3" descr="http://www.globalmarket.com.ua/data/55/62/35/556235_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87" y="1268760"/>
            <a:ext cx="7452321" cy="5578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792087" y="1343819"/>
            <a:ext cx="7793291" cy="5298157"/>
          </a:xfrm>
          <a:prstGeom prst="rect">
            <a:avLst/>
          </a:prstGeom>
          <a:solidFill>
            <a:schemeClr val="bg1">
              <a:alpha val="89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prstClr val="white"/>
              </a:solidFill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865311" y="44624"/>
            <a:ext cx="8171185" cy="584775"/>
          </a:xfrm>
          <a:prstGeom prst="rect">
            <a:avLst/>
          </a:prstGeom>
          <a:noFill/>
          <a:extLst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</a:t>
            </a:r>
            <a:r>
              <a:rPr lang="ru-RU" dirty="0" smtClean="0"/>
              <a:t>сновные предложения</a:t>
            </a:r>
            <a:r>
              <a:rPr lang="ru-RU" dirty="0"/>
              <a:t>	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251520" y="3212975"/>
            <a:ext cx="8640960" cy="82746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b="1" dirty="0" smtClean="0"/>
              <a:t>Разработка различных механизмов привлечение </a:t>
            </a:r>
            <a:r>
              <a:rPr lang="ru-RU" sz="1500" b="1" dirty="0" smtClean="0"/>
              <a:t>к инвестированию в строительство жилья для предоставления в найм по ценам ниже рыночных </a:t>
            </a:r>
            <a:r>
              <a:rPr lang="ru-RU" sz="1500" b="1" dirty="0" smtClean="0"/>
              <a:t> государственных финансовых институтов и средств региональных бюджетов.</a:t>
            </a:r>
            <a:endParaRPr lang="ru-RU" sz="1500" dirty="0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251520" y="4254050"/>
            <a:ext cx="8568952" cy="75912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b="1" dirty="0" smtClean="0"/>
              <a:t>Создание системы взаимодействия с предприятиями-работодателями, готовыми участвовать в системе обеспечения своих работников наемных </a:t>
            </a:r>
            <a:r>
              <a:rPr lang="ru-RU" sz="1500" b="1" dirty="0" smtClean="0"/>
              <a:t>жильем как путем строительства за счет собственных средств, так и за счет привлечения сторонних инвестиций</a:t>
            </a:r>
            <a:endParaRPr lang="ru-RU" sz="1500" dirty="0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251520" y="5301208"/>
            <a:ext cx="8568952" cy="4320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b="1" dirty="0" smtClean="0"/>
              <a:t>Создание системы управления жилыми домами, построенными для предоставления в </a:t>
            </a:r>
            <a:r>
              <a:rPr lang="ru-RU" sz="1500" b="1" dirty="0" err="1" smtClean="0"/>
              <a:t>найм</a:t>
            </a:r>
            <a:r>
              <a:rPr lang="ru-RU" sz="1500" b="1" dirty="0" smtClean="0"/>
              <a:t>.</a:t>
            </a:r>
            <a:endParaRPr lang="ru-RU" sz="1500" dirty="0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251520" y="5949280"/>
            <a:ext cx="8568952" cy="6926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b="1" dirty="0" smtClean="0"/>
              <a:t>Продолжение работы по легализации существующего рынка найма  жилья, находящегося в собственности </a:t>
            </a:r>
            <a:r>
              <a:rPr lang="ru-RU" sz="1500" b="1" dirty="0" smtClean="0"/>
              <a:t>граждан с целью создания цивилизованного рынка предоставления услуг в этой сфере, повышению гарантий прав участникам этого процесса</a:t>
            </a:r>
            <a:endParaRPr lang="ru-RU" sz="15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51520" y="1412776"/>
            <a:ext cx="8640960" cy="151216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b="1" dirty="0" smtClean="0"/>
              <a:t>Разработка и принятие на  федеральном уровне программы развития арендного жилья, включающей в себя комплекс мер по </a:t>
            </a:r>
            <a:r>
              <a:rPr lang="ru-RU" sz="1500" b="1" dirty="0" smtClean="0"/>
              <a:t>внесению взаимоувязанных </a:t>
            </a:r>
            <a:r>
              <a:rPr lang="ru-RU" sz="1500" b="1" dirty="0" err="1" smtClean="0"/>
              <a:t>изменеинй</a:t>
            </a:r>
            <a:r>
              <a:rPr lang="ru-RU" sz="1500" b="1" dirty="0" smtClean="0"/>
              <a:t> и дополнений</a:t>
            </a:r>
            <a:r>
              <a:rPr lang="ru-RU" sz="1500" b="1" dirty="0" smtClean="0"/>
              <a:t> </a:t>
            </a:r>
            <a:r>
              <a:rPr lang="ru-RU" sz="1500" b="1" dirty="0" smtClean="0"/>
              <a:t>в действующее </a:t>
            </a:r>
            <a:r>
              <a:rPr lang="ru-RU" sz="1500" b="1" dirty="0" smtClean="0"/>
              <a:t>законодательство   </a:t>
            </a:r>
            <a:r>
              <a:rPr lang="ru-RU" sz="1500" b="1" dirty="0"/>
              <a:t>(</a:t>
            </a:r>
            <a:r>
              <a:rPr lang="ru-RU" sz="1500" b="1" dirty="0" smtClean="0"/>
              <a:t>гражданское, жилищное, градостроительное, земельное, налоговое), </a:t>
            </a:r>
            <a:r>
              <a:rPr lang="ru-RU" sz="1500" b="1" dirty="0" smtClean="0"/>
              <a:t>определения полномочий регионов по регулированию в этой области, участию государственных финансовых институтов и других важных этапов, без которых </a:t>
            </a:r>
            <a:r>
              <a:rPr lang="ru-RU" sz="1500" b="1" dirty="0" smtClean="0"/>
              <a:t>массовое развитие строительства жилья для целей сдачи в найм  очень проблематично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24413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679</Words>
  <Application>Microsoft Office PowerPoint</Application>
  <PresentationFormat>Экран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Жанна Хоркина</dc:creator>
  <cp:lastModifiedBy>Рындин Олег Витальевич</cp:lastModifiedBy>
  <cp:revision>35</cp:revision>
  <cp:lastPrinted>2013-04-26T06:04:31Z</cp:lastPrinted>
  <dcterms:created xsi:type="dcterms:W3CDTF">2013-04-26T05:23:32Z</dcterms:created>
  <dcterms:modified xsi:type="dcterms:W3CDTF">2014-06-02T04:18:15Z</dcterms:modified>
</cp:coreProperties>
</file>