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5501" r:id="rId2"/>
  </p:sldMasterIdLst>
  <p:notesMasterIdLst>
    <p:notesMasterId r:id="rId16"/>
  </p:notesMasterIdLst>
  <p:handoutMasterIdLst>
    <p:handoutMasterId r:id="rId17"/>
  </p:handoutMasterIdLst>
  <p:sldIdLst>
    <p:sldId id="676" r:id="rId3"/>
    <p:sldId id="677" r:id="rId4"/>
    <p:sldId id="669" r:id="rId5"/>
    <p:sldId id="665" r:id="rId6"/>
    <p:sldId id="666" r:id="rId7"/>
    <p:sldId id="672" r:id="rId8"/>
    <p:sldId id="667" r:id="rId9"/>
    <p:sldId id="668" r:id="rId10"/>
    <p:sldId id="670" r:id="rId11"/>
    <p:sldId id="662" r:id="rId12"/>
    <p:sldId id="671" r:id="rId13"/>
    <p:sldId id="654" r:id="rId14"/>
    <p:sldId id="675" r:id="rId15"/>
  </p:sldIdLst>
  <p:sldSz cx="9906000" cy="6858000" type="A4"/>
  <p:notesSz cx="6797675" cy="9928225"/>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orient="horz" pos="480">
          <p15:clr>
            <a:srgbClr val="A4A3A4"/>
          </p15:clr>
        </p15:guide>
        <p15:guide id="3" orient="horz" pos="864">
          <p15:clr>
            <a:srgbClr val="A4A3A4"/>
          </p15:clr>
        </p15:guide>
        <p15:guide id="4" orient="horz" pos="672">
          <p15:clr>
            <a:srgbClr val="A4A3A4"/>
          </p15:clr>
        </p15:guide>
        <p15:guide id="5" orient="horz" pos="2400">
          <p15:clr>
            <a:srgbClr val="A4A3A4"/>
          </p15:clr>
        </p15:guide>
        <p15:guide id="6" orient="horz" pos="2064">
          <p15:clr>
            <a:srgbClr val="A4A3A4"/>
          </p15:clr>
        </p15:guide>
        <p15:guide id="7" orient="horz" pos="4128">
          <p15:clr>
            <a:srgbClr val="A4A3A4"/>
          </p15:clr>
        </p15:guide>
        <p15:guide id="8" orient="horz" pos="3552">
          <p15:clr>
            <a:srgbClr val="A4A3A4"/>
          </p15:clr>
        </p15:guide>
        <p15:guide id="9" pos="480">
          <p15:clr>
            <a:srgbClr val="A4A3A4"/>
          </p15:clr>
        </p15:guide>
        <p15:guide id="10" pos="3120">
          <p15:clr>
            <a:srgbClr val="A4A3A4"/>
          </p15:clr>
        </p15:guide>
        <p15:guide id="11" pos="6048">
          <p15:clr>
            <a:srgbClr val="A4A3A4"/>
          </p15:clr>
        </p15:guide>
        <p15:guide id="12" pos="2928">
          <p15:clr>
            <a:srgbClr val="A4A3A4"/>
          </p15:clr>
        </p15:guide>
        <p15:guide id="13" pos="3312">
          <p15:clr>
            <a:srgbClr val="A4A3A4"/>
          </p15:clr>
        </p15:guide>
      </p15:sldGuideLst>
    </p:ext>
    <p:ext uri="{2D200454-40CA-4A62-9FC3-DE9A4176ACB9}">
      <p15:notesGuideLst xmlns:p15="http://schemas.microsoft.com/office/powerpoint/2012/main" xmlns="">
        <p15:guide id="1" orient="horz" pos="3129" userDrawn="1">
          <p15:clr>
            <a:srgbClr val="A4A3A4"/>
          </p15:clr>
        </p15:guide>
        <p15:guide id="2" pos="2101" userDrawn="1">
          <p15:clr>
            <a:srgbClr val="A4A3A4"/>
          </p15:clr>
        </p15:guide>
        <p15:guide id="3" orient="horz" pos="3128" userDrawn="1">
          <p15:clr>
            <a:srgbClr val="A4A3A4"/>
          </p15:clr>
        </p15:guide>
        <p15:guide id="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onahova" initials="em" lastIdx="51" clrIdx="0"/>
  <p:cmAuthor id="1" name="oberger" initials="o" lastIdx="6" clrIdx="1"/>
  <p:cmAuthor id="2" name="NVTitova" initials="N"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a:srgbClr val="CCECFF"/>
    <a:srgbClr val="CCFFFF"/>
    <a:srgbClr val="FFFFCC"/>
    <a:srgbClr val="FF66FF"/>
    <a:srgbClr val="66FF33"/>
    <a:srgbClr val="FFCC66"/>
    <a:srgbClr val="CCFF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1829" autoAdjust="0"/>
  </p:normalViewPr>
  <p:slideViewPr>
    <p:cSldViewPr snapToGrid="0" snapToObjects="1">
      <p:cViewPr varScale="1">
        <p:scale>
          <a:sx n="86" d="100"/>
          <a:sy n="86" d="100"/>
        </p:scale>
        <p:origin x="-1452" y="-78"/>
      </p:cViewPr>
      <p:guideLst>
        <p:guide orient="horz" pos="1008"/>
        <p:guide orient="horz" pos="480"/>
        <p:guide orient="horz" pos="864"/>
        <p:guide orient="horz" pos="672"/>
        <p:guide orient="horz" pos="2400"/>
        <p:guide orient="horz" pos="2064"/>
        <p:guide orient="horz" pos="4128"/>
        <p:guide orient="horz" pos="3552"/>
        <p:guide pos="480"/>
        <p:guide pos="3120"/>
        <p:guide pos="6048"/>
        <p:guide pos="2928"/>
        <p:guide pos="3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2" d="100"/>
          <a:sy n="62" d="100"/>
        </p:scale>
        <p:origin x="-3354" y="-78"/>
      </p:cViewPr>
      <p:guideLst>
        <p:guide orient="horz" pos="3129"/>
        <p:guide orient="horz" pos="3128"/>
        <p:guide pos="2101"/>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1" y="1"/>
            <a:ext cx="2947244" cy="494588"/>
          </a:xfrm>
          <a:prstGeom prst="rect">
            <a:avLst/>
          </a:prstGeom>
          <a:noFill/>
          <a:ln>
            <a:noFill/>
          </a:ln>
          <a:extLst/>
        </p:spPr>
        <p:txBody>
          <a:bodyPr vert="horz" wrap="square" lIns="89253" tIns="44625" rIns="89253" bIns="44625" numCol="1" anchor="t" anchorCtr="0" compatLnSpc="1">
            <a:prstTxWarp prst="textNoShape">
              <a:avLst/>
            </a:prstTxWarp>
          </a:bodyPr>
          <a:lstStyle>
            <a:lvl1pPr defTabSz="893314">
              <a:defRPr sz="1100"/>
            </a:lvl1pPr>
          </a:lstStyle>
          <a:p>
            <a:pPr>
              <a:defRPr/>
            </a:pPr>
            <a:endParaRPr lang="ru-RU"/>
          </a:p>
        </p:txBody>
      </p:sp>
      <p:sp>
        <p:nvSpPr>
          <p:cNvPr id="196611" name="Rectangle 3"/>
          <p:cNvSpPr>
            <a:spLocks noGrp="1" noChangeArrowheads="1"/>
          </p:cNvSpPr>
          <p:nvPr>
            <p:ph type="dt" sz="quarter" idx="1"/>
          </p:nvPr>
        </p:nvSpPr>
        <p:spPr bwMode="auto">
          <a:xfrm>
            <a:off x="3850433" y="1"/>
            <a:ext cx="2945660" cy="494588"/>
          </a:xfrm>
          <a:prstGeom prst="rect">
            <a:avLst/>
          </a:prstGeom>
          <a:noFill/>
          <a:ln>
            <a:noFill/>
          </a:ln>
          <a:extLst/>
        </p:spPr>
        <p:txBody>
          <a:bodyPr vert="horz" wrap="square" lIns="89253" tIns="44625" rIns="89253" bIns="44625" numCol="1" anchor="t" anchorCtr="0" compatLnSpc="1">
            <a:prstTxWarp prst="textNoShape">
              <a:avLst/>
            </a:prstTxWarp>
          </a:bodyPr>
          <a:lstStyle>
            <a:lvl1pPr algn="r" defTabSz="893314">
              <a:defRPr sz="1100"/>
            </a:lvl1pPr>
          </a:lstStyle>
          <a:p>
            <a:pPr>
              <a:defRPr/>
            </a:pPr>
            <a:endParaRPr lang="ru-RU"/>
          </a:p>
        </p:txBody>
      </p:sp>
      <p:sp>
        <p:nvSpPr>
          <p:cNvPr id="196612" name="Rectangle 4"/>
          <p:cNvSpPr>
            <a:spLocks noGrp="1" noChangeArrowheads="1"/>
          </p:cNvSpPr>
          <p:nvPr>
            <p:ph type="ftr" sz="quarter" idx="2"/>
          </p:nvPr>
        </p:nvSpPr>
        <p:spPr bwMode="auto">
          <a:xfrm>
            <a:off x="1" y="9432051"/>
            <a:ext cx="2947244" cy="494588"/>
          </a:xfrm>
          <a:prstGeom prst="rect">
            <a:avLst/>
          </a:prstGeom>
          <a:noFill/>
          <a:ln>
            <a:noFill/>
          </a:ln>
          <a:extLst/>
        </p:spPr>
        <p:txBody>
          <a:bodyPr vert="horz" wrap="square" lIns="89253" tIns="44625" rIns="89253" bIns="44625" numCol="1" anchor="b" anchorCtr="0" compatLnSpc="1">
            <a:prstTxWarp prst="textNoShape">
              <a:avLst/>
            </a:prstTxWarp>
          </a:bodyPr>
          <a:lstStyle>
            <a:lvl1pPr defTabSz="893314">
              <a:defRPr sz="1100"/>
            </a:lvl1pPr>
          </a:lstStyle>
          <a:p>
            <a:pPr>
              <a:defRPr/>
            </a:pPr>
            <a:endParaRPr lang="ru-RU"/>
          </a:p>
        </p:txBody>
      </p:sp>
      <p:sp>
        <p:nvSpPr>
          <p:cNvPr id="196613" name="Rectangle 5"/>
          <p:cNvSpPr>
            <a:spLocks noGrp="1" noChangeArrowheads="1"/>
          </p:cNvSpPr>
          <p:nvPr>
            <p:ph type="sldNum" sz="quarter" idx="3"/>
          </p:nvPr>
        </p:nvSpPr>
        <p:spPr bwMode="auto">
          <a:xfrm>
            <a:off x="3850433" y="9432051"/>
            <a:ext cx="2945660" cy="494588"/>
          </a:xfrm>
          <a:prstGeom prst="rect">
            <a:avLst/>
          </a:prstGeom>
          <a:noFill/>
          <a:ln>
            <a:noFill/>
          </a:ln>
          <a:extLst/>
        </p:spPr>
        <p:txBody>
          <a:bodyPr vert="horz" wrap="square" lIns="89253" tIns="44625" rIns="89253" bIns="44625" numCol="1" anchor="b" anchorCtr="0" compatLnSpc="1">
            <a:prstTxWarp prst="textNoShape">
              <a:avLst/>
            </a:prstTxWarp>
          </a:bodyPr>
          <a:lstStyle>
            <a:lvl1pPr algn="r" defTabSz="893314">
              <a:defRPr sz="1100"/>
            </a:lvl1pPr>
          </a:lstStyle>
          <a:p>
            <a:pPr>
              <a:defRPr/>
            </a:pPr>
            <a:fld id="{1D3F9FAB-0249-4D3F-8DAE-58A2A1E8252C}" type="slidenum">
              <a:rPr lang="en-US"/>
              <a:pPr>
                <a:defRPr/>
              </a:pPr>
              <a:t>‹#›</a:t>
            </a:fld>
            <a:endParaRPr lang="en-US"/>
          </a:p>
        </p:txBody>
      </p:sp>
    </p:spTree>
    <p:extLst>
      <p:ext uri="{BB962C8B-B14F-4D97-AF65-F5344CB8AC3E}">
        <p14:creationId xmlns:p14="http://schemas.microsoft.com/office/powerpoint/2010/main" val="1714371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1"/>
            <a:ext cx="2947244" cy="494588"/>
          </a:xfrm>
          <a:prstGeom prst="rect">
            <a:avLst/>
          </a:prstGeom>
          <a:noFill/>
          <a:ln>
            <a:noFill/>
          </a:ln>
          <a:extLst/>
        </p:spPr>
        <p:txBody>
          <a:bodyPr vert="horz" wrap="square" lIns="93919" tIns="46959" rIns="93919" bIns="46959" numCol="1" anchor="t" anchorCtr="0" compatLnSpc="1">
            <a:prstTxWarp prst="textNoShape">
              <a:avLst/>
            </a:prstTxWarp>
          </a:bodyPr>
          <a:lstStyle>
            <a:lvl1pPr defTabSz="940411">
              <a:defRPr sz="1300"/>
            </a:lvl1pPr>
          </a:lstStyle>
          <a:p>
            <a:pPr>
              <a:defRPr/>
            </a:pPr>
            <a:endParaRPr lang="ru-RU"/>
          </a:p>
        </p:txBody>
      </p:sp>
      <p:sp>
        <p:nvSpPr>
          <p:cNvPr id="27651" name="Rectangle 3"/>
          <p:cNvSpPr>
            <a:spLocks noGrp="1" noChangeArrowheads="1"/>
          </p:cNvSpPr>
          <p:nvPr>
            <p:ph type="dt" idx="1"/>
          </p:nvPr>
        </p:nvSpPr>
        <p:spPr bwMode="auto">
          <a:xfrm>
            <a:off x="3850433" y="1"/>
            <a:ext cx="2945660" cy="494588"/>
          </a:xfrm>
          <a:prstGeom prst="rect">
            <a:avLst/>
          </a:prstGeom>
          <a:noFill/>
          <a:ln>
            <a:noFill/>
          </a:ln>
          <a:extLst/>
        </p:spPr>
        <p:txBody>
          <a:bodyPr vert="horz" wrap="square" lIns="93919" tIns="46959" rIns="93919" bIns="46959" numCol="1" anchor="t" anchorCtr="0" compatLnSpc="1">
            <a:prstTxWarp prst="textNoShape">
              <a:avLst/>
            </a:prstTxWarp>
          </a:bodyPr>
          <a:lstStyle>
            <a:lvl1pPr algn="r" defTabSz="940411">
              <a:defRPr sz="1300"/>
            </a:lvl1pPr>
          </a:lstStyle>
          <a:p>
            <a:pPr>
              <a:defRPr/>
            </a:pPr>
            <a:endParaRPr lang="ru-RU"/>
          </a:p>
        </p:txBody>
      </p:sp>
      <p:sp>
        <p:nvSpPr>
          <p:cNvPr id="37892" name="Rectangle 4"/>
          <p:cNvSpPr>
            <a:spLocks noGrp="1" noRot="1" noChangeAspect="1" noChangeArrowheads="1" noTextEdit="1"/>
          </p:cNvSpPr>
          <p:nvPr>
            <p:ph type="sldImg" idx="2"/>
          </p:nvPr>
        </p:nvSpPr>
        <p:spPr bwMode="auto">
          <a:xfrm>
            <a:off x="708025" y="744538"/>
            <a:ext cx="5381625" cy="372586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1353" y="4716027"/>
            <a:ext cx="5436556" cy="4467146"/>
          </a:xfrm>
          <a:prstGeom prst="rect">
            <a:avLst/>
          </a:prstGeom>
          <a:noFill/>
          <a:ln>
            <a:noFill/>
          </a:ln>
          <a:extLst/>
        </p:spPr>
        <p:txBody>
          <a:bodyPr vert="horz" wrap="square" lIns="93919" tIns="46959" rIns="93919" bIns="469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1" y="9432051"/>
            <a:ext cx="2947244" cy="494588"/>
          </a:xfrm>
          <a:prstGeom prst="rect">
            <a:avLst/>
          </a:prstGeom>
          <a:noFill/>
          <a:ln>
            <a:noFill/>
          </a:ln>
          <a:extLst/>
        </p:spPr>
        <p:txBody>
          <a:bodyPr vert="horz" wrap="square" lIns="93919" tIns="46959" rIns="93919" bIns="46959" numCol="1" anchor="b" anchorCtr="0" compatLnSpc="1">
            <a:prstTxWarp prst="textNoShape">
              <a:avLst/>
            </a:prstTxWarp>
          </a:bodyPr>
          <a:lstStyle>
            <a:lvl1pPr defTabSz="940411">
              <a:defRPr sz="1300"/>
            </a:lvl1pPr>
          </a:lstStyle>
          <a:p>
            <a:pPr>
              <a:defRPr/>
            </a:pPr>
            <a:endParaRPr lang="ru-RU"/>
          </a:p>
        </p:txBody>
      </p:sp>
      <p:sp>
        <p:nvSpPr>
          <p:cNvPr id="27655" name="Rectangle 7"/>
          <p:cNvSpPr>
            <a:spLocks noGrp="1" noChangeArrowheads="1"/>
          </p:cNvSpPr>
          <p:nvPr>
            <p:ph type="sldNum" sz="quarter" idx="5"/>
          </p:nvPr>
        </p:nvSpPr>
        <p:spPr bwMode="auto">
          <a:xfrm>
            <a:off x="3850433" y="9432051"/>
            <a:ext cx="2945660" cy="494588"/>
          </a:xfrm>
          <a:prstGeom prst="rect">
            <a:avLst/>
          </a:prstGeom>
          <a:noFill/>
          <a:ln>
            <a:noFill/>
          </a:ln>
          <a:extLst/>
        </p:spPr>
        <p:txBody>
          <a:bodyPr vert="horz" wrap="square" lIns="93919" tIns="46959" rIns="93919" bIns="46959" numCol="1" anchor="b" anchorCtr="0" compatLnSpc="1">
            <a:prstTxWarp prst="textNoShape">
              <a:avLst/>
            </a:prstTxWarp>
          </a:bodyPr>
          <a:lstStyle>
            <a:lvl1pPr algn="r" defTabSz="940411">
              <a:defRPr sz="1300"/>
            </a:lvl1pPr>
          </a:lstStyle>
          <a:p>
            <a:pPr>
              <a:defRPr/>
            </a:pPr>
            <a:fld id="{BC080187-3BB7-4EA5-A873-636C5CABC8F7}" type="slidenum">
              <a:rPr lang="en-US"/>
              <a:pPr>
                <a:defRPr/>
              </a:pPr>
              <a:t>‹#›</a:t>
            </a:fld>
            <a:endParaRPr lang="en-US"/>
          </a:p>
        </p:txBody>
      </p:sp>
    </p:spTree>
    <p:extLst>
      <p:ext uri="{BB962C8B-B14F-4D97-AF65-F5344CB8AC3E}">
        <p14:creationId xmlns:p14="http://schemas.microsoft.com/office/powerpoint/2010/main" val="616498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8025" y="744538"/>
            <a:ext cx="5381625" cy="3725862"/>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Статистика 2013 года свидетельствует о развитии рынка ипотеки опережающими темпами. </a:t>
            </a:r>
          </a:p>
          <a:p>
            <a:r>
              <a:rPr lang="ru-RU" sz="1200" kern="1200" dirty="0" smtClean="0">
                <a:solidFill>
                  <a:schemeClr val="tx1"/>
                </a:solidFill>
                <a:effectLst/>
                <a:latin typeface="+mn-lt"/>
                <a:ea typeface="+mn-ea"/>
                <a:cs typeface="+mn-cs"/>
              </a:rPr>
              <a:t>В 2013 году было выдано 824 799 ипотечных кредитов на общую сумму 1 353,8 </a:t>
            </a:r>
            <a:r>
              <a:rPr lang="ru-RU" sz="1200" kern="1200" dirty="0" err="1" smtClean="0">
                <a:solidFill>
                  <a:schemeClr val="tx1"/>
                </a:solidFill>
                <a:effectLst/>
                <a:latin typeface="+mn-lt"/>
                <a:ea typeface="+mn-ea"/>
                <a:cs typeface="+mn-cs"/>
              </a:rPr>
              <a:t>млрд</a:t>
            </a:r>
            <a:r>
              <a:rPr lang="ru-RU" sz="1200" kern="1200" dirty="0" smtClean="0">
                <a:solidFill>
                  <a:schemeClr val="tx1"/>
                </a:solidFill>
                <a:effectLst/>
                <a:latin typeface="+mn-lt"/>
                <a:ea typeface="+mn-ea"/>
                <a:cs typeface="+mn-cs"/>
              </a:rPr>
              <a:t> рублей, что в 1,2 раза превышает уровень 2012 года в количественном и в 1,3 раза – в денежном выражении.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Важнейшим фактором, определяющим рост рынка ипотечного кредитования, стали меры Банка России по повышению устойчивости финансовой системы страны. Учитывая высокий уровень накопленных рисков, регулятор предпринял ряд мер по ужесточению регулирования деятельности банков в части </a:t>
            </a:r>
            <a:r>
              <a:rPr lang="ru-RU" sz="1200" kern="1200" dirty="0" err="1" smtClean="0">
                <a:solidFill>
                  <a:schemeClr val="tx1"/>
                </a:solidFill>
                <a:effectLst/>
                <a:latin typeface="+mn-lt"/>
                <a:ea typeface="+mn-ea"/>
                <a:cs typeface="+mn-cs"/>
              </a:rPr>
              <a:t>беззалогового</a:t>
            </a:r>
            <a:r>
              <a:rPr lang="ru-RU" sz="1200" kern="1200" dirty="0" smtClean="0">
                <a:solidFill>
                  <a:schemeClr val="tx1"/>
                </a:solidFill>
                <a:effectLst/>
                <a:latin typeface="+mn-lt"/>
                <a:ea typeface="+mn-ea"/>
                <a:cs typeface="+mn-cs"/>
              </a:rPr>
              <a:t> кредитования, ранее являвшегося, по сути, локомотивом развития банковского сектора – были пересмотрены нормативы обязательного резервирования и коэффициенты риска по потребительским кредитам.</a:t>
            </a:r>
          </a:p>
          <a:p>
            <a:r>
              <a:rPr lang="ru-RU" sz="1200" kern="1200" dirty="0" smtClean="0">
                <a:solidFill>
                  <a:schemeClr val="tx1"/>
                </a:solidFill>
                <a:effectLst/>
                <a:latin typeface="+mn-lt"/>
                <a:ea typeface="+mn-ea"/>
                <a:cs typeface="+mn-cs"/>
              </a:rPr>
              <a:t>В этих условиях все больше банков корректируют свои стратегии на рынке розничного кредитования в сторону расширения более надежного кредитования, обеспеченного залогом. Таким образом, ипотечное кредитование может стать не только продуктом - локомотивом банковской системы, но и драйвером развития всей экономики страны.</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D0A5CD47-D8CF-4BE9-B3B1-79D731E871F0}"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ru-RU" sz="1200" dirty="0" smtClean="0">
                <a:latin typeface="Arial (Основной текст)"/>
              </a:rPr>
              <a:t>Региональные</a:t>
            </a:r>
            <a:r>
              <a:rPr lang="ru-RU" sz="1200" baseline="0" dirty="0" smtClean="0">
                <a:latin typeface="Arial (Основной текст)"/>
              </a:rPr>
              <a:t> операторы и небольшие банки в короткие строки не могут накопить пул ипотечных кредитов, объем которого будет достаточен для </a:t>
            </a:r>
            <a:r>
              <a:rPr lang="ru-RU" sz="1200" baseline="0" dirty="0" err="1" smtClean="0">
                <a:latin typeface="Arial (Основной текст)"/>
              </a:rPr>
              <a:t>секьюритизации</a:t>
            </a:r>
            <a:r>
              <a:rPr lang="ru-RU" sz="1200" baseline="0" dirty="0" smtClean="0">
                <a:latin typeface="Arial (Основной текст)"/>
              </a:rPr>
              <a:t>. Задачей АИЖК является обеспечение регулярных выпусков мелкими и средними </a:t>
            </a:r>
            <a:r>
              <a:rPr lang="ru-RU" sz="1200" baseline="0" dirty="0" err="1" smtClean="0">
                <a:latin typeface="Arial (Основной текст)"/>
              </a:rPr>
              <a:t>оригинаторами</a:t>
            </a:r>
            <a:r>
              <a:rPr lang="ru-RU" sz="1200" baseline="0" dirty="0" smtClean="0">
                <a:latin typeface="Arial (Основной текст)"/>
              </a:rPr>
              <a:t>.</a:t>
            </a:r>
          </a:p>
          <a:p>
            <a:pPr algn="just"/>
            <a:r>
              <a:rPr lang="ru-RU" sz="1200" baseline="0" dirty="0" smtClean="0">
                <a:latin typeface="Arial (Основной текст)"/>
              </a:rPr>
              <a:t>С этой целью АИЖК:</a:t>
            </a:r>
          </a:p>
          <a:p>
            <a:pPr marL="228600" indent="-228600" algn="just">
              <a:buAutoNum type="arabicPeriod"/>
            </a:pPr>
            <a:r>
              <a:rPr lang="ru-RU" sz="1200" baseline="0" dirty="0" smtClean="0">
                <a:latin typeface="Arial (Основной текст)"/>
              </a:rPr>
              <a:t>Предоставляет промежуточное финансирование для накопления пулов.</a:t>
            </a:r>
          </a:p>
          <a:p>
            <a:pPr marL="228600" indent="-228600" algn="just">
              <a:buAutoNum type="arabicPeriod"/>
            </a:pPr>
            <a:r>
              <a:rPr lang="ru-RU" sz="1200" baseline="0" dirty="0" smtClean="0">
                <a:latin typeface="Arial (Основной текст)"/>
              </a:rPr>
              <a:t>Объединяет в рамках сделки </a:t>
            </a:r>
            <a:r>
              <a:rPr lang="ru-RU" sz="1200" baseline="0" dirty="0" err="1" smtClean="0">
                <a:latin typeface="Arial (Основной текст)"/>
              </a:rPr>
              <a:t>секьюритизации</a:t>
            </a:r>
            <a:r>
              <a:rPr lang="ru-RU" sz="1200" baseline="0" dirty="0" smtClean="0">
                <a:latin typeface="Arial (Основной текст)"/>
              </a:rPr>
              <a:t> пулы нескольких </a:t>
            </a:r>
            <a:r>
              <a:rPr lang="ru-RU" sz="1200" baseline="0" dirty="0" err="1" smtClean="0">
                <a:latin typeface="Arial (Основной текст)"/>
              </a:rPr>
              <a:t>оригинаторов</a:t>
            </a:r>
            <a:r>
              <a:rPr lang="ru-RU" sz="1200" baseline="0" dirty="0" smtClean="0">
                <a:latin typeface="Arial (Основной текст)"/>
              </a:rPr>
              <a:t>, что приводит к сокращению сроков и стоимости сделки для каждого </a:t>
            </a:r>
            <a:r>
              <a:rPr lang="ru-RU" sz="1200" baseline="0" dirty="0" err="1" smtClean="0">
                <a:latin typeface="Arial (Основной текст)"/>
              </a:rPr>
              <a:t>оригинатора</a:t>
            </a:r>
            <a:r>
              <a:rPr lang="ru-RU" sz="1200" baseline="0" dirty="0" smtClean="0">
                <a:latin typeface="Arial (Основной текст)"/>
              </a:rPr>
              <a:t>.</a:t>
            </a:r>
          </a:p>
          <a:p>
            <a:pPr marL="228600" indent="-228600" algn="just">
              <a:buAutoNum type="arabicPeriod"/>
            </a:pPr>
            <a:r>
              <a:rPr lang="ru-RU" sz="1200" baseline="0" dirty="0" smtClean="0">
                <a:latin typeface="Arial (Основной текст)"/>
              </a:rPr>
              <a:t>Организует инфраструктуру (ипотечный агент, услуги по сопровождению, </a:t>
            </a:r>
            <a:r>
              <a:rPr lang="ru-RU" sz="1200" baseline="0" dirty="0" err="1" smtClean="0">
                <a:latin typeface="Arial (Основной текст)"/>
              </a:rPr>
              <a:t>андеррайтинг</a:t>
            </a:r>
            <a:r>
              <a:rPr lang="ru-RU" sz="1200" baseline="0" dirty="0" smtClean="0">
                <a:latin typeface="Arial (Основной текст)"/>
              </a:rPr>
              <a:t>, использование стандартизированной документации и т.д.), что также сокращает сроки и стоимость сделки.</a:t>
            </a:r>
            <a:endParaRPr lang="ru-RU" sz="1200" dirty="0" smtClean="0">
              <a:latin typeface="Arial (Основной текст)"/>
            </a:endParaRPr>
          </a:p>
        </p:txBody>
      </p:sp>
      <p:sp>
        <p:nvSpPr>
          <p:cNvPr id="4" name="Номер слайда 3"/>
          <p:cNvSpPr>
            <a:spLocks noGrp="1"/>
          </p:cNvSpPr>
          <p:nvPr>
            <p:ph type="sldNum" sz="quarter" idx="10"/>
          </p:nvPr>
        </p:nvSpPr>
        <p:spPr/>
        <p:txBody>
          <a:bodyPr/>
          <a:lstStyle/>
          <a:p>
            <a:pPr>
              <a:defRPr/>
            </a:pPr>
            <a:fld id="{BC080187-3BB7-4EA5-A873-636C5CABC8F7}" type="slidenum">
              <a:rPr lang="en-US" smtClean="0"/>
              <a:pPr>
                <a:defRPr/>
              </a:pPr>
              <a:t>6</a:t>
            </a:fld>
            <a:endParaRPr lang="en-US"/>
          </a:p>
        </p:txBody>
      </p:sp>
    </p:spTree>
    <p:extLst>
      <p:ext uri="{BB962C8B-B14F-4D97-AF65-F5344CB8AC3E}">
        <p14:creationId xmlns:p14="http://schemas.microsoft.com/office/powerpoint/2010/main" val="166863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Поправить график:</a:t>
            </a:r>
          </a:p>
          <a:p>
            <a:pPr marL="228600" indent="-228600">
              <a:buAutoNum type="arabicParenR"/>
            </a:pPr>
            <a:r>
              <a:rPr lang="ru-RU" baseline="0" dirty="0" smtClean="0"/>
              <a:t>Нет </a:t>
            </a:r>
            <a:r>
              <a:rPr lang="ru-RU" baseline="0" dirty="0" err="1" smtClean="0"/>
              <a:t>плостой</a:t>
            </a:r>
            <a:r>
              <a:rPr lang="ru-RU" baseline="0" dirty="0" smtClean="0"/>
              <a:t> линии после 3 лет, лесенка продолжает расти</a:t>
            </a:r>
          </a:p>
          <a:p>
            <a:pPr marL="228600" indent="-228600">
              <a:buAutoNum type="arabicParenR"/>
            </a:pPr>
            <a:r>
              <a:rPr lang="ru-RU" baseline="0" dirty="0" smtClean="0"/>
              <a:t>Поднять </a:t>
            </a:r>
            <a:r>
              <a:rPr lang="ru-RU" baseline="0" dirty="0" err="1" smtClean="0"/>
              <a:t>синнюю</a:t>
            </a:r>
            <a:r>
              <a:rPr lang="ru-RU" baseline="0" dirty="0" smtClean="0"/>
              <a:t> линию в 3 раза выше, красную оставить</a:t>
            </a:r>
          </a:p>
          <a:p>
            <a:pPr marL="228600" indent="-228600">
              <a:buAutoNum type="arabicParenR"/>
            </a:pPr>
            <a:r>
              <a:rPr lang="ru-RU" baseline="0" dirty="0" smtClean="0"/>
              <a:t>Красная линия догоняет синюю не одним скачком через три года, а тремя ежегодными скачками – с 4 года они сливаются и растут ступеньками синхронно</a:t>
            </a:r>
            <a:endParaRPr lang="ru-RU" dirty="0"/>
          </a:p>
        </p:txBody>
      </p:sp>
      <p:sp>
        <p:nvSpPr>
          <p:cNvPr id="4" name="Номер слайда 3"/>
          <p:cNvSpPr>
            <a:spLocks noGrp="1"/>
          </p:cNvSpPr>
          <p:nvPr>
            <p:ph type="sldNum" sz="quarter" idx="10"/>
          </p:nvPr>
        </p:nvSpPr>
        <p:spPr/>
        <p:txBody>
          <a:bodyPr/>
          <a:lstStyle/>
          <a:p>
            <a:pPr>
              <a:defRPr/>
            </a:pPr>
            <a:fld id="{BC080187-3BB7-4EA5-A873-636C5CABC8F7}" type="slidenum">
              <a:rPr lang="en-US" smtClean="0"/>
              <a:pPr>
                <a:defRPr/>
              </a:pPr>
              <a:t>7</a:t>
            </a:fld>
            <a:endParaRPr lang="en-US"/>
          </a:p>
        </p:txBody>
      </p:sp>
    </p:spTree>
    <p:extLst>
      <p:ext uri="{BB962C8B-B14F-4D97-AF65-F5344CB8AC3E}">
        <p14:creationId xmlns:p14="http://schemas.microsoft.com/office/powerpoint/2010/main" val="160240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Левый график – сделайте «</a:t>
            </a:r>
            <a:r>
              <a:rPr lang="ru-RU" dirty="0" err="1" smtClean="0"/>
              <a:t>номальныу</a:t>
            </a:r>
            <a:r>
              <a:rPr lang="ru-RU" dirty="0" smtClean="0"/>
              <a:t>» ступеньки как на предыдущих</a:t>
            </a:r>
            <a:r>
              <a:rPr lang="ru-RU" baseline="0" dirty="0" smtClean="0"/>
              <a:t> графиках</a:t>
            </a:r>
          </a:p>
          <a:p>
            <a:r>
              <a:rPr lang="ru-RU" baseline="0" dirty="0" smtClean="0"/>
              <a:t>Правый график – нет плоской линии, всегда ступенька растет </a:t>
            </a:r>
            <a:endParaRPr lang="ru-RU" dirty="0"/>
          </a:p>
        </p:txBody>
      </p:sp>
      <p:sp>
        <p:nvSpPr>
          <p:cNvPr id="4" name="Номер слайда 3"/>
          <p:cNvSpPr>
            <a:spLocks noGrp="1"/>
          </p:cNvSpPr>
          <p:nvPr>
            <p:ph type="sldNum" sz="quarter" idx="10"/>
          </p:nvPr>
        </p:nvSpPr>
        <p:spPr/>
        <p:txBody>
          <a:bodyPr/>
          <a:lstStyle/>
          <a:p>
            <a:pPr>
              <a:defRPr/>
            </a:pPr>
            <a:fld id="{BC080187-3BB7-4EA5-A873-636C5CABC8F7}" type="slidenum">
              <a:rPr lang="en-US" smtClean="0"/>
              <a:pPr>
                <a:defRPr/>
              </a:pPr>
              <a:t>8</a:t>
            </a:fld>
            <a:endParaRPr lang="en-US"/>
          </a:p>
        </p:txBody>
      </p:sp>
    </p:spTree>
    <p:extLst>
      <p:ext uri="{BB962C8B-B14F-4D97-AF65-F5344CB8AC3E}">
        <p14:creationId xmlns:p14="http://schemas.microsoft.com/office/powerpoint/2010/main" val="421402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C080187-3BB7-4EA5-A873-636C5CABC8F7}"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528246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ctrTitle"/>
          </p:nvPr>
        </p:nvSpPr>
        <p:spPr>
          <a:xfrm>
            <a:off x="381000" y="4495800"/>
            <a:ext cx="9175750" cy="487363"/>
          </a:xfrm>
        </p:spPr>
        <p:txBody>
          <a:bodyPr>
            <a:spAutoFit/>
          </a:bodyPr>
          <a:lstStyle>
            <a:lvl1pPr algn="r">
              <a:spcBef>
                <a:spcPct val="75000"/>
              </a:spcBef>
              <a:buClr>
                <a:schemeClr val="tx2"/>
              </a:buClr>
              <a:buFont typeface="Wingdings 2" pitchFamily="18" charset="2"/>
              <a:buNone/>
              <a:defRPr sz="3200" b="1">
                <a:solidFill>
                  <a:schemeClr val="tx1"/>
                </a:solidFill>
              </a:defRPr>
            </a:lvl1pPr>
          </a:lstStyle>
          <a:p>
            <a:r>
              <a:rPr lang="en-US"/>
              <a:t>Click to edit Master title style</a:t>
            </a:r>
          </a:p>
        </p:txBody>
      </p:sp>
      <p:sp>
        <p:nvSpPr>
          <p:cNvPr id="486403" name="Rectangle 3"/>
          <p:cNvSpPr>
            <a:spLocks noGrp="1" noChangeArrowheads="1"/>
          </p:cNvSpPr>
          <p:nvPr>
            <p:ph type="subTitle" sz="quarter" idx="1"/>
          </p:nvPr>
        </p:nvSpPr>
        <p:spPr>
          <a:xfrm>
            <a:off x="381000" y="5135563"/>
            <a:ext cx="9175750" cy="304800"/>
          </a:xfrm>
          <a:ln/>
        </p:spPr>
        <p:txBody>
          <a:bodyPr>
            <a:spAutoFit/>
          </a:bodyPr>
          <a:lstStyle>
            <a:lvl1pPr marL="0" indent="0" algn="r">
              <a:buFont typeface="Wingdings 2" pitchFamily="18" charset="2"/>
              <a:buNone/>
              <a:defRPr sz="20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cxnSp>
        <p:nvCxnSpPr>
          <p:cNvPr id="7" name="Прямая соединительная линия 6"/>
          <p:cNvCxnSpPr>
            <a:cxnSpLocks noChangeShapeType="1"/>
          </p:cNvCxnSpPr>
          <p:nvPr userDrawn="1"/>
        </p:nvCxnSpPr>
        <p:spPr bwMode="auto">
          <a:xfrm>
            <a:off x="5070475" y="1150938"/>
            <a:ext cx="0" cy="2592387"/>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8" name="Прямая соединительная линия 7"/>
          <p:cNvCxnSpPr>
            <a:cxnSpLocks noChangeShapeType="1"/>
          </p:cNvCxnSpPr>
          <p:nvPr userDrawn="1"/>
        </p:nvCxnSpPr>
        <p:spPr bwMode="auto">
          <a:xfrm>
            <a:off x="5070475" y="3879850"/>
            <a:ext cx="0" cy="2592388"/>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9" name="Прямая соединительная линия 8"/>
          <p:cNvCxnSpPr>
            <a:cxnSpLocks noChangeShapeType="1"/>
          </p:cNvCxnSpPr>
          <p:nvPr userDrawn="1"/>
        </p:nvCxnSpPr>
        <p:spPr bwMode="auto">
          <a:xfrm flipV="1">
            <a:off x="379413" y="3817938"/>
            <a:ext cx="4606925" cy="0"/>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10" name="Прямая соединительная линия 9"/>
          <p:cNvCxnSpPr>
            <a:cxnSpLocks noChangeShapeType="1"/>
          </p:cNvCxnSpPr>
          <p:nvPr userDrawn="1"/>
        </p:nvCxnSpPr>
        <p:spPr bwMode="auto">
          <a:xfrm>
            <a:off x="5153025" y="3824288"/>
            <a:ext cx="4608513" cy="0"/>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22" name="Текст 21"/>
          <p:cNvSpPr>
            <a:spLocks noGrp="1"/>
          </p:cNvSpPr>
          <p:nvPr>
            <p:ph type="body" sz="quarter" idx="11"/>
          </p:nvPr>
        </p:nvSpPr>
        <p:spPr>
          <a:xfrm>
            <a:off x="379413" y="1150922"/>
            <a:ext cx="4606925" cy="2592000"/>
          </a:xfrm>
        </p:spPr>
        <p:txBody>
          <a:bodyPr/>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4" name="Текст 21"/>
          <p:cNvSpPr>
            <a:spLocks noGrp="1"/>
          </p:cNvSpPr>
          <p:nvPr>
            <p:ph type="body" sz="quarter" idx="12"/>
          </p:nvPr>
        </p:nvSpPr>
        <p:spPr>
          <a:xfrm>
            <a:off x="5154349" y="1150922"/>
            <a:ext cx="4606925" cy="2592000"/>
          </a:xfrm>
        </p:spPr>
        <p:txBody>
          <a:bodyPr/>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5" name="Текст 21"/>
          <p:cNvSpPr>
            <a:spLocks noGrp="1"/>
          </p:cNvSpPr>
          <p:nvPr>
            <p:ph type="body" sz="quarter" idx="13"/>
          </p:nvPr>
        </p:nvSpPr>
        <p:spPr>
          <a:xfrm>
            <a:off x="379024" y="3892387"/>
            <a:ext cx="4606925" cy="2592000"/>
          </a:xfrm>
        </p:spPr>
        <p:txBody>
          <a:bodyPr/>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6" name="Текст 21"/>
          <p:cNvSpPr>
            <a:spLocks noGrp="1"/>
          </p:cNvSpPr>
          <p:nvPr>
            <p:ph type="body" sz="quarter" idx="14"/>
          </p:nvPr>
        </p:nvSpPr>
        <p:spPr>
          <a:xfrm>
            <a:off x="5154349" y="3904262"/>
            <a:ext cx="4606925" cy="2592000"/>
          </a:xfrm>
        </p:spPr>
        <p:txBody>
          <a:bodyPr/>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1" name="Rectangle 31"/>
          <p:cNvSpPr>
            <a:spLocks noGrp="1" noChangeArrowheads="1"/>
          </p:cNvSpPr>
          <p:nvPr>
            <p:ph type="sldNum" sz="quarter" idx="15"/>
          </p:nvPr>
        </p:nvSpPr>
        <p:spPr/>
        <p:txBody>
          <a:bodyPr/>
          <a:lstStyle>
            <a:lvl1pPr>
              <a:defRPr smtClean="0"/>
            </a:lvl1pPr>
          </a:lstStyle>
          <a:p>
            <a:pPr>
              <a:defRPr/>
            </a:pPr>
            <a:fld id="{52A79CDD-64B9-4726-B61E-10D5B5C653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92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21"/>
          <p:cNvSpPr>
            <a:spLocks noGrp="1"/>
          </p:cNvSpPr>
          <p:nvPr>
            <p:ph type="body" sz="quarter" idx="11"/>
          </p:nvPr>
        </p:nvSpPr>
        <p:spPr>
          <a:xfrm>
            <a:off x="388937" y="1179496"/>
            <a:ext cx="9360000" cy="5256000"/>
          </a:xfrm>
        </p:spPr>
        <p:txBody>
          <a:bodyPr/>
          <a:lstStyle>
            <a:lvl1pPr>
              <a:buNone/>
              <a:defRPr sz="1400" baseline="0"/>
            </a:lvl1pPr>
            <a:lvl2pPr marL="355600" indent="-125413">
              <a:buFont typeface="Arial" pitchFamily="34" charset="0"/>
              <a:buChar char="●"/>
              <a:defRPr sz="1400"/>
            </a:lvl2pPr>
            <a:lvl3pPr marL="628650" indent="-171450">
              <a:buFont typeface="Arial" pitchFamily="34" charset="0"/>
              <a:buChar char="–"/>
              <a:defRPr sz="14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4" name="Rectangle 31"/>
          <p:cNvSpPr>
            <a:spLocks noGrp="1" noChangeArrowheads="1"/>
          </p:cNvSpPr>
          <p:nvPr>
            <p:ph type="sldNum" sz="quarter" idx="12"/>
          </p:nvPr>
        </p:nvSpPr>
        <p:spPr>
          <a:ln/>
        </p:spPr>
        <p:txBody>
          <a:bodyPr/>
          <a:lstStyle>
            <a:lvl1pPr>
              <a:defRPr/>
            </a:lvl1pPr>
          </a:lstStyle>
          <a:p>
            <a:pPr>
              <a:defRPr/>
            </a:pPr>
            <a:fld id="{0DCEE43D-4322-4607-9C55-CC706E28AD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881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1"/>
          <p:cNvSpPr>
            <a:spLocks noGrp="1" noChangeArrowheads="1"/>
          </p:cNvSpPr>
          <p:nvPr>
            <p:ph type="sldNum" sz="quarter" idx="10"/>
          </p:nvPr>
        </p:nvSpPr>
        <p:spPr/>
        <p:txBody>
          <a:bodyPr/>
          <a:lstStyle>
            <a:lvl1pPr>
              <a:defRPr smtClean="0"/>
            </a:lvl1pPr>
          </a:lstStyle>
          <a:p>
            <a:pPr>
              <a:defRPr/>
            </a:pPr>
            <a:fld id="{9258C050-1D80-4E9A-886A-315590EF29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557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1"/>
          <p:cNvSpPr>
            <a:spLocks noGrp="1" noChangeArrowheads="1"/>
          </p:cNvSpPr>
          <p:nvPr>
            <p:ph type="sldNum" sz="quarter" idx="10"/>
          </p:nvPr>
        </p:nvSpPr>
        <p:spPr>
          <a:ln/>
        </p:spPr>
        <p:txBody>
          <a:bodyPr/>
          <a:lstStyle>
            <a:lvl1pPr>
              <a:defRPr/>
            </a:lvl1pPr>
          </a:lstStyle>
          <a:p>
            <a:pPr>
              <a:defRPr/>
            </a:pPr>
            <a:fld id="{B6D7A6A0-2DA0-40BE-A60F-5B20AC46D1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13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4" name="Rectangle 31"/>
          <p:cNvSpPr>
            <a:spLocks noGrp="1" noChangeArrowheads="1"/>
          </p:cNvSpPr>
          <p:nvPr>
            <p:ph type="sldNum" sz="quarter" idx="10"/>
          </p:nvPr>
        </p:nvSpPr>
        <p:spPr>
          <a:ln/>
        </p:spPr>
        <p:txBody>
          <a:bodyPr/>
          <a:lstStyle>
            <a:lvl1pPr>
              <a:defRPr/>
            </a:lvl1pPr>
          </a:lstStyle>
          <a:p>
            <a:pPr>
              <a:defRPr/>
            </a:pPr>
            <a:fld id="{4CFBA0E7-A1F8-4C82-B0FF-068FE6B25691}" type="slidenum">
              <a:rPr lang="en-US"/>
              <a:pPr>
                <a:defRPr/>
              </a:pPr>
              <a:t>‹#›</a:t>
            </a:fld>
            <a:endParaRPr lang="en-US" dirty="0"/>
          </a:p>
        </p:txBody>
      </p:sp>
      <p:sp>
        <p:nvSpPr>
          <p:cNvPr id="22" name="Текст 21"/>
          <p:cNvSpPr>
            <a:spLocks noGrp="1"/>
          </p:cNvSpPr>
          <p:nvPr>
            <p:ph type="body" sz="quarter" idx="11"/>
          </p:nvPr>
        </p:nvSpPr>
        <p:spPr>
          <a:xfrm>
            <a:off x="379413" y="1438922"/>
            <a:ext cx="4606925" cy="2304000"/>
          </a:xfrm>
        </p:spPr>
        <p:txBody>
          <a:bodyPr tIns="3600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4" name="Текст 21"/>
          <p:cNvSpPr>
            <a:spLocks noGrp="1"/>
          </p:cNvSpPr>
          <p:nvPr>
            <p:ph type="body" sz="quarter" idx="12"/>
          </p:nvPr>
        </p:nvSpPr>
        <p:spPr>
          <a:xfrm>
            <a:off x="5154349" y="1438922"/>
            <a:ext cx="4606925" cy="2304000"/>
          </a:xfrm>
        </p:spPr>
        <p:txBody>
          <a:bodyPr tIns="3600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5" name="Текст 21"/>
          <p:cNvSpPr>
            <a:spLocks noGrp="1"/>
          </p:cNvSpPr>
          <p:nvPr>
            <p:ph type="body" sz="quarter" idx="13"/>
          </p:nvPr>
        </p:nvSpPr>
        <p:spPr>
          <a:xfrm>
            <a:off x="379024" y="4168197"/>
            <a:ext cx="4606925" cy="2316190"/>
          </a:xfrm>
        </p:spPr>
        <p:txBody>
          <a:bodyPr tIns="3600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6" name="Текст 21"/>
          <p:cNvSpPr>
            <a:spLocks noGrp="1"/>
          </p:cNvSpPr>
          <p:nvPr>
            <p:ph type="body" sz="quarter" idx="14"/>
          </p:nvPr>
        </p:nvSpPr>
        <p:spPr>
          <a:xfrm>
            <a:off x="5154349" y="4168196"/>
            <a:ext cx="4606925" cy="2328065"/>
          </a:xfrm>
        </p:spPr>
        <p:txBody>
          <a:bodyPr tIns="3600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2" name="Прямоугольник 11"/>
          <p:cNvSpPr/>
          <p:nvPr userDrawn="1"/>
        </p:nvSpPr>
        <p:spPr bwMode="auto">
          <a:xfrm>
            <a:off x="379024" y="1150922"/>
            <a:ext cx="4608000" cy="288000"/>
          </a:xfrm>
          <a:prstGeom prst="rect">
            <a:avLst/>
          </a:prstGeom>
          <a:solidFill>
            <a:schemeClr val="accent2"/>
          </a:solidFill>
          <a:ln w="6350" cap="flat" cmpd="sng" algn="ctr">
            <a:solidFill>
              <a:srgbClr val="FF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bg1"/>
              </a:solidFill>
              <a:effectLst/>
              <a:latin typeface="Arial" pitchFamily="34" charset="0"/>
            </a:endParaRPr>
          </a:p>
        </p:txBody>
      </p:sp>
      <p:sp>
        <p:nvSpPr>
          <p:cNvPr id="15" name="Прямоугольник 14"/>
          <p:cNvSpPr/>
          <p:nvPr userDrawn="1"/>
        </p:nvSpPr>
        <p:spPr bwMode="auto">
          <a:xfrm>
            <a:off x="5153274" y="1150922"/>
            <a:ext cx="4608000" cy="288000"/>
          </a:xfrm>
          <a:prstGeom prst="rect">
            <a:avLst/>
          </a:prstGeom>
          <a:solidFill>
            <a:schemeClr val="accent2"/>
          </a:solidFill>
          <a:ln w="6350" cap="flat" cmpd="sng" algn="ctr">
            <a:solidFill>
              <a:srgbClr val="FF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bg1"/>
              </a:solidFill>
              <a:effectLst/>
              <a:latin typeface="Arial" pitchFamily="34" charset="0"/>
            </a:endParaRPr>
          </a:p>
        </p:txBody>
      </p:sp>
      <p:sp>
        <p:nvSpPr>
          <p:cNvPr id="16" name="Прямоугольник 15"/>
          <p:cNvSpPr/>
          <p:nvPr userDrawn="1"/>
        </p:nvSpPr>
        <p:spPr bwMode="auto">
          <a:xfrm>
            <a:off x="379024" y="3880197"/>
            <a:ext cx="4608000" cy="288000"/>
          </a:xfrm>
          <a:prstGeom prst="rect">
            <a:avLst/>
          </a:prstGeom>
          <a:solidFill>
            <a:schemeClr val="accent2"/>
          </a:solidFill>
          <a:ln w="6350" cap="flat" cmpd="sng" algn="ctr">
            <a:solidFill>
              <a:srgbClr val="FF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bg1"/>
              </a:solidFill>
              <a:effectLst/>
              <a:latin typeface="Arial" pitchFamily="34" charset="0"/>
            </a:endParaRPr>
          </a:p>
        </p:txBody>
      </p:sp>
      <p:sp>
        <p:nvSpPr>
          <p:cNvPr id="17" name="Прямоугольник 16"/>
          <p:cNvSpPr/>
          <p:nvPr userDrawn="1"/>
        </p:nvSpPr>
        <p:spPr bwMode="auto">
          <a:xfrm>
            <a:off x="5153274" y="3880197"/>
            <a:ext cx="4608000" cy="288000"/>
          </a:xfrm>
          <a:prstGeom prst="rect">
            <a:avLst/>
          </a:prstGeom>
          <a:solidFill>
            <a:schemeClr val="accent2"/>
          </a:solidFill>
          <a:ln w="6350" cap="flat" cmpd="sng" algn="ctr">
            <a:solidFill>
              <a:srgbClr val="FF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ndParaRPr>
          </a:p>
        </p:txBody>
      </p:sp>
      <p:cxnSp>
        <p:nvCxnSpPr>
          <p:cNvPr id="30" name="Прямая соединительная линия 29"/>
          <p:cNvCxnSpPr/>
          <p:nvPr userDrawn="1"/>
        </p:nvCxnSpPr>
        <p:spPr bwMode="auto">
          <a:xfrm>
            <a:off x="392878" y="3812400"/>
            <a:ext cx="4608000" cy="0"/>
          </a:xfrm>
          <a:prstGeom prst="line">
            <a:avLst/>
          </a:prstGeom>
          <a:solidFill>
            <a:schemeClr val="accent1"/>
          </a:solidFill>
          <a:ln w="6350" cap="flat" cmpd="sng" algn="ctr">
            <a:solidFill>
              <a:schemeClr val="bg2"/>
            </a:solidFill>
            <a:prstDash val="solid"/>
            <a:round/>
            <a:headEnd type="none" w="med" len="med"/>
            <a:tailEnd type="none" w="med" len="med"/>
          </a:ln>
          <a:effectLst/>
        </p:spPr>
      </p:cxnSp>
      <p:cxnSp>
        <p:nvCxnSpPr>
          <p:cNvPr id="31" name="Прямая соединительная линия 30"/>
          <p:cNvCxnSpPr/>
          <p:nvPr userDrawn="1"/>
        </p:nvCxnSpPr>
        <p:spPr bwMode="auto">
          <a:xfrm>
            <a:off x="5079150" y="3884897"/>
            <a:ext cx="0" cy="2556000"/>
          </a:xfrm>
          <a:prstGeom prst="line">
            <a:avLst/>
          </a:prstGeom>
          <a:solidFill>
            <a:schemeClr val="accent1"/>
          </a:solidFill>
          <a:ln w="6350" cap="flat" cmpd="sng" algn="ctr">
            <a:solidFill>
              <a:schemeClr val="bg2"/>
            </a:solidFill>
            <a:prstDash val="solid"/>
            <a:round/>
            <a:headEnd type="none" w="med" len="med"/>
            <a:tailEnd type="none" w="med" len="med"/>
          </a:ln>
          <a:effectLst/>
        </p:spPr>
      </p:cxnSp>
      <p:cxnSp>
        <p:nvCxnSpPr>
          <p:cNvPr id="32" name="Прямая соединительная линия 31"/>
          <p:cNvCxnSpPr/>
          <p:nvPr userDrawn="1"/>
        </p:nvCxnSpPr>
        <p:spPr bwMode="auto">
          <a:xfrm>
            <a:off x="5079150" y="1185800"/>
            <a:ext cx="0" cy="2556000"/>
          </a:xfrm>
          <a:prstGeom prst="line">
            <a:avLst/>
          </a:prstGeom>
          <a:solidFill>
            <a:schemeClr val="accent1"/>
          </a:solidFill>
          <a:ln w="6350" cap="flat" cmpd="sng" algn="ctr">
            <a:solidFill>
              <a:schemeClr val="bg2"/>
            </a:solidFill>
            <a:prstDash val="solid"/>
            <a:round/>
            <a:headEnd type="none" w="med" len="med"/>
            <a:tailEnd type="none" w="med" len="med"/>
          </a:ln>
          <a:effectLst/>
        </p:spPr>
      </p:cxnSp>
      <p:cxnSp>
        <p:nvCxnSpPr>
          <p:cNvPr id="33" name="Прямая соединительная линия 32"/>
          <p:cNvCxnSpPr/>
          <p:nvPr userDrawn="1"/>
        </p:nvCxnSpPr>
        <p:spPr bwMode="auto">
          <a:xfrm>
            <a:off x="5147898" y="3812400"/>
            <a:ext cx="4608000" cy="0"/>
          </a:xfrm>
          <a:prstGeom prst="line">
            <a:avLst/>
          </a:prstGeom>
          <a:solidFill>
            <a:schemeClr val="accent1"/>
          </a:solidFill>
          <a:ln w="6350" cap="flat" cmpd="sng" algn="ctr">
            <a:solidFill>
              <a:schemeClr val="bg2"/>
            </a:solidFill>
            <a:prstDash val="solid"/>
            <a:round/>
            <a:headEnd type="none" w="med" len="med"/>
            <a:tailEnd type="none" w="med" len="med"/>
          </a:ln>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4" name="Rectangle 31"/>
          <p:cNvSpPr>
            <a:spLocks noGrp="1" noChangeArrowheads="1"/>
          </p:cNvSpPr>
          <p:nvPr>
            <p:ph type="sldNum" sz="quarter" idx="10"/>
          </p:nvPr>
        </p:nvSpPr>
        <p:spPr>
          <a:ln/>
        </p:spPr>
        <p:txBody>
          <a:bodyPr/>
          <a:lstStyle>
            <a:lvl1pPr>
              <a:defRPr/>
            </a:lvl1pPr>
          </a:lstStyle>
          <a:p>
            <a:pPr>
              <a:defRPr/>
            </a:pPr>
            <a:fld id="{4CFBA0E7-A1F8-4C82-B0FF-068FE6B25691}" type="slidenum">
              <a:rPr lang="en-US"/>
              <a:pPr>
                <a:defRPr/>
              </a:pPr>
              <a:t>‹#›</a:t>
            </a:fld>
            <a:endParaRPr lang="en-US" dirty="0"/>
          </a:p>
        </p:txBody>
      </p:sp>
      <p:cxnSp>
        <p:nvCxnSpPr>
          <p:cNvPr id="10" name="Прямая соединительная линия 9"/>
          <p:cNvCxnSpPr/>
          <p:nvPr userDrawn="1"/>
        </p:nvCxnSpPr>
        <p:spPr bwMode="auto">
          <a:xfrm>
            <a:off x="5070149" y="1150922"/>
            <a:ext cx="0" cy="2592000"/>
          </a:xfrm>
          <a:prstGeom prst="line">
            <a:avLst/>
          </a:prstGeom>
          <a:solidFill>
            <a:schemeClr val="accent1"/>
          </a:solidFill>
          <a:ln w="6350" cap="flat" cmpd="sng" algn="ctr">
            <a:solidFill>
              <a:schemeClr val="bg2"/>
            </a:solidFill>
            <a:prstDash val="solid"/>
            <a:round/>
            <a:headEnd type="none" w="med" len="med"/>
            <a:tailEnd type="none" w="med" len="med"/>
          </a:ln>
          <a:effectLst/>
        </p:spPr>
      </p:cxnSp>
      <p:cxnSp>
        <p:nvCxnSpPr>
          <p:cNvPr id="11" name="Прямая соединительная линия 10"/>
          <p:cNvCxnSpPr/>
          <p:nvPr userDrawn="1"/>
        </p:nvCxnSpPr>
        <p:spPr bwMode="auto">
          <a:xfrm>
            <a:off x="5070149" y="3880512"/>
            <a:ext cx="0" cy="2592000"/>
          </a:xfrm>
          <a:prstGeom prst="line">
            <a:avLst/>
          </a:prstGeom>
          <a:solidFill>
            <a:schemeClr val="accent1"/>
          </a:solidFill>
          <a:ln w="6350" cap="flat" cmpd="sng" algn="ctr">
            <a:solidFill>
              <a:schemeClr val="bg2"/>
            </a:solidFill>
            <a:prstDash val="solid"/>
            <a:round/>
            <a:headEnd type="none" w="med" len="med"/>
            <a:tailEnd type="none" w="med" len="med"/>
          </a:ln>
          <a:effectLst/>
        </p:spPr>
      </p:cxnSp>
      <p:cxnSp>
        <p:nvCxnSpPr>
          <p:cNvPr id="13" name="Прямая соединительная линия 12"/>
          <p:cNvCxnSpPr/>
          <p:nvPr userDrawn="1"/>
        </p:nvCxnSpPr>
        <p:spPr bwMode="auto">
          <a:xfrm flipV="1">
            <a:off x="379024" y="3817655"/>
            <a:ext cx="4608000" cy="0"/>
          </a:xfrm>
          <a:prstGeom prst="line">
            <a:avLst/>
          </a:prstGeom>
          <a:solidFill>
            <a:schemeClr val="accent1"/>
          </a:solidFill>
          <a:ln w="6350" cap="flat" cmpd="sng" algn="ctr">
            <a:solidFill>
              <a:schemeClr val="bg2"/>
            </a:solidFill>
            <a:prstDash val="solid"/>
            <a:round/>
            <a:headEnd type="none" w="med" len="med"/>
            <a:tailEnd type="none" w="med" len="med"/>
          </a:ln>
          <a:effectLst/>
        </p:spPr>
      </p:cxnSp>
      <p:cxnSp>
        <p:nvCxnSpPr>
          <p:cNvPr id="14" name="Прямая соединительная линия 13"/>
          <p:cNvCxnSpPr/>
          <p:nvPr userDrawn="1"/>
        </p:nvCxnSpPr>
        <p:spPr bwMode="auto">
          <a:xfrm>
            <a:off x="5153274" y="3823592"/>
            <a:ext cx="4608000" cy="0"/>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22" name="Текст 21"/>
          <p:cNvSpPr>
            <a:spLocks noGrp="1"/>
          </p:cNvSpPr>
          <p:nvPr>
            <p:ph type="body" sz="quarter" idx="11"/>
          </p:nvPr>
        </p:nvSpPr>
        <p:spPr>
          <a:xfrm>
            <a:off x="379413" y="1150922"/>
            <a:ext cx="4606925" cy="2592000"/>
          </a:xfrm>
        </p:spPr>
        <p:txBody>
          <a:bodyPr tIns="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4" name="Текст 21"/>
          <p:cNvSpPr>
            <a:spLocks noGrp="1"/>
          </p:cNvSpPr>
          <p:nvPr>
            <p:ph type="body" sz="quarter" idx="12"/>
          </p:nvPr>
        </p:nvSpPr>
        <p:spPr>
          <a:xfrm>
            <a:off x="5154349" y="1150922"/>
            <a:ext cx="4606925" cy="2592000"/>
          </a:xfrm>
        </p:spPr>
        <p:txBody>
          <a:bodyPr tIns="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5" name="Текст 21"/>
          <p:cNvSpPr>
            <a:spLocks noGrp="1"/>
          </p:cNvSpPr>
          <p:nvPr>
            <p:ph type="body" sz="quarter" idx="13"/>
          </p:nvPr>
        </p:nvSpPr>
        <p:spPr>
          <a:xfrm>
            <a:off x="379024" y="3892387"/>
            <a:ext cx="4606925" cy="2592000"/>
          </a:xfrm>
        </p:spPr>
        <p:txBody>
          <a:bodyPr tIns="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6" name="Текст 21"/>
          <p:cNvSpPr>
            <a:spLocks noGrp="1"/>
          </p:cNvSpPr>
          <p:nvPr>
            <p:ph type="body" sz="quarter" idx="14"/>
          </p:nvPr>
        </p:nvSpPr>
        <p:spPr>
          <a:xfrm>
            <a:off x="5154349" y="3904262"/>
            <a:ext cx="4606925" cy="2592000"/>
          </a:xfrm>
        </p:spPr>
        <p:txBody>
          <a:bodyPr tIns="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1"/>
          <p:cNvSpPr>
            <a:spLocks noGrp="1" noChangeArrowheads="1"/>
          </p:cNvSpPr>
          <p:nvPr>
            <p:ph type="sldNum" sz="quarter" idx="10"/>
          </p:nvPr>
        </p:nvSpPr>
        <p:spPr>
          <a:ln/>
        </p:spPr>
        <p:txBody>
          <a:bodyPr/>
          <a:lstStyle>
            <a:lvl1pPr>
              <a:defRPr/>
            </a:lvl1pPr>
          </a:lstStyle>
          <a:p>
            <a:pPr>
              <a:defRPr/>
            </a:pPr>
            <a:fld id="{160595A2-AEA5-41E5-A18F-4D24E61CEAE4}" type="slidenum">
              <a:rPr lang="en-US"/>
              <a:pPr>
                <a:defRPr/>
              </a:pPr>
              <a:t>‹#›</a:t>
            </a:fld>
            <a:endParaRPr lang="en-US" dirty="0"/>
          </a:p>
        </p:txBody>
      </p:sp>
      <p:sp>
        <p:nvSpPr>
          <p:cNvPr id="5" name="Текст 21"/>
          <p:cNvSpPr>
            <a:spLocks noGrp="1"/>
          </p:cNvSpPr>
          <p:nvPr>
            <p:ph type="body" sz="quarter" idx="11"/>
          </p:nvPr>
        </p:nvSpPr>
        <p:spPr>
          <a:xfrm>
            <a:off x="388937" y="1179496"/>
            <a:ext cx="9360000" cy="5256000"/>
          </a:xfrm>
        </p:spPr>
        <p:txBody>
          <a:bodyPr tIns="0"/>
          <a:lstStyle>
            <a:lvl1pPr>
              <a:buNone/>
              <a:defRPr sz="1400" baseline="0"/>
            </a:lvl1pPr>
            <a:lvl2pPr marL="355600" indent="-125413">
              <a:buFont typeface="Arial" pitchFamily="34" charset="0"/>
              <a:buChar char="●"/>
              <a:defRPr sz="1400"/>
            </a:lvl2pPr>
            <a:lvl3pPr marL="628650" indent="-171450">
              <a:buFont typeface="Arial" pitchFamily="34" charset="0"/>
              <a:buChar char="–"/>
              <a:defRPr sz="14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31"/>
          <p:cNvSpPr>
            <a:spLocks noGrp="1" noChangeArrowheads="1"/>
          </p:cNvSpPr>
          <p:nvPr>
            <p:ph type="sldNum" sz="quarter" idx="10"/>
          </p:nvPr>
        </p:nvSpPr>
        <p:spPr>
          <a:ln/>
        </p:spPr>
        <p:txBody>
          <a:bodyPr/>
          <a:lstStyle>
            <a:lvl1pPr>
              <a:defRPr/>
            </a:lvl1pPr>
          </a:lstStyle>
          <a:p>
            <a:pPr>
              <a:defRPr/>
            </a:pPr>
            <a:fld id="{5378A97A-A1F5-44D5-B96C-1F1CC781FC6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Обложка презентации">
    <p:spTree>
      <p:nvGrpSpPr>
        <p:cNvPr id="1" name=""/>
        <p:cNvGrpSpPr/>
        <p:nvPr/>
      </p:nvGrpSpPr>
      <p:grpSpPr>
        <a:xfrm>
          <a:off x="0" y="0"/>
          <a:ext cx="0" cy="0"/>
          <a:chOff x="0" y="0"/>
          <a:chExt cx="0" cy="0"/>
        </a:xfrm>
      </p:grpSpPr>
      <p:pic>
        <p:nvPicPr>
          <p:cNvPr id="2" name="Picture 6" descr="obl.jpg"/>
          <p:cNvPicPr>
            <a:picLocks noChangeAspect="1"/>
          </p:cNvPicPr>
          <p:nvPr userDrawn="1"/>
        </p:nvPicPr>
        <p:blipFill>
          <a:blip r:embed="rId2" cstate="print"/>
          <a:srcRect/>
          <a:stretch>
            <a:fillRect/>
          </a:stretch>
        </p:blipFill>
        <p:spPr bwMode="auto">
          <a:xfrm>
            <a:off x="0" y="0"/>
            <a:ext cx="9906000" cy="6858000"/>
          </a:xfrm>
          <a:prstGeom prst="rect">
            <a:avLst/>
          </a:prstGeom>
          <a:noFill/>
          <a:ln w="9525">
            <a:noFill/>
            <a:miter lim="800000"/>
            <a:headEnd/>
            <a:tailEnd/>
          </a:ln>
        </p:spPr>
      </p:pic>
    </p:spTree>
    <p:extLst>
      <p:ext uri="{BB962C8B-B14F-4D97-AF65-F5344CB8AC3E}">
        <p14:creationId xmlns:p14="http://schemas.microsoft.com/office/powerpoint/2010/main" val="421779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Слайд с текстом">
    <p:spTree>
      <p:nvGrpSpPr>
        <p:cNvPr id="1" name=""/>
        <p:cNvGrpSpPr/>
        <p:nvPr/>
      </p:nvGrpSpPr>
      <p:grpSpPr>
        <a:xfrm>
          <a:off x="0" y="0"/>
          <a:ext cx="0" cy="0"/>
          <a:chOff x="0" y="0"/>
          <a:chExt cx="0" cy="0"/>
        </a:xfrm>
      </p:grpSpPr>
      <p:pic>
        <p:nvPicPr>
          <p:cNvPr id="13" name="Picture 6" descr="str-kolontit.jpg"/>
          <p:cNvPicPr>
            <a:picLocks noChangeAspect="1"/>
          </p:cNvPicPr>
          <p:nvPr userDrawn="1"/>
        </p:nvPicPr>
        <p:blipFill>
          <a:blip r:embed="rId2" cstate="print"/>
          <a:srcRect l="39875" t="85417" r="51562" b="7291"/>
          <a:stretch>
            <a:fillRect/>
          </a:stretch>
        </p:blipFill>
        <p:spPr bwMode="auto">
          <a:xfrm>
            <a:off x="1807845" y="6134350"/>
            <a:ext cx="7711234" cy="500066"/>
          </a:xfrm>
          <a:prstGeom prst="rect">
            <a:avLst/>
          </a:prstGeom>
          <a:noFill/>
          <a:ln w="9525">
            <a:noFill/>
            <a:miter lim="800000"/>
            <a:headEnd/>
            <a:tailEnd/>
          </a:ln>
        </p:spPr>
      </p:pic>
      <p:pic>
        <p:nvPicPr>
          <p:cNvPr id="2" name="Picture 6" descr="str-kolontit.jpg"/>
          <p:cNvPicPr>
            <a:picLocks noChangeAspect="1"/>
          </p:cNvPicPr>
          <p:nvPr userDrawn="1"/>
        </p:nvPicPr>
        <p:blipFill>
          <a:blip r:embed="rId3" cstate="print"/>
          <a:srcRect l="3125" t="85417" r="82031" b="7291"/>
          <a:stretch>
            <a:fillRect/>
          </a:stretch>
        </p:blipFill>
        <p:spPr bwMode="auto">
          <a:xfrm>
            <a:off x="309530" y="6134350"/>
            <a:ext cx="1470432" cy="500066"/>
          </a:xfrm>
          <a:prstGeom prst="rect">
            <a:avLst/>
          </a:prstGeom>
          <a:noFill/>
          <a:ln w="9525">
            <a:noFill/>
            <a:miter lim="800000"/>
            <a:headEnd/>
            <a:tailEnd/>
          </a:ln>
        </p:spPr>
      </p:pic>
      <p:sp>
        <p:nvSpPr>
          <p:cNvPr id="3" name="Text Box 10"/>
          <p:cNvSpPr txBox="1">
            <a:spLocks noChangeArrowheads="1"/>
          </p:cNvSpPr>
          <p:nvPr userDrawn="1"/>
        </p:nvSpPr>
        <p:spPr bwMode="auto">
          <a:xfrm>
            <a:off x="8853488" y="6277227"/>
            <a:ext cx="495300" cy="246221"/>
          </a:xfrm>
          <a:prstGeom prst="rect">
            <a:avLst/>
          </a:prstGeom>
          <a:noFill/>
          <a:ln w="9525">
            <a:noFill/>
            <a:miter lim="800000"/>
            <a:headEnd/>
            <a:tailEnd/>
          </a:ln>
        </p:spPr>
        <p:txBody>
          <a:bodyPr lIns="0" tIns="0" rIns="0" bIns="0">
            <a:spAutoFit/>
          </a:bodyPr>
          <a:lstStyle/>
          <a:p>
            <a:pPr algn="r"/>
            <a:fld id="{8426F668-CEB9-4F36-BB57-FE78CF780F32}" type="slidenum">
              <a:rPr lang="en-GB" sz="1600" baseline="30000">
                <a:solidFill>
                  <a:srgbClr val="002046"/>
                </a:solidFill>
                <a:latin typeface="Verdana" pitchFamily="34" charset="0"/>
              </a:rPr>
              <a:pPr algn="r"/>
              <a:t>‹#›</a:t>
            </a:fld>
            <a:endParaRPr lang="en-US" sz="1600" dirty="0">
              <a:solidFill>
                <a:srgbClr val="002046"/>
              </a:solidFill>
            </a:endParaRPr>
          </a:p>
        </p:txBody>
      </p:sp>
      <p:sp>
        <p:nvSpPr>
          <p:cNvPr id="4" name="TextBox 3"/>
          <p:cNvSpPr txBox="1"/>
          <p:nvPr userDrawn="1"/>
        </p:nvSpPr>
        <p:spPr>
          <a:xfrm>
            <a:off x="1779962" y="6193647"/>
            <a:ext cx="2244344" cy="383182"/>
          </a:xfrm>
          <a:prstGeom prst="rect">
            <a:avLst/>
          </a:prstGeom>
          <a:noFill/>
        </p:spPr>
        <p:txBody>
          <a:bodyPr wrap="square" rtlCol="0">
            <a:spAutoFit/>
          </a:bodyPr>
          <a:lstStyle/>
          <a:p>
            <a:pPr>
              <a:lnSpc>
                <a:spcPct val="105000"/>
              </a:lnSpc>
            </a:pPr>
            <a:r>
              <a:rPr lang="ru-RU" sz="600" b="0" dirty="0" smtClean="0">
                <a:solidFill>
                  <a:srgbClr val="002046"/>
                </a:solidFill>
                <a:latin typeface="Verdana" pitchFamily="34" charset="0"/>
              </a:rPr>
              <a:t>ОТКРЫТОЕ АКЦИОНЕРНОЕ ОБЩЕСТВО «АГЕНТСТВО ПО ИПОТЕЧНОМУ ЖИЛИЩНОМУ КРЕДИТОВАНИЮ» (ОАО</a:t>
            </a:r>
            <a:r>
              <a:rPr lang="ru-RU" sz="600" b="0" baseline="0" dirty="0" smtClean="0">
                <a:solidFill>
                  <a:srgbClr val="002046"/>
                </a:solidFill>
                <a:latin typeface="Verdana" pitchFamily="34" charset="0"/>
              </a:rPr>
              <a:t> «АИЖК»)</a:t>
            </a:r>
            <a:endParaRPr lang="ru-RU" sz="600" b="0" dirty="0">
              <a:solidFill>
                <a:srgbClr val="002046"/>
              </a:solidFill>
              <a:latin typeface="Verdana" pitchFamily="34" charset="0"/>
            </a:endParaRPr>
          </a:p>
        </p:txBody>
      </p:sp>
      <p:sp>
        <p:nvSpPr>
          <p:cNvPr id="5" name="TextBox 4"/>
          <p:cNvSpPr txBox="1"/>
          <p:nvPr userDrawn="1"/>
        </p:nvSpPr>
        <p:spPr>
          <a:xfrm>
            <a:off x="4937581" y="6193646"/>
            <a:ext cx="1795416" cy="286040"/>
          </a:xfrm>
          <a:prstGeom prst="rect">
            <a:avLst/>
          </a:prstGeom>
          <a:noFill/>
        </p:spPr>
        <p:txBody>
          <a:bodyPr wrap="square" rtlCol="0">
            <a:spAutoFit/>
          </a:bodyPr>
          <a:lstStyle/>
          <a:p>
            <a:pPr>
              <a:lnSpc>
                <a:spcPct val="105000"/>
              </a:lnSpc>
            </a:pPr>
            <a:r>
              <a:rPr lang="ru-RU" sz="600" b="0" dirty="0" smtClean="0">
                <a:solidFill>
                  <a:srgbClr val="002046"/>
                </a:solidFill>
                <a:latin typeface="Verdana" pitchFamily="34" charset="0"/>
              </a:rPr>
              <a:t>СОЗДАНО</a:t>
            </a:r>
            <a:r>
              <a:rPr lang="ru-RU" sz="600" b="0" baseline="0" dirty="0" smtClean="0">
                <a:solidFill>
                  <a:srgbClr val="002046"/>
                </a:solidFill>
                <a:latin typeface="Verdana" pitchFamily="34" charset="0"/>
              </a:rPr>
              <a:t> ПРАВИТЕЛЬСТВОМ РОССИЙСКОЙ ФЕДЕРАЦИИ</a:t>
            </a:r>
            <a:endParaRPr lang="ru-RU" sz="600" b="0" dirty="0">
              <a:solidFill>
                <a:srgbClr val="002046"/>
              </a:solidFill>
              <a:latin typeface="Verdana" pitchFamily="34" charset="0"/>
            </a:endParaRPr>
          </a:p>
        </p:txBody>
      </p:sp>
      <p:cxnSp>
        <p:nvCxnSpPr>
          <p:cNvPr id="9" name="Прямая соединительная линия 8"/>
          <p:cNvCxnSpPr/>
          <p:nvPr userDrawn="1"/>
        </p:nvCxnSpPr>
        <p:spPr bwMode="auto">
          <a:xfrm rot="5400000">
            <a:off x="4771231" y="6371268"/>
            <a:ext cx="311948" cy="0"/>
          </a:xfrm>
          <a:prstGeom prst="line">
            <a:avLst/>
          </a:prstGeom>
          <a:solidFill>
            <a:schemeClr val="accent1"/>
          </a:solidFill>
          <a:ln w="6350" cap="flat" cmpd="sng" algn="ctr">
            <a:solidFill>
              <a:srgbClr val="00204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Заголовок 10"/>
          <p:cNvSpPr>
            <a:spLocks noGrp="1"/>
          </p:cNvSpPr>
          <p:nvPr>
            <p:ph type="title"/>
          </p:nvPr>
        </p:nvSpPr>
        <p:spPr>
          <a:xfrm>
            <a:off x="278607" y="583241"/>
            <a:ext cx="9132094" cy="695323"/>
          </a:xfrm>
        </p:spPr>
        <p:txBody>
          <a:bodyPr bIns="0" anchor="t" anchorCtr="0">
            <a:noAutofit/>
          </a:bodyPr>
          <a:lstStyle>
            <a:lvl1pPr algn="l">
              <a:defRPr sz="2000">
                <a:solidFill>
                  <a:srgbClr val="CE181E"/>
                </a:solidFill>
                <a:latin typeface="Verdana" pitchFamily="34" charset="0"/>
              </a:defRPr>
            </a:lvl1pPr>
          </a:lstStyle>
          <a:p>
            <a:r>
              <a:rPr lang="ru-RU" dirty="0" smtClean="0"/>
              <a:t>Образец заголовка</a:t>
            </a:r>
            <a:endParaRPr lang="ru-RU" dirty="0"/>
          </a:p>
        </p:txBody>
      </p:sp>
      <p:sp>
        <p:nvSpPr>
          <p:cNvPr id="12" name="Текст 11"/>
          <p:cNvSpPr>
            <a:spLocks noGrp="1"/>
          </p:cNvSpPr>
          <p:nvPr>
            <p:ph type="body" sz="quarter" idx="10"/>
          </p:nvPr>
        </p:nvSpPr>
        <p:spPr>
          <a:xfrm>
            <a:off x="276887" y="1446693"/>
            <a:ext cx="9190567" cy="4071938"/>
          </a:xfrm>
        </p:spPr>
        <p:txBody>
          <a:bodyPr/>
          <a:lstStyle>
            <a:lvl1pPr marL="342900" indent="-342900" algn="l" defTabSz="914400" rtl="0" eaLnBrk="1" latinLnBrk="0" hangingPunct="1">
              <a:buClr>
                <a:srgbClr val="CE181E"/>
              </a:buClr>
              <a:buSzPct val="150000"/>
              <a:buFont typeface="Wingdings" pitchFamily="2" charset="2"/>
              <a:buNone/>
              <a:defRPr lang="ru-RU" sz="1200" b="1" kern="1200" dirty="0" smtClean="0">
                <a:solidFill>
                  <a:srgbClr val="000000"/>
                </a:solidFill>
                <a:latin typeface="Verdana" pitchFamily="34" charset="0"/>
                <a:ea typeface="+mn-ea"/>
                <a:cs typeface="+mn-cs"/>
              </a:defRPr>
            </a:lvl1pPr>
            <a:lvl2pPr marL="342900" indent="-161925" algn="l" defTabSz="914400" rtl="0" eaLnBrk="1" latinLnBrk="0" hangingPunct="1">
              <a:buClr>
                <a:srgbClr val="CE181E"/>
              </a:buClr>
              <a:buSzPct val="150000"/>
              <a:buFont typeface="Wingdings" pitchFamily="2" charset="2"/>
              <a:buChar char="§"/>
              <a:defRPr lang="ru-RU" sz="1200" kern="1200" dirty="0" smtClean="0">
                <a:solidFill>
                  <a:srgbClr val="000000"/>
                </a:solidFill>
                <a:latin typeface="Verdana" pitchFamily="34" charset="0"/>
                <a:ea typeface="+mn-ea"/>
                <a:cs typeface="+mn-cs"/>
              </a:defRPr>
            </a:lvl2pPr>
            <a:lvl3pPr marL="538163" indent="-228600">
              <a:buClr>
                <a:srgbClr val="CE181E"/>
              </a:buClr>
              <a:buSzPct val="150000"/>
              <a:buFont typeface="Wingdings" pitchFamily="2" charset="2"/>
              <a:buChar char="§"/>
              <a:defRPr lang="ru-RU" sz="1100" kern="1200" dirty="0" smtClean="0">
                <a:solidFill>
                  <a:srgbClr val="000000"/>
                </a:solidFill>
                <a:latin typeface="Verdana" pitchFamily="34" charset="0"/>
                <a:ea typeface="+mn-ea"/>
                <a:cs typeface="+mn-cs"/>
              </a:defRPr>
            </a:lvl3pPr>
            <a:lvl4pPr>
              <a:defRPr lang="ru-RU" sz="1200" kern="1200" dirty="0" smtClean="0">
                <a:solidFill>
                  <a:srgbClr val="000000"/>
                </a:solidFill>
                <a:latin typeface="Verdana" pitchFamily="34" charset="0"/>
                <a:ea typeface="+mn-ea"/>
                <a:cs typeface="+mn-cs"/>
              </a:defRPr>
            </a:lvl4pPr>
            <a:lvl5pPr>
              <a:defRPr lang="ru-RU" sz="1200" kern="1200" dirty="0" smtClean="0">
                <a:solidFill>
                  <a:srgbClr val="000000"/>
                </a:solidFill>
                <a:latin typeface="Verdana" pitchFamily="34" charset="0"/>
                <a:ea typeface="+mn-ea"/>
                <a:cs typeface="+mn-cs"/>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Tree>
    <p:extLst>
      <p:ext uri="{BB962C8B-B14F-4D97-AF65-F5344CB8AC3E}">
        <p14:creationId xmlns:p14="http://schemas.microsoft.com/office/powerpoint/2010/main" val="422779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ctrTitle"/>
          </p:nvPr>
        </p:nvSpPr>
        <p:spPr>
          <a:xfrm>
            <a:off x="381000" y="4495800"/>
            <a:ext cx="9175750" cy="487363"/>
          </a:xfrm>
        </p:spPr>
        <p:txBody>
          <a:bodyPr>
            <a:spAutoFit/>
          </a:bodyPr>
          <a:lstStyle>
            <a:lvl1pPr algn="r">
              <a:spcBef>
                <a:spcPct val="75000"/>
              </a:spcBef>
              <a:buClr>
                <a:schemeClr val="tx2"/>
              </a:buClr>
              <a:buFont typeface="Wingdings 2" pitchFamily="18" charset="2"/>
              <a:buNone/>
              <a:defRPr sz="3200" b="1">
                <a:solidFill>
                  <a:schemeClr val="tx1"/>
                </a:solidFill>
              </a:defRPr>
            </a:lvl1pPr>
          </a:lstStyle>
          <a:p>
            <a:r>
              <a:rPr lang="en-US"/>
              <a:t>Click to edit Master title style</a:t>
            </a:r>
          </a:p>
        </p:txBody>
      </p:sp>
      <p:sp>
        <p:nvSpPr>
          <p:cNvPr id="486403" name="Rectangle 3"/>
          <p:cNvSpPr>
            <a:spLocks noGrp="1" noChangeArrowheads="1"/>
          </p:cNvSpPr>
          <p:nvPr>
            <p:ph type="subTitle" sz="quarter" idx="1"/>
          </p:nvPr>
        </p:nvSpPr>
        <p:spPr>
          <a:xfrm>
            <a:off x="381000" y="5135563"/>
            <a:ext cx="9175750" cy="304800"/>
          </a:xfrm>
          <a:ln/>
        </p:spPr>
        <p:txBody>
          <a:bodyPr>
            <a:spAutoFit/>
          </a:bodyPr>
          <a:lstStyle>
            <a:lvl1pPr marL="0" indent="0" algn="r">
              <a:buFont typeface="Wingdings 2" pitchFamily="18" charset="2"/>
              <a:buNone/>
              <a:defRPr sz="2000" b="1"/>
            </a:lvl1pPr>
          </a:lstStyle>
          <a:p>
            <a:r>
              <a:rPr lang="en-US"/>
              <a:t>Click to edit Master subtitle style</a:t>
            </a:r>
          </a:p>
        </p:txBody>
      </p:sp>
    </p:spTree>
    <p:extLst>
      <p:ext uri="{BB962C8B-B14F-4D97-AF65-F5344CB8AC3E}">
        <p14:creationId xmlns:p14="http://schemas.microsoft.com/office/powerpoint/2010/main" val="314623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7" name="Прямоугольник 6"/>
          <p:cNvSpPr>
            <a:spLocks noChangeArrowheads="1"/>
          </p:cNvSpPr>
          <p:nvPr userDrawn="1"/>
        </p:nvSpPr>
        <p:spPr bwMode="auto">
          <a:xfrm>
            <a:off x="379413" y="1150938"/>
            <a:ext cx="4606925" cy="287337"/>
          </a:xfrm>
          <a:prstGeom prst="rect">
            <a:avLst/>
          </a:prstGeom>
          <a:solidFill>
            <a:schemeClr val="accent2"/>
          </a:solidFill>
          <a:ln w="6350" algn="ctr">
            <a:solidFill>
              <a:srgbClr val="FF0000"/>
            </a:solidFill>
            <a:round/>
            <a:headEnd/>
            <a:tailEnd/>
          </a:ln>
        </p:spPr>
        <p:txBody>
          <a:bodyPr lIns="45720" rIns="45720" anchor="ct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endParaRPr lang="ru-RU" sz="1200" b="1" smtClean="0">
              <a:solidFill>
                <a:srgbClr val="FFFFFF"/>
              </a:solidFill>
            </a:endParaRPr>
          </a:p>
        </p:txBody>
      </p:sp>
      <p:sp>
        <p:nvSpPr>
          <p:cNvPr id="8" name="Прямоугольник 7"/>
          <p:cNvSpPr>
            <a:spLocks noChangeArrowheads="1"/>
          </p:cNvSpPr>
          <p:nvPr userDrawn="1"/>
        </p:nvSpPr>
        <p:spPr bwMode="auto">
          <a:xfrm>
            <a:off x="5153025" y="1150938"/>
            <a:ext cx="4608513" cy="287337"/>
          </a:xfrm>
          <a:prstGeom prst="rect">
            <a:avLst/>
          </a:prstGeom>
          <a:solidFill>
            <a:schemeClr val="accent2"/>
          </a:solidFill>
          <a:ln w="6350" algn="ctr">
            <a:solidFill>
              <a:srgbClr val="FF0000"/>
            </a:solidFill>
            <a:round/>
            <a:headEnd/>
            <a:tailEnd/>
          </a:ln>
        </p:spPr>
        <p:txBody>
          <a:bodyPr lIns="45720" rIns="45720" anchor="ct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endParaRPr lang="ru-RU" sz="1200" b="1" smtClean="0">
              <a:solidFill>
                <a:srgbClr val="FFFFFF"/>
              </a:solidFill>
            </a:endParaRPr>
          </a:p>
        </p:txBody>
      </p:sp>
      <p:sp>
        <p:nvSpPr>
          <p:cNvPr id="9" name="Прямоугольник 8"/>
          <p:cNvSpPr>
            <a:spLocks noChangeArrowheads="1"/>
          </p:cNvSpPr>
          <p:nvPr userDrawn="1"/>
        </p:nvSpPr>
        <p:spPr bwMode="auto">
          <a:xfrm>
            <a:off x="379413" y="3879850"/>
            <a:ext cx="4606925" cy="288925"/>
          </a:xfrm>
          <a:prstGeom prst="rect">
            <a:avLst/>
          </a:prstGeom>
          <a:solidFill>
            <a:schemeClr val="accent2"/>
          </a:solidFill>
          <a:ln w="6350" algn="ctr">
            <a:solidFill>
              <a:srgbClr val="FF0000"/>
            </a:solidFill>
            <a:round/>
            <a:headEnd/>
            <a:tailEnd/>
          </a:ln>
        </p:spPr>
        <p:txBody>
          <a:bodyPr lIns="45720" rIns="45720" anchor="ct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endParaRPr lang="ru-RU" sz="1200" b="1" smtClean="0">
              <a:solidFill>
                <a:srgbClr val="FFFFFF"/>
              </a:solidFill>
            </a:endParaRPr>
          </a:p>
        </p:txBody>
      </p:sp>
      <p:sp>
        <p:nvSpPr>
          <p:cNvPr id="10" name="Прямоугольник 9"/>
          <p:cNvSpPr>
            <a:spLocks noChangeArrowheads="1"/>
          </p:cNvSpPr>
          <p:nvPr userDrawn="1"/>
        </p:nvSpPr>
        <p:spPr bwMode="auto">
          <a:xfrm>
            <a:off x="5153025" y="3879850"/>
            <a:ext cx="4608513" cy="288925"/>
          </a:xfrm>
          <a:prstGeom prst="rect">
            <a:avLst/>
          </a:prstGeom>
          <a:solidFill>
            <a:schemeClr val="accent2"/>
          </a:solidFill>
          <a:ln w="6350" algn="ctr">
            <a:solidFill>
              <a:srgbClr val="FF0000"/>
            </a:solidFill>
            <a:round/>
            <a:headEnd/>
            <a:tailEnd/>
          </a:ln>
        </p:spPr>
        <p:txBody>
          <a:bodyPr lIns="45720" rIns="45720" anchor="ct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endParaRPr lang="ru-RU" sz="1200" b="1" smtClean="0">
              <a:solidFill>
                <a:srgbClr val="000000"/>
              </a:solidFill>
            </a:endParaRPr>
          </a:p>
        </p:txBody>
      </p:sp>
      <p:cxnSp>
        <p:nvCxnSpPr>
          <p:cNvPr id="11" name="Прямая соединительная линия 10"/>
          <p:cNvCxnSpPr>
            <a:cxnSpLocks noChangeShapeType="1"/>
          </p:cNvCxnSpPr>
          <p:nvPr userDrawn="1"/>
        </p:nvCxnSpPr>
        <p:spPr bwMode="auto">
          <a:xfrm>
            <a:off x="392113" y="3813175"/>
            <a:ext cx="4608512" cy="0"/>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12" name="Прямая соединительная линия 11"/>
          <p:cNvCxnSpPr>
            <a:cxnSpLocks noChangeShapeType="1"/>
          </p:cNvCxnSpPr>
          <p:nvPr userDrawn="1"/>
        </p:nvCxnSpPr>
        <p:spPr bwMode="auto">
          <a:xfrm>
            <a:off x="5078413" y="3884613"/>
            <a:ext cx="0" cy="2555875"/>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13" name="Прямая соединительная линия 12"/>
          <p:cNvCxnSpPr>
            <a:cxnSpLocks noChangeShapeType="1"/>
          </p:cNvCxnSpPr>
          <p:nvPr userDrawn="1"/>
        </p:nvCxnSpPr>
        <p:spPr bwMode="auto">
          <a:xfrm>
            <a:off x="5078413" y="1185863"/>
            <a:ext cx="0" cy="2555875"/>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cxnSp>
        <p:nvCxnSpPr>
          <p:cNvPr id="14" name="Прямая соединительная линия 13"/>
          <p:cNvCxnSpPr>
            <a:cxnSpLocks noChangeShapeType="1"/>
          </p:cNvCxnSpPr>
          <p:nvPr userDrawn="1"/>
        </p:nvCxnSpPr>
        <p:spPr bwMode="auto">
          <a:xfrm>
            <a:off x="5148263" y="3813175"/>
            <a:ext cx="4606925" cy="0"/>
          </a:xfrm>
          <a:prstGeom prst="line">
            <a:avLst/>
          </a:prstGeom>
          <a:noFill/>
          <a:ln w="6350" algn="ctr">
            <a:solidFill>
              <a:schemeClr val="bg2"/>
            </a:solidFill>
            <a:round/>
            <a:headEnd/>
            <a:tailEnd/>
          </a:ln>
          <a:extLst>
            <a:ext uri="{909E8E84-426E-40DD-AFC4-6F175D3DCCD1}">
              <a14:hiddenFill xmlns:a14="http://schemas.microsoft.com/office/drawing/2010/main">
                <a:noFill/>
              </a14:hiddenFill>
            </a:ext>
          </a:extLst>
        </p:spPr>
      </p:cxnSp>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22" name="Текст 21"/>
          <p:cNvSpPr>
            <a:spLocks noGrp="1"/>
          </p:cNvSpPr>
          <p:nvPr>
            <p:ph type="body" sz="quarter" idx="11"/>
          </p:nvPr>
        </p:nvSpPr>
        <p:spPr>
          <a:xfrm>
            <a:off x="379413" y="1438922"/>
            <a:ext cx="4606925" cy="2304000"/>
          </a:xfrm>
        </p:spPr>
        <p:txBody>
          <a:bodyPr tIns="3600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4" name="Текст 21"/>
          <p:cNvSpPr>
            <a:spLocks noGrp="1"/>
          </p:cNvSpPr>
          <p:nvPr>
            <p:ph type="body" sz="quarter" idx="12"/>
          </p:nvPr>
        </p:nvSpPr>
        <p:spPr>
          <a:xfrm>
            <a:off x="5154349" y="1438922"/>
            <a:ext cx="4606925" cy="2304000"/>
          </a:xfrm>
        </p:spPr>
        <p:txBody>
          <a:bodyPr tIns="3600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5" name="Текст 21"/>
          <p:cNvSpPr>
            <a:spLocks noGrp="1"/>
          </p:cNvSpPr>
          <p:nvPr>
            <p:ph type="body" sz="quarter" idx="13"/>
          </p:nvPr>
        </p:nvSpPr>
        <p:spPr>
          <a:xfrm>
            <a:off x="379024" y="4168197"/>
            <a:ext cx="4606925" cy="2316190"/>
          </a:xfrm>
        </p:spPr>
        <p:txBody>
          <a:bodyPr tIns="3600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6" name="Текст 21"/>
          <p:cNvSpPr>
            <a:spLocks noGrp="1"/>
          </p:cNvSpPr>
          <p:nvPr>
            <p:ph type="body" sz="quarter" idx="14"/>
          </p:nvPr>
        </p:nvSpPr>
        <p:spPr>
          <a:xfrm>
            <a:off x="5154349" y="4168196"/>
            <a:ext cx="4606925" cy="2328065"/>
          </a:xfrm>
        </p:spPr>
        <p:txBody>
          <a:bodyPr tIns="36000"/>
          <a:lstStyle>
            <a:lvl1pPr>
              <a:buNone/>
              <a:defRPr sz="1000" baseline="0"/>
            </a:lvl1pPr>
            <a:lvl2pPr marL="355600" indent="-125413">
              <a:buFont typeface="Arial" pitchFamily="34" charset="0"/>
              <a:buChar char="●"/>
              <a:defRPr sz="1000"/>
            </a:lvl2pPr>
            <a:lvl3pPr marL="628650" indent="-171450">
              <a:buFont typeface="Arial" pitchFamily="34" charset="0"/>
              <a:buChar char="–"/>
              <a:defRPr sz="10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5" name="Rectangle 31"/>
          <p:cNvSpPr>
            <a:spLocks noGrp="1" noChangeArrowheads="1"/>
          </p:cNvSpPr>
          <p:nvPr>
            <p:ph type="sldNum" sz="quarter" idx="15"/>
          </p:nvPr>
        </p:nvSpPr>
        <p:spPr/>
        <p:txBody>
          <a:bodyPr/>
          <a:lstStyle>
            <a:lvl1pPr>
              <a:defRPr smtClean="0"/>
            </a:lvl1pPr>
          </a:lstStyle>
          <a:p>
            <a:pPr>
              <a:defRPr/>
            </a:pPr>
            <a:fld id="{AD41F610-0ECF-4C00-A09E-4FB98BB6C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973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6.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4127" name="Rectangle 31"/>
          <p:cNvSpPr>
            <a:spLocks noGrp="1" noChangeArrowheads="1"/>
          </p:cNvSpPr>
          <p:nvPr>
            <p:ph type="sldNum" sz="quarter" idx="4"/>
          </p:nvPr>
        </p:nvSpPr>
        <p:spPr bwMode="auto">
          <a:xfrm>
            <a:off x="381000" y="6516688"/>
            <a:ext cx="123825" cy="1222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800" b="0"/>
            </a:lvl1pPr>
          </a:lstStyle>
          <a:p>
            <a:pPr>
              <a:defRPr/>
            </a:pPr>
            <a:fld id="{5CD3C8DF-8BD8-4790-886F-C50057B1E071}" type="slidenum">
              <a:rPr lang="en-US"/>
              <a:pPr>
                <a:defRPr/>
              </a:pPr>
              <a:t>‹#›</a:t>
            </a:fld>
            <a:endParaRPr lang="en-US" dirty="0"/>
          </a:p>
        </p:txBody>
      </p:sp>
      <p:sp>
        <p:nvSpPr>
          <p:cNvPr id="10244" name="Rectangle 33"/>
          <p:cNvSpPr>
            <a:spLocks noGrp="1" noChangeArrowheads="1"/>
          </p:cNvSpPr>
          <p:nvPr>
            <p:ph type="title"/>
          </p:nvPr>
        </p:nvSpPr>
        <p:spPr bwMode="auto">
          <a:xfrm>
            <a:off x="381000" y="395288"/>
            <a:ext cx="7772400" cy="427037"/>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45" name="Rectangle 34"/>
          <p:cNvSpPr>
            <a:spLocks noGrp="1" noChangeArrowheads="1"/>
          </p:cNvSpPr>
          <p:nvPr>
            <p:ph type="body" idx="1"/>
          </p:nvPr>
        </p:nvSpPr>
        <p:spPr bwMode="auto">
          <a:xfrm>
            <a:off x="381000" y="1566863"/>
            <a:ext cx="9175750" cy="4462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5498" r:id="rId1"/>
    <p:sldLayoutId id="2147485500" r:id="rId2"/>
    <p:sldLayoutId id="2147485499" r:id="rId3"/>
    <p:sldLayoutId id="2147485477" r:id="rId4"/>
    <p:sldLayoutId id="2147485478" r:id="rId5"/>
    <p:sldLayoutId id="2147485508" r:id="rId6"/>
    <p:sldLayoutId id="2147485509" r:id="rId7"/>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228600" indent="-228600" algn="l" rtl="0" eaLnBrk="0" fontAlgn="base" hangingPunct="0">
        <a:spcBef>
          <a:spcPct val="75000"/>
        </a:spcBef>
        <a:spcAft>
          <a:spcPct val="0"/>
        </a:spcAft>
        <a:buClr>
          <a:schemeClr val="accent2"/>
        </a:buClr>
        <a:buFont typeface="Wingdings 2" pitchFamily="18" charset="2"/>
        <a:buChar char=""/>
        <a:defRPr sz="1400">
          <a:solidFill>
            <a:schemeClr val="tx1"/>
          </a:solidFill>
          <a:latin typeface="+mn-lt"/>
          <a:ea typeface="+mn-ea"/>
          <a:cs typeface="+mn-cs"/>
        </a:defRPr>
      </a:lvl1pPr>
      <a:lvl2pPr marL="455613" indent="-225425" algn="l" rtl="0" eaLnBrk="0" fontAlgn="base" hangingPunct="0">
        <a:spcBef>
          <a:spcPct val="25000"/>
        </a:spcBef>
        <a:spcAft>
          <a:spcPct val="0"/>
        </a:spcAft>
        <a:buClr>
          <a:schemeClr val="accent2"/>
        </a:buClr>
        <a:buFont typeface="Arial" pitchFamily="34" charset="0"/>
        <a:buChar char="–"/>
        <a:defRPr sz="1400">
          <a:solidFill>
            <a:schemeClr val="tx1"/>
          </a:solidFill>
          <a:latin typeface="+mn-lt"/>
        </a:defRPr>
      </a:lvl2pPr>
      <a:lvl3pPr marL="684213" indent="-227013" algn="l" rtl="0" eaLnBrk="0" fontAlgn="base" hangingPunct="0">
        <a:spcBef>
          <a:spcPct val="25000"/>
        </a:spcBef>
        <a:spcAft>
          <a:spcPct val="0"/>
        </a:spcAft>
        <a:buClr>
          <a:schemeClr val="accent2"/>
        </a:buClr>
        <a:buFont typeface="Wingdings" pitchFamily="2" charset="2"/>
        <a:buChar char="§"/>
        <a:defRPr sz="1400">
          <a:solidFill>
            <a:schemeClr val="tx1"/>
          </a:solidFill>
          <a:latin typeface="+mn-lt"/>
        </a:defRPr>
      </a:lvl3pPr>
      <a:lvl4pPr marL="912813" indent="-227013" algn="l" rtl="0" eaLnBrk="0" fontAlgn="base" hangingPunct="0">
        <a:spcBef>
          <a:spcPct val="25000"/>
        </a:spcBef>
        <a:spcAft>
          <a:spcPct val="0"/>
        </a:spcAft>
        <a:buClr>
          <a:schemeClr val="accent2"/>
        </a:buClr>
        <a:buFont typeface="Wingdings 2" pitchFamily="18" charset="2"/>
        <a:buChar char=""/>
        <a:defRPr sz="1400">
          <a:solidFill>
            <a:schemeClr val="tx1"/>
          </a:solidFill>
          <a:latin typeface="+mn-lt"/>
        </a:defRPr>
      </a:lvl4pPr>
      <a:lvl5pPr marL="1141413" indent="-227013" algn="l" rtl="0" eaLnBrk="0" fontAlgn="base" hangingPunct="0">
        <a:spcBef>
          <a:spcPct val="25000"/>
        </a:spcBef>
        <a:spcAft>
          <a:spcPct val="0"/>
        </a:spcAft>
        <a:buClr>
          <a:schemeClr val="accent2"/>
        </a:buClr>
        <a:buFont typeface="Arial" pitchFamily="34" charset="0"/>
        <a:buChar char="–"/>
        <a:defRPr sz="1400">
          <a:solidFill>
            <a:schemeClr val="tx1"/>
          </a:solidFill>
          <a:latin typeface="+mn-lt"/>
        </a:defRPr>
      </a:lvl5pPr>
      <a:lvl6pPr marL="1598613" indent="-227013" algn="l" rtl="0" fontAlgn="base">
        <a:spcBef>
          <a:spcPct val="25000"/>
        </a:spcBef>
        <a:spcAft>
          <a:spcPct val="0"/>
        </a:spcAft>
        <a:buClr>
          <a:schemeClr val="accent2"/>
        </a:buClr>
        <a:buFont typeface="Arial" pitchFamily="34" charset="0"/>
        <a:buChar char="–"/>
        <a:defRPr sz="1400">
          <a:solidFill>
            <a:schemeClr val="tx1"/>
          </a:solidFill>
          <a:latin typeface="+mn-lt"/>
        </a:defRPr>
      </a:lvl6pPr>
      <a:lvl7pPr marL="2055813" indent="-227013" algn="l" rtl="0" fontAlgn="base">
        <a:spcBef>
          <a:spcPct val="25000"/>
        </a:spcBef>
        <a:spcAft>
          <a:spcPct val="0"/>
        </a:spcAft>
        <a:buClr>
          <a:schemeClr val="accent2"/>
        </a:buClr>
        <a:buFont typeface="Arial" pitchFamily="34" charset="0"/>
        <a:buChar char="–"/>
        <a:defRPr sz="1400">
          <a:solidFill>
            <a:schemeClr val="tx1"/>
          </a:solidFill>
          <a:latin typeface="+mn-lt"/>
        </a:defRPr>
      </a:lvl7pPr>
      <a:lvl8pPr marL="2513013" indent="-227013" algn="l" rtl="0" fontAlgn="base">
        <a:spcBef>
          <a:spcPct val="25000"/>
        </a:spcBef>
        <a:spcAft>
          <a:spcPct val="0"/>
        </a:spcAft>
        <a:buClr>
          <a:schemeClr val="accent2"/>
        </a:buClr>
        <a:buFont typeface="Arial" pitchFamily="34" charset="0"/>
        <a:buChar char="–"/>
        <a:defRPr sz="1400">
          <a:solidFill>
            <a:schemeClr val="tx1"/>
          </a:solidFill>
          <a:latin typeface="+mn-lt"/>
        </a:defRPr>
      </a:lvl8pPr>
      <a:lvl9pPr marL="2970213" indent="-227013" algn="l" rtl="0" fontAlgn="base">
        <a:spcBef>
          <a:spcPct val="25000"/>
        </a:spcBef>
        <a:spcAft>
          <a:spcPct val="0"/>
        </a:spcAft>
        <a:buClr>
          <a:schemeClr val="accent2"/>
        </a:buClr>
        <a:buFont typeface="Arial" pitchFamily="34" charset="0"/>
        <a:buChar char="–"/>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AutoShape 41"/>
          <p:cNvSpPr>
            <a:spLocks noChangeArrowheads="1"/>
          </p:cNvSpPr>
          <p:nvPr/>
        </p:nvSpPr>
        <p:spPr bwMode="auto">
          <a:xfrm>
            <a:off x="8261350" y="41275"/>
            <a:ext cx="1568450" cy="909638"/>
          </a:xfrm>
          <a:prstGeom prst="parallelogram">
            <a:avLst>
              <a:gd name="adj" fmla="val 29791"/>
            </a:avLst>
          </a:prstGeom>
          <a:solidFill>
            <a:schemeClr val="bg1"/>
          </a:solidFill>
          <a:ln w="6350" algn="ctr">
            <a:solidFill>
              <a:schemeClr val="bg1"/>
            </a:solidFill>
            <a:miter lim="800000"/>
            <a:headEnd/>
            <a:tailEnd/>
          </a:ln>
        </p:spPr>
        <p:txBody>
          <a:bodyPr wrap="none" lIns="45720" rIns="45720" anchor="ct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defRPr/>
            </a:pPr>
            <a:endParaRPr lang="ru-RU" smtClean="0">
              <a:solidFill>
                <a:srgbClr val="000000"/>
              </a:solidFill>
            </a:endParaRPr>
          </a:p>
        </p:txBody>
      </p:sp>
      <p:sp>
        <p:nvSpPr>
          <p:cNvPr id="4127" name="Rectangle 31"/>
          <p:cNvSpPr>
            <a:spLocks noGrp="1" noChangeArrowheads="1"/>
          </p:cNvSpPr>
          <p:nvPr>
            <p:ph type="sldNum" sz="quarter" idx="4"/>
          </p:nvPr>
        </p:nvSpPr>
        <p:spPr bwMode="auto">
          <a:xfrm>
            <a:off x="381000" y="6516688"/>
            <a:ext cx="123825" cy="1222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1" hangingPunct="1">
              <a:defRPr sz="800" smtClean="0"/>
            </a:lvl1pPr>
          </a:lstStyle>
          <a:p>
            <a:pPr>
              <a:defRPr/>
            </a:pPr>
            <a:fld id="{07119C9C-48FE-4DBF-9E5D-1062B0173657}" type="slidenum">
              <a:rPr lang="en-US">
                <a:solidFill>
                  <a:srgbClr val="000000"/>
                </a:solidFill>
                <a:cs typeface="Arial" panose="020B0604020202020204" pitchFamily="34" charset="0"/>
              </a:rPr>
              <a:pPr>
                <a:defRPr/>
              </a:pPr>
              <a:t>‹#›</a:t>
            </a:fld>
            <a:endParaRPr lang="en-US">
              <a:solidFill>
                <a:srgbClr val="000000"/>
              </a:solidFill>
              <a:cs typeface="Arial" panose="020B0604020202020204" pitchFamily="34" charset="0"/>
            </a:endParaRPr>
          </a:p>
        </p:txBody>
      </p:sp>
      <p:sp>
        <p:nvSpPr>
          <p:cNvPr id="1028" name="Rectangle 33"/>
          <p:cNvSpPr>
            <a:spLocks noGrp="1" noChangeArrowheads="1"/>
          </p:cNvSpPr>
          <p:nvPr>
            <p:ph type="title"/>
          </p:nvPr>
        </p:nvSpPr>
        <p:spPr bwMode="auto">
          <a:xfrm>
            <a:off x="381000" y="395288"/>
            <a:ext cx="7772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9" name="Rectangle 34"/>
          <p:cNvSpPr>
            <a:spLocks noGrp="1" noChangeArrowheads="1"/>
          </p:cNvSpPr>
          <p:nvPr>
            <p:ph type="body" idx="1"/>
          </p:nvPr>
        </p:nvSpPr>
        <p:spPr bwMode="auto">
          <a:xfrm>
            <a:off x="381000" y="1566863"/>
            <a:ext cx="917575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38" descr="AHML_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7725" y="26988"/>
            <a:ext cx="1371600" cy="895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22338"/>
      </p:ext>
    </p:extLst>
  </p:cSld>
  <p:clrMap bg1="lt1" tx1="dk1" bg2="lt2" tx2="dk2" accent1="accent1" accent2="accent2" accent3="accent3" accent4="accent4" accent5="accent5" accent6="accent6" hlink="hlink" folHlink="folHlink"/>
  <p:sldLayoutIdLst>
    <p:sldLayoutId id="2147485502" r:id="rId1"/>
    <p:sldLayoutId id="2147485503" r:id="rId2"/>
    <p:sldLayoutId id="2147485504" r:id="rId3"/>
    <p:sldLayoutId id="2147485505" r:id="rId4"/>
    <p:sldLayoutId id="2147485506" r:id="rId5"/>
    <p:sldLayoutId id="2147485507" r:id="rId6"/>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228600" indent="-228600" algn="l" rtl="0" eaLnBrk="0" fontAlgn="base" hangingPunct="0">
        <a:spcBef>
          <a:spcPct val="75000"/>
        </a:spcBef>
        <a:spcAft>
          <a:spcPct val="0"/>
        </a:spcAft>
        <a:buClr>
          <a:schemeClr val="accent2"/>
        </a:buClr>
        <a:buFont typeface="Wingdings 2" panose="05020102010507070707" pitchFamily="18" charset="2"/>
        <a:buChar char=""/>
        <a:defRPr sz="1400">
          <a:solidFill>
            <a:schemeClr val="tx1"/>
          </a:solidFill>
          <a:latin typeface="+mn-lt"/>
          <a:ea typeface="+mn-ea"/>
          <a:cs typeface="+mn-cs"/>
        </a:defRPr>
      </a:lvl1pPr>
      <a:lvl2pPr marL="455613" indent="-225425" algn="l" rtl="0" eaLnBrk="0" fontAlgn="base" hangingPunct="0">
        <a:spcBef>
          <a:spcPct val="25000"/>
        </a:spcBef>
        <a:spcAft>
          <a:spcPct val="0"/>
        </a:spcAft>
        <a:buClr>
          <a:schemeClr val="accent2"/>
        </a:buClr>
        <a:buFont typeface="Arial" panose="020B0604020202020204" pitchFamily="34" charset="0"/>
        <a:buChar char="–"/>
        <a:defRPr sz="1400">
          <a:solidFill>
            <a:schemeClr val="tx1"/>
          </a:solidFill>
          <a:latin typeface="+mn-lt"/>
        </a:defRPr>
      </a:lvl2pPr>
      <a:lvl3pPr marL="684213" indent="-227013" algn="l" rtl="0" eaLnBrk="0" fontAlgn="base" hangingPunct="0">
        <a:spcBef>
          <a:spcPct val="25000"/>
        </a:spcBef>
        <a:spcAft>
          <a:spcPct val="0"/>
        </a:spcAft>
        <a:buClr>
          <a:schemeClr val="accent2"/>
        </a:buClr>
        <a:buFont typeface="Wingdings" panose="05000000000000000000" pitchFamily="2" charset="2"/>
        <a:buChar char="§"/>
        <a:defRPr sz="1400">
          <a:solidFill>
            <a:schemeClr val="tx1"/>
          </a:solidFill>
          <a:latin typeface="+mn-lt"/>
        </a:defRPr>
      </a:lvl3pPr>
      <a:lvl4pPr marL="912813" indent="-227013" algn="l" rtl="0" eaLnBrk="0" fontAlgn="base" hangingPunct="0">
        <a:spcBef>
          <a:spcPct val="25000"/>
        </a:spcBef>
        <a:spcAft>
          <a:spcPct val="0"/>
        </a:spcAft>
        <a:buClr>
          <a:schemeClr val="accent2"/>
        </a:buClr>
        <a:buFont typeface="Wingdings 2" panose="05020102010507070707" pitchFamily="18" charset="2"/>
        <a:buChar char=""/>
        <a:defRPr sz="1400">
          <a:solidFill>
            <a:schemeClr val="tx1"/>
          </a:solidFill>
          <a:latin typeface="+mn-lt"/>
        </a:defRPr>
      </a:lvl4pPr>
      <a:lvl5pPr marL="1141413" indent="-227013" algn="l" rtl="0" eaLnBrk="0" fontAlgn="base" hangingPunct="0">
        <a:spcBef>
          <a:spcPct val="25000"/>
        </a:spcBef>
        <a:spcAft>
          <a:spcPct val="0"/>
        </a:spcAft>
        <a:buClr>
          <a:schemeClr val="accent2"/>
        </a:buClr>
        <a:buFont typeface="Arial" panose="020B0604020202020204" pitchFamily="34" charset="0"/>
        <a:buChar char="–"/>
        <a:defRPr sz="1400">
          <a:solidFill>
            <a:schemeClr val="tx1"/>
          </a:solidFill>
          <a:latin typeface="+mn-lt"/>
        </a:defRPr>
      </a:lvl5pPr>
      <a:lvl6pPr marL="1598613" indent="-227013" algn="l" rtl="0" fontAlgn="base">
        <a:spcBef>
          <a:spcPct val="25000"/>
        </a:spcBef>
        <a:spcAft>
          <a:spcPct val="0"/>
        </a:spcAft>
        <a:buClr>
          <a:schemeClr val="accent2"/>
        </a:buClr>
        <a:buFont typeface="Arial" pitchFamily="34" charset="0"/>
        <a:buChar char="–"/>
        <a:defRPr sz="1400">
          <a:solidFill>
            <a:schemeClr val="tx1"/>
          </a:solidFill>
          <a:latin typeface="+mn-lt"/>
        </a:defRPr>
      </a:lvl6pPr>
      <a:lvl7pPr marL="2055813" indent="-227013" algn="l" rtl="0" fontAlgn="base">
        <a:spcBef>
          <a:spcPct val="25000"/>
        </a:spcBef>
        <a:spcAft>
          <a:spcPct val="0"/>
        </a:spcAft>
        <a:buClr>
          <a:schemeClr val="accent2"/>
        </a:buClr>
        <a:buFont typeface="Arial" pitchFamily="34" charset="0"/>
        <a:buChar char="–"/>
        <a:defRPr sz="1400">
          <a:solidFill>
            <a:schemeClr val="tx1"/>
          </a:solidFill>
          <a:latin typeface="+mn-lt"/>
        </a:defRPr>
      </a:lvl7pPr>
      <a:lvl8pPr marL="2513013" indent="-227013" algn="l" rtl="0" fontAlgn="base">
        <a:spcBef>
          <a:spcPct val="25000"/>
        </a:spcBef>
        <a:spcAft>
          <a:spcPct val="0"/>
        </a:spcAft>
        <a:buClr>
          <a:schemeClr val="accent2"/>
        </a:buClr>
        <a:buFont typeface="Arial" pitchFamily="34" charset="0"/>
        <a:buChar char="–"/>
        <a:defRPr sz="1400">
          <a:solidFill>
            <a:schemeClr val="tx1"/>
          </a:solidFill>
          <a:latin typeface="+mn-lt"/>
        </a:defRPr>
      </a:lvl8pPr>
      <a:lvl9pPr marL="2970213" indent="-227013" algn="l" rtl="0" fontAlgn="base">
        <a:spcBef>
          <a:spcPct val="25000"/>
        </a:spcBef>
        <a:spcAft>
          <a:spcPct val="0"/>
        </a:spcAft>
        <a:buClr>
          <a:schemeClr val="accent2"/>
        </a:buClr>
        <a:buFont typeface="Arial" pitchFamily="34" charset="0"/>
        <a:buChar char="–"/>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ChangeArrowheads="1"/>
          </p:cNvSpPr>
          <p:nvPr/>
        </p:nvSpPr>
        <p:spPr bwMode="auto">
          <a:xfrm>
            <a:off x="622565" y="1815475"/>
            <a:ext cx="7503473" cy="1875175"/>
          </a:xfrm>
          <a:prstGeom prst="rect">
            <a:avLst/>
          </a:prstGeom>
          <a:noFill/>
          <a:ln w="9525">
            <a:noFill/>
            <a:miter lim="800000"/>
            <a:headEnd/>
            <a:tailEnd/>
          </a:ln>
        </p:spPr>
        <p:txBody>
          <a:bodyPr lIns="0" tIns="144000" rIns="0" bIns="0" anchor="ctr" anchorCtr="0"/>
          <a:lstStyle/>
          <a:p>
            <a:pPr algn="ctr">
              <a:defRPr/>
            </a:pPr>
            <a:r>
              <a:rPr lang="ru-RU" sz="2800" dirty="0">
                <a:solidFill>
                  <a:srgbClr val="002060"/>
                </a:solidFill>
                <a:latin typeface="Verdana" panose="020B0604030504040204" pitchFamily="34" charset="0"/>
                <a:ea typeface="Verdana" panose="020B0604030504040204" pitchFamily="34" charset="0"/>
                <a:cs typeface="Verdana" panose="020B0604030504040204" pitchFamily="34" charset="0"/>
              </a:rPr>
              <a:t>Финансирование инженерной инфраструктуры</a:t>
            </a:r>
          </a:p>
          <a:p>
            <a:pPr algn="ctr">
              <a:defRPr/>
            </a:pPr>
            <a:r>
              <a:rPr lang="ru-RU" sz="2800" dirty="0">
                <a:solidFill>
                  <a:srgbClr val="002060"/>
                </a:solidFill>
                <a:latin typeface="Verdana" panose="020B0604030504040204" pitchFamily="34" charset="0"/>
                <a:ea typeface="Verdana" panose="020B0604030504040204" pitchFamily="34" charset="0"/>
                <a:cs typeface="Verdana" panose="020B0604030504040204" pitchFamily="34" charset="0"/>
              </a:rPr>
              <a:t>по программе «Жилье для российской семьи</a:t>
            </a:r>
            <a:r>
              <a:rPr lang="ru-RU"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ru-RU" sz="2800" i="1" kern="0" dirty="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ru-RU" sz="2800" i="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8"/>
          <p:cNvSpPr txBox="1">
            <a:spLocks noChangeArrowheads="1"/>
          </p:cNvSpPr>
          <p:nvPr/>
        </p:nvSpPr>
        <p:spPr bwMode="auto">
          <a:xfrm>
            <a:off x="1" y="4373563"/>
            <a:ext cx="6985616" cy="1036637"/>
          </a:xfrm>
          <a:prstGeom prst="rect">
            <a:avLst/>
          </a:prstGeom>
          <a:noFill/>
          <a:ln w="9525">
            <a:noFill/>
            <a:miter lim="800000"/>
            <a:headEnd/>
            <a:tailEnd/>
          </a:ln>
        </p:spPr>
        <p:txBody>
          <a:bodyPr lIns="0" tIns="0" rIns="0" bIns="0"/>
          <a:lstStyle/>
          <a:p>
            <a:pPr algn="r">
              <a:lnSpc>
                <a:spcPts val="1975"/>
              </a:lnSpc>
            </a:pPr>
            <a:r>
              <a:rPr lang="ru-RU" dirty="0" smtClean="0">
                <a:solidFill>
                  <a:srgbClr val="002046"/>
                </a:solidFill>
                <a:latin typeface="Verdana" pitchFamily="34" charset="0"/>
              </a:rPr>
              <a:t>Андрей Шелковый</a:t>
            </a:r>
            <a:endParaRPr lang="ru-RU" dirty="0" smtClean="0">
              <a:solidFill>
                <a:srgbClr val="002046"/>
              </a:solidFill>
              <a:latin typeface="Verdana" pitchFamily="34" charset="0"/>
            </a:endParaRPr>
          </a:p>
          <a:p>
            <a:pPr algn="r">
              <a:lnSpc>
                <a:spcPts val="1975"/>
              </a:lnSpc>
            </a:pPr>
            <a:r>
              <a:rPr lang="ru-RU" dirty="0">
                <a:solidFill>
                  <a:srgbClr val="002046"/>
                </a:solidFill>
                <a:latin typeface="Verdana" pitchFamily="34" charset="0"/>
              </a:rPr>
              <a:t>з</a:t>
            </a:r>
            <a:r>
              <a:rPr lang="ru-RU" dirty="0" smtClean="0">
                <a:solidFill>
                  <a:srgbClr val="002046"/>
                </a:solidFill>
                <a:latin typeface="Verdana" pitchFamily="34" charset="0"/>
              </a:rPr>
              <a:t>аместитель генерального директора ОАО «АИЖК»,</a:t>
            </a:r>
          </a:p>
          <a:p>
            <a:pPr algn="r">
              <a:lnSpc>
                <a:spcPts val="1975"/>
              </a:lnSpc>
            </a:pPr>
            <a:r>
              <a:rPr lang="ru-RU" dirty="0" smtClean="0">
                <a:solidFill>
                  <a:srgbClr val="002046"/>
                </a:solidFill>
                <a:latin typeface="Verdana" pitchFamily="34" charset="0"/>
              </a:rPr>
              <a:t>генеральный </a:t>
            </a:r>
            <a:r>
              <a:rPr lang="ru-RU" dirty="0" smtClean="0">
                <a:solidFill>
                  <a:srgbClr val="002046"/>
                </a:solidFill>
                <a:latin typeface="Verdana" pitchFamily="34" charset="0"/>
              </a:rPr>
              <a:t>директор ОАО </a:t>
            </a:r>
            <a:r>
              <a:rPr lang="ru-RU" dirty="0" smtClean="0">
                <a:solidFill>
                  <a:srgbClr val="002046"/>
                </a:solidFill>
                <a:latin typeface="Verdana" pitchFamily="34" charset="0"/>
              </a:rPr>
              <a:t>«АФЖС»</a:t>
            </a:r>
            <a:endParaRPr lang="ru-RU" dirty="0" smtClean="0">
              <a:solidFill>
                <a:srgbClr val="002046"/>
              </a:solidFill>
              <a:latin typeface="Verdana" pitchFamily="34" charset="0"/>
            </a:endParaRPr>
          </a:p>
          <a:p>
            <a:pPr algn="r">
              <a:lnSpc>
                <a:spcPts val="1975"/>
              </a:lnSpc>
            </a:pPr>
            <a:endParaRPr lang="ru-RU" sz="1000" dirty="0" smtClean="0">
              <a:solidFill>
                <a:srgbClr val="002046"/>
              </a:solidFill>
              <a:latin typeface="Verdana" pitchFamily="34" charset="0"/>
            </a:endParaRPr>
          </a:p>
          <a:p>
            <a:pPr algn="r">
              <a:lnSpc>
                <a:spcPts val="1975"/>
              </a:lnSpc>
            </a:pPr>
            <a:r>
              <a:rPr lang="ru-RU" sz="1400" dirty="0" smtClean="0">
                <a:solidFill>
                  <a:srgbClr val="002046"/>
                </a:solidFill>
                <a:latin typeface="Verdana" pitchFamily="34" charset="0"/>
              </a:rPr>
              <a:t>02 июня </a:t>
            </a:r>
            <a:r>
              <a:rPr lang="ru-RU" sz="1400" dirty="0" smtClean="0">
                <a:solidFill>
                  <a:srgbClr val="002046"/>
                </a:solidFill>
                <a:latin typeface="Verdana" pitchFamily="34" charset="0"/>
              </a:rPr>
              <a:t>2014 г.</a:t>
            </a:r>
          </a:p>
        </p:txBody>
      </p:sp>
    </p:spTree>
    <p:extLst>
      <p:ext uri="{BB962C8B-B14F-4D97-AF65-F5344CB8AC3E}">
        <p14:creationId xmlns:p14="http://schemas.microsoft.com/office/powerpoint/2010/main" val="1128612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887" y="131549"/>
            <a:ext cx="9132094" cy="695323"/>
          </a:xfrm>
        </p:spPr>
        <p:txBody>
          <a:bodyPr/>
          <a:lstStyle/>
          <a:p>
            <a:r>
              <a:rPr lang="ru-RU" sz="1800" b="1" dirty="0" smtClean="0"/>
              <a:t>Как распределяется 4 тыс. руб. / </a:t>
            </a:r>
            <a:r>
              <a:rPr lang="ru-RU" sz="1800" b="1" dirty="0" err="1" smtClean="0"/>
              <a:t>кв.м</a:t>
            </a:r>
            <a:r>
              <a:rPr lang="ru-RU" sz="1800" b="1" dirty="0" smtClean="0"/>
              <a:t>  в инфраструктуре?</a:t>
            </a:r>
            <a:endParaRPr lang="ru-RU" sz="1800" b="1" dirty="0"/>
          </a:p>
        </p:txBody>
      </p:sp>
      <p:sp>
        <p:nvSpPr>
          <p:cNvPr id="5" name="TextBox 4"/>
          <p:cNvSpPr txBox="1"/>
          <p:nvPr/>
        </p:nvSpPr>
        <p:spPr>
          <a:xfrm>
            <a:off x="504825" y="3696655"/>
            <a:ext cx="8923384" cy="2031325"/>
          </a:xfrm>
          <a:prstGeom prst="rect">
            <a:avLst/>
          </a:prstGeom>
          <a:noFill/>
        </p:spPr>
        <p:txBody>
          <a:bodyPr wrap="square" rtlCol="0">
            <a:spAutoFit/>
          </a:bodyPr>
          <a:lstStyle/>
          <a:p>
            <a:pPr algn="just"/>
            <a:r>
              <a:rPr lang="ru-RU" dirty="0" smtClean="0"/>
              <a:t>Затраты на один из видов инженерной инфраструктуры (теплоснабжение, электроснабжение, газоснабжение, водоснабжение и водоотведение) могут быть значительны, но по общему принципу возмещение через выкуп объектов инфраструктуры строится на принципе возможности окупаемости цены, уплаченной СОПФ за выкуп этой инфраструктуры прежде всего за счет платежей за пользование коммунальными услугами с помощью этой инфраструктуры.</a:t>
            </a:r>
          </a:p>
          <a:p>
            <a:pPr algn="just"/>
            <a:endParaRPr lang="ru-RU" dirty="0"/>
          </a:p>
          <a:p>
            <a:pPr algn="just"/>
            <a:r>
              <a:rPr lang="ru-RU" dirty="0" smtClean="0"/>
              <a:t>Заложить более чем 15-20% из платежа граждан за коммунальные услуги на покрытие затрат по одному из видов инженерной инфраструктуры маловероятно, </a:t>
            </a:r>
            <a:r>
              <a:rPr lang="ru-RU" b="1" dirty="0" smtClean="0">
                <a:solidFill>
                  <a:srgbClr val="C00000"/>
                </a:solidFill>
              </a:rPr>
              <a:t>в том числе с учетом малых значений </a:t>
            </a:r>
            <a:r>
              <a:rPr lang="en-US" b="1" dirty="0" smtClean="0">
                <a:solidFill>
                  <a:srgbClr val="C00000"/>
                </a:solidFill>
              </a:rPr>
              <a:t>EBIDTA</a:t>
            </a:r>
            <a:r>
              <a:rPr lang="ru-RU" b="1" dirty="0" smtClean="0">
                <a:solidFill>
                  <a:srgbClr val="C00000"/>
                </a:solidFill>
              </a:rPr>
              <a:t> </a:t>
            </a:r>
            <a:r>
              <a:rPr lang="ru-RU" dirty="0" smtClean="0"/>
              <a:t>в деятельности большинства </a:t>
            </a:r>
            <a:r>
              <a:rPr lang="ru-RU" dirty="0" err="1" smtClean="0"/>
              <a:t>ресурсоснабжающих</a:t>
            </a:r>
            <a:r>
              <a:rPr lang="ru-RU" dirty="0" smtClean="0"/>
              <a:t> организаций (РСО).  </a:t>
            </a:r>
          </a:p>
        </p:txBody>
      </p:sp>
      <p:graphicFrame>
        <p:nvGraphicFramePr>
          <p:cNvPr id="4" name="Таблица 3"/>
          <p:cNvGraphicFramePr>
            <a:graphicFrameLocks noGrp="1"/>
          </p:cNvGraphicFramePr>
          <p:nvPr>
            <p:extLst>
              <p:ext uri="{D42A27DB-BD31-4B8C-83A1-F6EECF244321}">
                <p14:modId xmlns:p14="http://schemas.microsoft.com/office/powerpoint/2010/main" val="3661655854"/>
              </p:ext>
            </p:extLst>
          </p:nvPr>
        </p:nvGraphicFramePr>
        <p:xfrm>
          <a:off x="504825" y="672007"/>
          <a:ext cx="8857560" cy="2607354"/>
        </p:xfrm>
        <a:graphic>
          <a:graphicData uri="http://schemas.openxmlformats.org/drawingml/2006/table">
            <a:tbl>
              <a:tblPr firstRow="1" bandRow="1">
                <a:tableStyleId>{5C22544A-7EE6-4342-B048-85BDC9FD1C3A}</a:tableStyleId>
              </a:tblPr>
              <a:tblGrid>
                <a:gridCol w="6224366"/>
                <a:gridCol w="2633194"/>
              </a:tblGrid>
              <a:tr h="764908">
                <a:tc>
                  <a:txBody>
                    <a:bodyPr/>
                    <a:lstStyle/>
                    <a:p>
                      <a:pPr>
                        <a:spcBef>
                          <a:spcPts val="600"/>
                        </a:spcBef>
                        <a:spcAft>
                          <a:spcPts val="600"/>
                        </a:spcAft>
                      </a:pPr>
                      <a:r>
                        <a:rPr lang="ru-RU" sz="1600" dirty="0" smtClean="0"/>
                        <a:t>Декларируемый объем финансирования (возмещения) затрат на всю инженерную инфраструктуру, в </a:t>
                      </a:r>
                      <a:r>
                        <a:rPr lang="ru-RU" sz="1600" dirty="0" err="1" smtClean="0"/>
                        <a:t>т.ч</a:t>
                      </a:r>
                      <a:r>
                        <a:rPr lang="ru-RU" sz="1600" dirty="0" smtClean="0"/>
                        <a:t>.:</a:t>
                      </a:r>
                      <a:endParaRPr lang="ru-RU" sz="1600" b="1" dirty="0"/>
                    </a:p>
                  </a:txBody>
                  <a:tcPr anchor="ctr">
                    <a:solidFill>
                      <a:srgbClr val="C00000"/>
                    </a:solidFill>
                  </a:tcPr>
                </a:tc>
                <a:tc>
                  <a:txBody>
                    <a:bodyPr/>
                    <a:lstStyle/>
                    <a:p>
                      <a:pPr algn="ctr">
                        <a:spcBef>
                          <a:spcPts val="600"/>
                        </a:spcBef>
                        <a:spcAft>
                          <a:spcPts val="600"/>
                        </a:spcAft>
                      </a:pPr>
                      <a:r>
                        <a:rPr lang="ru-RU" sz="1600" dirty="0" smtClean="0"/>
                        <a:t>4000 руб./ </a:t>
                      </a:r>
                      <a:r>
                        <a:rPr lang="ru-RU" sz="1600" dirty="0" err="1" smtClean="0"/>
                        <a:t>кв.м</a:t>
                      </a:r>
                      <a:endParaRPr lang="ru-RU" sz="1600" b="1" dirty="0"/>
                    </a:p>
                  </a:txBody>
                  <a:tcPr anchor="ctr">
                    <a:solidFill>
                      <a:srgbClr val="C00000"/>
                    </a:solidFill>
                  </a:tcPr>
                </a:tc>
              </a:tr>
              <a:tr h="450376">
                <a:tc>
                  <a:txBody>
                    <a:bodyPr/>
                    <a:lstStyle/>
                    <a:p>
                      <a:pPr>
                        <a:spcBef>
                          <a:spcPts val="600"/>
                        </a:spcBef>
                        <a:spcAft>
                          <a:spcPts val="600"/>
                        </a:spcAft>
                      </a:pPr>
                      <a:r>
                        <a:rPr lang="ru-RU" sz="1600" dirty="0" smtClean="0"/>
                        <a:t>     - теплоснабжение и горячая вода</a:t>
                      </a:r>
                      <a:endParaRPr lang="ru-RU" sz="1600" b="0" dirty="0"/>
                    </a:p>
                  </a:txBody>
                  <a:tcPr anchor="ctr"/>
                </a:tc>
                <a:tc>
                  <a:txBody>
                    <a:bodyPr/>
                    <a:lstStyle/>
                    <a:p>
                      <a:pPr algn="ctr">
                        <a:spcBef>
                          <a:spcPts val="600"/>
                        </a:spcBef>
                        <a:spcAft>
                          <a:spcPts val="600"/>
                        </a:spcAft>
                      </a:pPr>
                      <a:r>
                        <a:rPr lang="ru-RU" sz="1600" dirty="0" smtClean="0"/>
                        <a:t>2000 руб./ </a:t>
                      </a:r>
                      <a:r>
                        <a:rPr lang="ru-RU" sz="1600" dirty="0" err="1" smtClean="0"/>
                        <a:t>кв.м</a:t>
                      </a:r>
                      <a:endParaRPr lang="ru-RU" sz="1600" b="0" dirty="0"/>
                    </a:p>
                  </a:txBody>
                  <a:tcPr anchor="ctr"/>
                </a:tc>
              </a:tr>
              <a:tr h="464024">
                <a:tc>
                  <a:txBody>
                    <a:bodyPr/>
                    <a:lstStyle/>
                    <a:p>
                      <a:pPr>
                        <a:spcBef>
                          <a:spcPts val="600"/>
                        </a:spcBef>
                        <a:spcAft>
                          <a:spcPts val="600"/>
                        </a:spcAft>
                      </a:pPr>
                      <a:r>
                        <a:rPr lang="ru-RU" sz="1600" dirty="0" smtClean="0"/>
                        <a:t>     - электроснабжение</a:t>
                      </a:r>
                      <a:endParaRPr lang="ru-RU" sz="1600" b="0" dirty="0"/>
                    </a:p>
                  </a:txBody>
                  <a:tcPr anchor="ctr"/>
                </a:tc>
                <a:tc>
                  <a:txBody>
                    <a:bodyPr/>
                    <a:lstStyle/>
                    <a:p>
                      <a:pPr algn="ctr">
                        <a:spcBef>
                          <a:spcPts val="600"/>
                        </a:spcBef>
                        <a:spcAft>
                          <a:spcPts val="600"/>
                        </a:spcAft>
                      </a:pPr>
                      <a:r>
                        <a:rPr lang="ru-RU" sz="1600" dirty="0" smtClean="0"/>
                        <a:t>1100 руб./ </a:t>
                      </a:r>
                      <a:r>
                        <a:rPr lang="ru-RU" sz="1600" dirty="0" err="1" smtClean="0"/>
                        <a:t>кв.м</a:t>
                      </a:r>
                      <a:endParaRPr lang="ru-RU" sz="1600" b="0" dirty="0"/>
                    </a:p>
                  </a:txBody>
                  <a:tcPr anchor="ctr"/>
                </a:tc>
              </a:tr>
              <a:tr h="450376">
                <a:tc>
                  <a:txBody>
                    <a:bodyPr/>
                    <a:lstStyle/>
                    <a:p>
                      <a:pPr>
                        <a:spcBef>
                          <a:spcPts val="600"/>
                        </a:spcBef>
                        <a:spcAft>
                          <a:spcPts val="600"/>
                        </a:spcAft>
                      </a:pPr>
                      <a:r>
                        <a:rPr lang="ru-RU" sz="1600" dirty="0" smtClean="0"/>
                        <a:t>     - водоснабжение и водоотведение</a:t>
                      </a:r>
                      <a:endParaRPr lang="ru-RU" sz="1600" b="0" dirty="0"/>
                    </a:p>
                  </a:txBody>
                  <a:tcPr anchor="ctr"/>
                </a:tc>
                <a:tc>
                  <a:txBody>
                    <a:bodyPr/>
                    <a:lstStyle/>
                    <a:p>
                      <a:pPr algn="ctr">
                        <a:spcBef>
                          <a:spcPts val="600"/>
                        </a:spcBef>
                        <a:spcAft>
                          <a:spcPts val="600"/>
                        </a:spcAft>
                      </a:pPr>
                      <a:r>
                        <a:rPr lang="ru-RU" sz="1600" dirty="0" smtClean="0"/>
                        <a:t>700 руб./ </a:t>
                      </a:r>
                      <a:r>
                        <a:rPr lang="ru-RU" sz="1600" dirty="0" err="1" smtClean="0"/>
                        <a:t>кв.м</a:t>
                      </a:r>
                      <a:endParaRPr lang="ru-RU" sz="1600" b="0" dirty="0"/>
                    </a:p>
                  </a:txBody>
                  <a:tcPr anchor="ctr"/>
                </a:tc>
              </a:tr>
              <a:tr h="477670">
                <a:tc>
                  <a:txBody>
                    <a:bodyPr/>
                    <a:lstStyle/>
                    <a:p>
                      <a:pPr>
                        <a:spcBef>
                          <a:spcPts val="600"/>
                        </a:spcBef>
                        <a:spcAft>
                          <a:spcPts val="600"/>
                        </a:spcAft>
                      </a:pPr>
                      <a:r>
                        <a:rPr lang="ru-RU" sz="1600" dirty="0" smtClean="0"/>
                        <a:t>     - газоснабжение</a:t>
                      </a:r>
                      <a:endParaRPr lang="ru-RU" sz="1600" b="0" dirty="0"/>
                    </a:p>
                  </a:txBody>
                  <a:tcPr anchor="ctr"/>
                </a:tc>
                <a:tc>
                  <a:txBody>
                    <a:bodyPr/>
                    <a:lstStyle/>
                    <a:p>
                      <a:pPr algn="ctr">
                        <a:spcBef>
                          <a:spcPts val="600"/>
                        </a:spcBef>
                        <a:spcAft>
                          <a:spcPts val="600"/>
                        </a:spcAft>
                      </a:pPr>
                      <a:r>
                        <a:rPr lang="ru-RU" sz="1600" dirty="0" smtClean="0"/>
                        <a:t>200 руб./ </a:t>
                      </a:r>
                      <a:r>
                        <a:rPr lang="ru-RU" sz="1600" dirty="0" err="1" smtClean="0"/>
                        <a:t>кв.м</a:t>
                      </a:r>
                      <a:endParaRPr lang="ru-RU" sz="1600" b="0" dirty="0"/>
                    </a:p>
                  </a:txBody>
                  <a:tcPr anchor="ctr"/>
                </a:tc>
              </a:tr>
            </a:tbl>
          </a:graphicData>
        </a:graphic>
      </p:graphicFrame>
    </p:spTree>
    <p:extLst>
      <p:ext uri="{BB962C8B-B14F-4D97-AF65-F5344CB8AC3E}">
        <p14:creationId xmlns:p14="http://schemas.microsoft.com/office/powerpoint/2010/main" val="1531495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Содержимое 18"/>
          <p:cNvSpPr txBox="1">
            <a:spLocks/>
          </p:cNvSpPr>
          <p:nvPr/>
        </p:nvSpPr>
        <p:spPr bwMode="auto">
          <a:xfrm>
            <a:off x="437517" y="50631"/>
            <a:ext cx="7847593" cy="57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marL="0" marR="0" lvl="0" indent="0" defTabSz="914400" eaLnBrk="0" latinLnBrk="0" hangingPunct="0">
              <a:lnSpc>
                <a:spcPct val="100000"/>
              </a:lnSpc>
              <a:buClrTx/>
              <a:buSzTx/>
              <a:buFontTx/>
              <a:buNone/>
              <a:tabLst/>
              <a:defRPr kumimoji="1" sz="2400" b="0" i="0" u="none" strike="noStrike" kern="0" cap="none" spc="0" normalizeH="0" baseline="0">
                <a:ln>
                  <a:noFill/>
                </a:ln>
                <a:solidFill>
                  <a:srgbClr val="FFFFFF"/>
                </a:solidFill>
                <a:effectLst/>
                <a:uLnTx/>
                <a:uFillTx/>
                <a:latin typeface="Arial"/>
                <a:ea typeface="Arial" charset="0"/>
                <a:cs typeface="Arial" panose="020B0604020202020204" pitchFamily="34" charset="0"/>
              </a:defRPr>
            </a:lvl1pPr>
            <a:lvl2pPr eaLnBrk="0" hangingPunct="0">
              <a:defRPr kumimoji="1" sz="2400">
                <a:solidFill>
                  <a:schemeClr val="bg1"/>
                </a:solidFill>
                <a:latin typeface="Arial" charset="0"/>
                <a:ea typeface="Arial" charset="0"/>
                <a:cs typeface="Arial" panose="020B0604020202020204" pitchFamily="34" charset="0"/>
              </a:defRPr>
            </a:lvl2pPr>
            <a:lvl3pPr eaLnBrk="0" hangingPunct="0">
              <a:defRPr kumimoji="1" sz="2400">
                <a:solidFill>
                  <a:schemeClr val="bg1"/>
                </a:solidFill>
                <a:latin typeface="Arial" charset="0"/>
                <a:ea typeface="Arial" charset="0"/>
                <a:cs typeface="Arial" panose="020B0604020202020204" pitchFamily="34" charset="0"/>
              </a:defRPr>
            </a:lvl3pPr>
            <a:lvl4pPr eaLnBrk="0" hangingPunct="0">
              <a:defRPr kumimoji="1" sz="2400">
                <a:solidFill>
                  <a:schemeClr val="bg1"/>
                </a:solidFill>
                <a:latin typeface="Arial" charset="0"/>
                <a:ea typeface="Arial" charset="0"/>
                <a:cs typeface="Arial" panose="020B0604020202020204" pitchFamily="34" charset="0"/>
              </a:defRPr>
            </a:lvl4pPr>
            <a:lvl5pPr eaLnBrk="0" hangingPunct="0">
              <a:defRPr kumimoji="1" sz="2400">
                <a:solidFill>
                  <a:schemeClr val="bg1"/>
                </a:solidFill>
                <a:latin typeface="Arial" charset="0"/>
                <a:ea typeface="Arial" charset="0"/>
                <a:cs typeface="Arial" panose="020B0604020202020204" pitchFamily="34" charset="0"/>
              </a:defRPr>
            </a:lvl5pPr>
            <a:lvl6pPr marL="457200" fontAlgn="base">
              <a:spcBef>
                <a:spcPct val="0"/>
              </a:spcBef>
              <a:spcAft>
                <a:spcPct val="0"/>
              </a:spcAft>
              <a:defRPr sz="2400">
                <a:solidFill>
                  <a:schemeClr val="bg1"/>
                </a:solidFill>
                <a:latin typeface="Arial" charset="0"/>
              </a:defRPr>
            </a:lvl6pPr>
            <a:lvl7pPr marL="914400" fontAlgn="base">
              <a:spcBef>
                <a:spcPct val="0"/>
              </a:spcBef>
              <a:spcAft>
                <a:spcPct val="0"/>
              </a:spcAft>
              <a:defRPr sz="2400">
                <a:solidFill>
                  <a:schemeClr val="bg1"/>
                </a:solidFill>
                <a:latin typeface="Arial" charset="0"/>
              </a:defRPr>
            </a:lvl7pPr>
            <a:lvl8pPr marL="1371600" fontAlgn="base">
              <a:spcBef>
                <a:spcPct val="0"/>
              </a:spcBef>
              <a:spcAft>
                <a:spcPct val="0"/>
              </a:spcAft>
              <a:defRPr sz="2400">
                <a:solidFill>
                  <a:schemeClr val="bg1"/>
                </a:solidFill>
                <a:latin typeface="Arial" charset="0"/>
              </a:defRPr>
            </a:lvl8pPr>
            <a:lvl9pPr marL="1828800" fontAlgn="base">
              <a:spcBef>
                <a:spcPct val="0"/>
              </a:spcBef>
              <a:spcAft>
                <a:spcPct val="0"/>
              </a:spcAft>
              <a:defRPr sz="2400">
                <a:solidFill>
                  <a:schemeClr val="bg1"/>
                </a:solidFill>
                <a:latin typeface="Arial" charset="0"/>
              </a:defRPr>
            </a:lvl9pPr>
          </a:lstStyle>
          <a:p>
            <a:r>
              <a:rPr lang="ru-RU" sz="1800" dirty="0" smtClean="0"/>
              <a:t>Специализированные общества (СОПФ) и выпуск облигаций</a:t>
            </a:r>
            <a:endParaRPr lang="ru-RU" sz="2000" dirty="0"/>
          </a:p>
        </p:txBody>
      </p:sp>
      <p:sp>
        <p:nvSpPr>
          <p:cNvPr id="6" name="TextBox 5"/>
          <p:cNvSpPr txBox="1"/>
          <p:nvPr/>
        </p:nvSpPr>
        <p:spPr>
          <a:xfrm>
            <a:off x="504825" y="545245"/>
            <a:ext cx="8707414" cy="1785104"/>
          </a:xfrm>
          <a:prstGeom prst="rect">
            <a:avLst/>
          </a:prstGeom>
          <a:noFill/>
        </p:spPr>
        <p:txBody>
          <a:bodyPr wrap="square" rtlCol="0">
            <a:spAutoFit/>
          </a:bodyPr>
          <a:lstStyle/>
          <a:p>
            <a:pPr>
              <a:spcBef>
                <a:spcPts val="600"/>
              </a:spcBef>
              <a:spcAft>
                <a:spcPts val="600"/>
              </a:spcAft>
            </a:pPr>
            <a:r>
              <a:rPr lang="ru-RU" b="1" dirty="0" smtClean="0"/>
              <a:t>Создание как минимум 4 специализированных обществ проектного финансирования (СОПФ):</a:t>
            </a:r>
          </a:p>
          <a:p>
            <a:pPr marL="627063" indent="-271463">
              <a:spcBef>
                <a:spcPts val="600"/>
              </a:spcBef>
              <a:spcAft>
                <a:spcPts val="600"/>
              </a:spcAft>
              <a:buFont typeface="Arial" pitchFamily="34" charset="0"/>
              <a:buChar char="•"/>
            </a:pPr>
            <a:r>
              <a:rPr lang="ru-RU" b="1" dirty="0" smtClean="0"/>
              <a:t>СОПФ финансирования и выкупа объектов </a:t>
            </a:r>
            <a:r>
              <a:rPr lang="ru-RU" b="1" dirty="0" smtClean="0">
                <a:solidFill>
                  <a:srgbClr val="C00000"/>
                </a:solidFill>
              </a:rPr>
              <a:t>теплоснабжения</a:t>
            </a:r>
          </a:p>
          <a:p>
            <a:pPr marL="627063" indent="-271463">
              <a:spcBef>
                <a:spcPts val="600"/>
              </a:spcBef>
              <a:spcAft>
                <a:spcPts val="600"/>
              </a:spcAft>
              <a:buFont typeface="Arial" pitchFamily="34" charset="0"/>
              <a:buChar char="•"/>
            </a:pPr>
            <a:r>
              <a:rPr lang="ru-RU" b="1" dirty="0" smtClean="0"/>
              <a:t>СОПФ финансирования и выкупа объектов </a:t>
            </a:r>
            <a:r>
              <a:rPr lang="ru-RU" b="1" dirty="0" smtClean="0">
                <a:solidFill>
                  <a:srgbClr val="C00000"/>
                </a:solidFill>
              </a:rPr>
              <a:t>электроснабжения</a:t>
            </a:r>
          </a:p>
          <a:p>
            <a:pPr marL="627063" indent="-271463">
              <a:spcBef>
                <a:spcPts val="600"/>
              </a:spcBef>
              <a:spcAft>
                <a:spcPts val="600"/>
              </a:spcAft>
              <a:buFont typeface="Arial" pitchFamily="34" charset="0"/>
              <a:buChar char="•"/>
            </a:pPr>
            <a:r>
              <a:rPr lang="ru-RU" b="1" dirty="0" smtClean="0"/>
              <a:t>СОПФ финансирования и выкупа объектов </a:t>
            </a:r>
            <a:r>
              <a:rPr lang="ru-RU" b="1" dirty="0" smtClean="0">
                <a:solidFill>
                  <a:srgbClr val="C00000"/>
                </a:solidFill>
              </a:rPr>
              <a:t>газоснабжения</a:t>
            </a:r>
          </a:p>
          <a:p>
            <a:pPr marL="627063" indent="-271463">
              <a:spcBef>
                <a:spcPts val="600"/>
              </a:spcBef>
              <a:spcAft>
                <a:spcPts val="600"/>
              </a:spcAft>
              <a:buFont typeface="Arial" pitchFamily="34" charset="0"/>
              <a:buChar char="•"/>
            </a:pPr>
            <a:r>
              <a:rPr lang="ru-RU" b="1" dirty="0" smtClean="0"/>
              <a:t>СОПФ финансирования и выкупа объектов </a:t>
            </a:r>
            <a:r>
              <a:rPr lang="ru-RU" b="1" dirty="0" smtClean="0">
                <a:solidFill>
                  <a:srgbClr val="C00000"/>
                </a:solidFill>
              </a:rPr>
              <a:t>водоснабжения и водоотведения</a:t>
            </a:r>
            <a:endParaRPr lang="ru-RU" dirty="0"/>
          </a:p>
        </p:txBody>
      </p:sp>
      <p:sp>
        <p:nvSpPr>
          <p:cNvPr id="7" name="Прямоугольник 6"/>
          <p:cNvSpPr/>
          <p:nvPr/>
        </p:nvSpPr>
        <p:spPr bwMode="auto">
          <a:xfrm>
            <a:off x="818866" y="2879012"/>
            <a:ext cx="1487606" cy="114641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pitchFamily="34" charset="0"/>
            </a:endParaRPr>
          </a:p>
        </p:txBody>
      </p:sp>
      <p:sp>
        <p:nvSpPr>
          <p:cNvPr id="8" name="Прямоугольник 7"/>
          <p:cNvSpPr/>
          <p:nvPr/>
        </p:nvSpPr>
        <p:spPr bwMode="auto">
          <a:xfrm>
            <a:off x="971266" y="3031412"/>
            <a:ext cx="1487606" cy="114641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pitchFamily="34" charset="0"/>
            </a:endParaRPr>
          </a:p>
        </p:txBody>
      </p:sp>
      <p:sp>
        <p:nvSpPr>
          <p:cNvPr id="9" name="Прямоугольник 8"/>
          <p:cNvSpPr/>
          <p:nvPr/>
        </p:nvSpPr>
        <p:spPr bwMode="auto">
          <a:xfrm>
            <a:off x="1123666" y="3183812"/>
            <a:ext cx="1487606" cy="114641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b="1" dirty="0" smtClean="0">
                <a:solidFill>
                  <a:schemeClr val="bg1"/>
                </a:solidFill>
              </a:rPr>
              <a:t>РСО,</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Arial" pitchFamily="34" charset="0"/>
              </a:rPr>
              <a:t>потребители</a:t>
            </a:r>
          </a:p>
        </p:txBody>
      </p:sp>
      <p:sp>
        <p:nvSpPr>
          <p:cNvPr id="10" name="Прямоугольник 9"/>
          <p:cNvSpPr/>
          <p:nvPr/>
        </p:nvSpPr>
        <p:spPr bwMode="auto">
          <a:xfrm>
            <a:off x="4114729" y="3133772"/>
            <a:ext cx="1487606" cy="1146412"/>
          </a:xfrm>
          <a:prstGeom prst="rect">
            <a:avLst/>
          </a:prstGeom>
          <a:gradFill flip="none" rotWithShape="1">
            <a:gsLst>
              <a:gs pos="0">
                <a:schemeClr val="accent2"/>
              </a:gs>
              <a:gs pos="100000">
                <a:schemeClr val="accent1">
                  <a:shade val="93000"/>
                  <a:satMod val="130000"/>
                </a:schemeClr>
              </a:gs>
              <a:gs pos="100000">
                <a:schemeClr val="accent1">
                  <a:shade val="94000"/>
                  <a:satMod val="135000"/>
                </a:schemeClr>
              </a:gs>
            </a:gsLst>
            <a:lin ang="108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Arial" pitchFamily="34" charset="0"/>
              </a:rPr>
              <a:t>СОПФ</a:t>
            </a:r>
          </a:p>
        </p:txBody>
      </p:sp>
      <p:sp>
        <p:nvSpPr>
          <p:cNvPr id="11" name="Прямоугольник 10"/>
          <p:cNvSpPr/>
          <p:nvPr/>
        </p:nvSpPr>
        <p:spPr bwMode="auto">
          <a:xfrm>
            <a:off x="7174102" y="2973940"/>
            <a:ext cx="1800000" cy="720000"/>
          </a:xfrm>
          <a:prstGeom prst="rect">
            <a:avLst/>
          </a:prstGeom>
          <a:gradFill flip="none" rotWithShape="1">
            <a:gsLst>
              <a:gs pos="0">
                <a:srgbClr val="0070C0"/>
              </a:gs>
              <a:gs pos="95000">
                <a:schemeClr val="accent6">
                  <a:shade val="93000"/>
                  <a:satMod val="130000"/>
                </a:schemeClr>
              </a:gs>
              <a:gs pos="100000">
                <a:schemeClr val="accent6">
                  <a:shade val="94000"/>
                  <a:satMod val="135000"/>
                </a:schemeClr>
              </a:gs>
            </a:gsLst>
            <a:lin ang="10800000" scaled="1"/>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Arial" pitchFamily="34" charset="0"/>
              </a:rPr>
              <a:t>АИЖК</a:t>
            </a:r>
          </a:p>
          <a:p>
            <a:pPr marL="0" marR="0" indent="0" algn="ctr" defTabSz="914400" rtl="0" eaLnBrk="1" fontAlgn="base" latinLnBrk="0" hangingPunct="1">
              <a:lnSpc>
                <a:spcPct val="100000"/>
              </a:lnSpc>
              <a:spcBef>
                <a:spcPct val="0"/>
              </a:spcBef>
              <a:spcAft>
                <a:spcPct val="0"/>
              </a:spcAft>
              <a:buClrTx/>
              <a:buSzTx/>
              <a:buFontTx/>
              <a:buNone/>
              <a:tabLst/>
            </a:pPr>
            <a:r>
              <a:rPr lang="ru-RU" dirty="0" smtClean="0">
                <a:solidFill>
                  <a:schemeClr val="bg1"/>
                </a:solidFill>
                <a:latin typeface="Arial" pitchFamily="34" charset="0"/>
              </a:rPr>
              <a:t>(гарантия выкупа)</a:t>
            </a:r>
            <a:endParaRPr kumimoji="0" lang="ru-RU" sz="1400" i="0" u="none" strike="noStrike" cap="none" normalizeH="0" baseline="0" dirty="0" smtClean="0">
              <a:ln>
                <a:noFill/>
              </a:ln>
              <a:solidFill>
                <a:schemeClr val="bg1"/>
              </a:solidFill>
              <a:effectLst/>
              <a:latin typeface="Arial" pitchFamily="34" charset="0"/>
            </a:endParaRPr>
          </a:p>
        </p:txBody>
      </p:sp>
      <p:sp>
        <p:nvSpPr>
          <p:cNvPr id="12" name="Прямоугольник 11"/>
          <p:cNvSpPr/>
          <p:nvPr/>
        </p:nvSpPr>
        <p:spPr bwMode="auto">
          <a:xfrm>
            <a:off x="7176376" y="3838906"/>
            <a:ext cx="1800000" cy="720000"/>
          </a:xfrm>
          <a:prstGeom prst="rect">
            <a:avLst/>
          </a:prstGeom>
          <a:gradFill flip="none" rotWithShape="1">
            <a:gsLst>
              <a:gs pos="0">
                <a:schemeClr val="accent2"/>
              </a:gs>
              <a:gs pos="33000">
                <a:schemeClr val="accent1">
                  <a:shade val="93000"/>
                  <a:satMod val="130000"/>
                </a:schemeClr>
              </a:gs>
              <a:gs pos="100000">
                <a:schemeClr val="accent1">
                  <a:shade val="94000"/>
                  <a:satMod val="135000"/>
                </a:schemeClr>
              </a:gs>
            </a:gsLst>
            <a:lin ang="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b="1" dirty="0" smtClean="0">
                <a:solidFill>
                  <a:schemeClr val="bg1"/>
                </a:solidFill>
              </a:rPr>
              <a:t>Субъект РФ, РСО</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bg1"/>
                </a:solidFill>
                <a:effectLst/>
                <a:latin typeface="Arial" pitchFamily="34" charset="0"/>
              </a:rPr>
              <a:t>(гарантия выкупа)</a:t>
            </a:r>
          </a:p>
        </p:txBody>
      </p:sp>
      <p:sp>
        <p:nvSpPr>
          <p:cNvPr id="13" name="Стрелка вправо 12"/>
          <p:cNvSpPr/>
          <p:nvPr/>
        </p:nvSpPr>
        <p:spPr bwMode="auto">
          <a:xfrm>
            <a:off x="5732057" y="2808500"/>
            <a:ext cx="1387451" cy="1185081"/>
          </a:xfrm>
          <a:prstGeom prst="rightArrow">
            <a:avLst>
              <a:gd name="adj1" fmla="val 66823"/>
              <a:gd name="adj2" fmla="val 28821"/>
            </a:avLst>
          </a:prstGeom>
          <a:noFill/>
          <a:ln w="6350" cap="flat" cmpd="sng" algn="ctr">
            <a:solidFill>
              <a:schemeClr val="accent6"/>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rPr>
              <a:t>90%</a:t>
            </a:r>
          </a:p>
        </p:txBody>
      </p:sp>
      <p:sp>
        <p:nvSpPr>
          <p:cNvPr id="14" name="Стрелка вправо 13"/>
          <p:cNvSpPr/>
          <p:nvPr/>
        </p:nvSpPr>
        <p:spPr bwMode="auto">
          <a:xfrm>
            <a:off x="5720685" y="3966286"/>
            <a:ext cx="1387451" cy="486770"/>
          </a:xfrm>
          <a:prstGeom prst="rightArrow">
            <a:avLst>
              <a:gd name="adj1" fmla="val 66823"/>
              <a:gd name="adj2" fmla="val 65420"/>
            </a:avLst>
          </a:prstGeom>
          <a:noFill/>
          <a:ln w="6350" cap="flat" cmpd="sng" algn="ctr">
            <a:solidFill>
              <a:schemeClr val="accent6"/>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rPr>
              <a:t>10%</a:t>
            </a:r>
          </a:p>
        </p:txBody>
      </p:sp>
      <p:cxnSp>
        <p:nvCxnSpPr>
          <p:cNvPr id="16" name="Прямая со стрелкой 15"/>
          <p:cNvCxnSpPr/>
          <p:nvPr/>
        </p:nvCxnSpPr>
        <p:spPr bwMode="auto">
          <a:xfrm>
            <a:off x="2756848" y="3333940"/>
            <a:ext cx="1228298"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cxnSp>
        <p:nvCxnSpPr>
          <p:cNvPr id="20" name="Прямая со стрелкой 19"/>
          <p:cNvCxnSpPr/>
          <p:nvPr/>
        </p:nvCxnSpPr>
        <p:spPr bwMode="auto">
          <a:xfrm>
            <a:off x="2759120" y="3486340"/>
            <a:ext cx="1228298"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cxnSp>
        <p:nvCxnSpPr>
          <p:cNvPr id="21" name="Прямая со стрелкой 20"/>
          <p:cNvCxnSpPr/>
          <p:nvPr/>
        </p:nvCxnSpPr>
        <p:spPr bwMode="auto">
          <a:xfrm>
            <a:off x="2761392" y="3638740"/>
            <a:ext cx="1228298"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cxnSp>
        <p:nvCxnSpPr>
          <p:cNvPr id="22" name="Прямая со стрелкой 21"/>
          <p:cNvCxnSpPr/>
          <p:nvPr/>
        </p:nvCxnSpPr>
        <p:spPr bwMode="auto">
          <a:xfrm>
            <a:off x="2777312" y="3791140"/>
            <a:ext cx="1228298"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cxnSp>
        <p:nvCxnSpPr>
          <p:cNvPr id="23" name="Прямая со стрелкой 22"/>
          <p:cNvCxnSpPr/>
          <p:nvPr/>
        </p:nvCxnSpPr>
        <p:spPr bwMode="auto">
          <a:xfrm>
            <a:off x="2765936" y="3943540"/>
            <a:ext cx="1228298"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cxnSp>
        <p:nvCxnSpPr>
          <p:cNvPr id="24" name="Прямая со стрелкой 23"/>
          <p:cNvCxnSpPr/>
          <p:nvPr/>
        </p:nvCxnSpPr>
        <p:spPr bwMode="auto">
          <a:xfrm>
            <a:off x="2768208" y="4095940"/>
            <a:ext cx="1228298"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sp>
        <p:nvSpPr>
          <p:cNvPr id="25" name="TextBox 24"/>
          <p:cNvSpPr txBox="1"/>
          <p:nvPr/>
        </p:nvSpPr>
        <p:spPr>
          <a:xfrm>
            <a:off x="2836446" y="2759592"/>
            <a:ext cx="1064525" cy="461665"/>
          </a:xfrm>
          <a:prstGeom prst="rect">
            <a:avLst/>
          </a:prstGeom>
          <a:noFill/>
        </p:spPr>
        <p:txBody>
          <a:bodyPr wrap="square" rtlCol="0">
            <a:spAutoFit/>
          </a:bodyPr>
          <a:lstStyle/>
          <a:p>
            <a:pPr algn="ctr"/>
            <a:r>
              <a:rPr lang="ru-RU" sz="1200" dirty="0" smtClean="0"/>
              <a:t>Арендные платежи</a:t>
            </a:r>
            <a:endParaRPr lang="ru-RU" sz="1200" dirty="0"/>
          </a:p>
        </p:txBody>
      </p:sp>
      <p:sp>
        <p:nvSpPr>
          <p:cNvPr id="26" name="Левая фигурная скобка 25"/>
          <p:cNvSpPr/>
          <p:nvPr/>
        </p:nvSpPr>
        <p:spPr bwMode="auto">
          <a:xfrm rot="16200000">
            <a:off x="2922459" y="3263059"/>
            <a:ext cx="318384" cy="3553763"/>
          </a:xfrm>
          <a:prstGeom prst="leftBrace">
            <a:avLst>
              <a:gd name="adj1" fmla="val 73618"/>
              <a:gd name="adj2" fmla="val 50000"/>
            </a:avLst>
          </a:prstGeom>
          <a:noFill/>
          <a:ln w="28575" cap="flat" cmpd="sng" algn="ctr">
            <a:solidFill>
              <a:srgbClr val="0070C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pitchFamily="34" charset="0"/>
            </a:endParaRPr>
          </a:p>
        </p:txBody>
      </p:sp>
      <p:sp>
        <p:nvSpPr>
          <p:cNvPr id="27" name="Левая фигурная скобка 26"/>
          <p:cNvSpPr/>
          <p:nvPr/>
        </p:nvSpPr>
        <p:spPr bwMode="auto">
          <a:xfrm rot="16200000">
            <a:off x="6628623" y="3263061"/>
            <a:ext cx="318384" cy="3553763"/>
          </a:xfrm>
          <a:prstGeom prst="leftBrace">
            <a:avLst>
              <a:gd name="adj1" fmla="val 73618"/>
              <a:gd name="adj2" fmla="val 50000"/>
            </a:avLst>
          </a:prstGeom>
          <a:noFill/>
          <a:ln w="28575" cap="flat" cmpd="sng" algn="ctr">
            <a:solidFill>
              <a:srgbClr val="0070C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pitchFamily="34" charset="0"/>
            </a:endParaRPr>
          </a:p>
        </p:txBody>
      </p:sp>
      <p:sp>
        <p:nvSpPr>
          <p:cNvPr id="28" name="TextBox 27"/>
          <p:cNvSpPr txBox="1"/>
          <p:nvPr/>
        </p:nvSpPr>
        <p:spPr>
          <a:xfrm>
            <a:off x="1654510" y="5242174"/>
            <a:ext cx="2856931" cy="523220"/>
          </a:xfrm>
          <a:prstGeom prst="rect">
            <a:avLst/>
          </a:prstGeom>
          <a:noFill/>
        </p:spPr>
        <p:txBody>
          <a:bodyPr wrap="square" rtlCol="0">
            <a:spAutoFit/>
          </a:bodyPr>
          <a:lstStyle/>
          <a:p>
            <a:pPr algn="ctr"/>
            <a:r>
              <a:rPr lang="ru-RU" dirty="0" smtClean="0"/>
              <a:t>2015-2016 год – накопление покрытия не менее 3 млрд. руб.</a:t>
            </a:r>
            <a:endParaRPr lang="ru-RU" dirty="0"/>
          </a:p>
        </p:txBody>
      </p:sp>
      <p:sp>
        <p:nvSpPr>
          <p:cNvPr id="29" name="TextBox 28"/>
          <p:cNvSpPr txBox="1"/>
          <p:nvPr/>
        </p:nvSpPr>
        <p:spPr>
          <a:xfrm>
            <a:off x="5372997" y="5232901"/>
            <a:ext cx="2856931" cy="523220"/>
          </a:xfrm>
          <a:prstGeom prst="rect">
            <a:avLst/>
          </a:prstGeom>
          <a:noFill/>
        </p:spPr>
        <p:txBody>
          <a:bodyPr wrap="square" rtlCol="0">
            <a:spAutoFit/>
          </a:bodyPr>
          <a:lstStyle/>
          <a:p>
            <a:pPr algn="ctr"/>
            <a:r>
              <a:rPr lang="ru-RU" dirty="0" smtClean="0"/>
              <a:t>2017 год – выпуск облигаций с залоговым обеспечением</a:t>
            </a:r>
            <a:endParaRPr lang="ru-RU" dirty="0"/>
          </a:p>
        </p:txBody>
      </p:sp>
    </p:spTree>
    <p:extLst>
      <p:ext uri="{BB962C8B-B14F-4D97-AF65-F5344CB8AC3E}">
        <p14:creationId xmlns:p14="http://schemas.microsoft.com/office/powerpoint/2010/main" val="2344357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Содержимое 18"/>
          <p:cNvSpPr txBox="1">
            <a:spLocks/>
          </p:cNvSpPr>
          <p:nvPr/>
        </p:nvSpPr>
        <p:spPr bwMode="auto">
          <a:xfrm>
            <a:off x="504825" y="123369"/>
            <a:ext cx="7269641" cy="51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marL="0" marR="0" lvl="0" indent="0" defTabSz="914400" eaLnBrk="0" latinLnBrk="0" hangingPunct="0">
              <a:lnSpc>
                <a:spcPct val="100000"/>
              </a:lnSpc>
              <a:buClrTx/>
              <a:buSzTx/>
              <a:buFontTx/>
              <a:buNone/>
              <a:tabLst/>
              <a:defRPr kumimoji="1" sz="2400" b="0" i="0" u="none" strike="noStrike" kern="0" cap="none" spc="0" normalizeH="0" baseline="0">
                <a:ln>
                  <a:noFill/>
                </a:ln>
                <a:solidFill>
                  <a:srgbClr val="FFFFFF"/>
                </a:solidFill>
                <a:effectLst/>
                <a:uLnTx/>
                <a:uFillTx/>
                <a:latin typeface="Arial"/>
                <a:ea typeface="Arial" charset="0"/>
                <a:cs typeface="Arial" panose="020B0604020202020204" pitchFamily="34" charset="0"/>
              </a:defRPr>
            </a:lvl1pPr>
            <a:lvl2pPr eaLnBrk="0" hangingPunct="0">
              <a:defRPr kumimoji="1" sz="2400">
                <a:solidFill>
                  <a:schemeClr val="bg1"/>
                </a:solidFill>
                <a:latin typeface="Arial" charset="0"/>
                <a:ea typeface="Arial" charset="0"/>
                <a:cs typeface="Arial" panose="020B0604020202020204" pitchFamily="34" charset="0"/>
              </a:defRPr>
            </a:lvl2pPr>
            <a:lvl3pPr eaLnBrk="0" hangingPunct="0">
              <a:defRPr kumimoji="1" sz="2400">
                <a:solidFill>
                  <a:schemeClr val="bg1"/>
                </a:solidFill>
                <a:latin typeface="Arial" charset="0"/>
                <a:ea typeface="Arial" charset="0"/>
                <a:cs typeface="Arial" panose="020B0604020202020204" pitchFamily="34" charset="0"/>
              </a:defRPr>
            </a:lvl3pPr>
            <a:lvl4pPr eaLnBrk="0" hangingPunct="0">
              <a:defRPr kumimoji="1" sz="2400">
                <a:solidFill>
                  <a:schemeClr val="bg1"/>
                </a:solidFill>
                <a:latin typeface="Arial" charset="0"/>
                <a:ea typeface="Arial" charset="0"/>
                <a:cs typeface="Arial" panose="020B0604020202020204" pitchFamily="34" charset="0"/>
              </a:defRPr>
            </a:lvl4pPr>
            <a:lvl5pPr eaLnBrk="0" hangingPunct="0">
              <a:defRPr kumimoji="1" sz="2400">
                <a:solidFill>
                  <a:schemeClr val="bg1"/>
                </a:solidFill>
                <a:latin typeface="Arial" charset="0"/>
                <a:ea typeface="Arial" charset="0"/>
                <a:cs typeface="Arial" panose="020B0604020202020204" pitchFamily="34" charset="0"/>
              </a:defRPr>
            </a:lvl5pPr>
            <a:lvl6pPr marL="457200" fontAlgn="base">
              <a:spcBef>
                <a:spcPct val="0"/>
              </a:spcBef>
              <a:spcAft>
                <a:spcPct val="0"/>
              </a:spcAft>
              <a:defRPr sz="2400">
                <a:solidFill>
                  <a:schemeClr val="bg1"/>
                </a:solidFill>
                <a:latin typeface="Arial" charset="0"/>
              </a:defRPr>
            </a:lvl6pPr>
            <a:lvl7pPr marL="914400" fontAlgn="base">
              <a:spcBef>
                <a:spcPct val="0"/>
              </a:spcBef>
              <a:spcAft>
                <a:spcPct val="0"/>
              </a:spcAft>
              <a:defRPr sz="2400">
                <a:solidFill>
                  <a:schemeClr val="bg1"/>
                </a:solidFill>
                <a:latin typeface="Arial" charset="0"/>
              </a:defRPr>
            </a:lvl7pPr>
            <a:lvl8pPr marL="1371600" fontAlgn="base">
              <a:spcBef>
                <a:spcPct val="0"/>
              </a:spcBef>
              <a:spcAft>
                <a:spcPct val="0"/>
              </a:spcAft>
              <a:defRPr sz="2400">
                <a:solidFill>
                  <a:schemeClr val="bg1"/>
                </a:solidFill>
                <a:latin typeface="Arial" charset="0"/>
              </a:defRPr>
            </a:lvl8pPr>
            <a:lvl9pPr marL="1828800" fontAlgn="base">
              <a:spcBef>
                <a:spcPct val="0"/>
              </a:spcBef>
              <a:spcAft>
                <a:spcPct val="0"/>
              </a:spcAft>
              <a:defRPr sz="2400">
                <a:solidFill>
                  <a:schemeClr val="bg1"/>
                </a:solidFill>
                <a:latin typeface="Arial" charset="0"/>
              </a:defRPr>
            </a:lvl9pPr>
          </a:lstStyle>
          <a:p>
            <a:r>
              <a:rPr lang="ru-RU" sz="1800" dirty="0" smtClean="0">
                <a:solidFill>
                  <a:schemeClr val="bg1"/>
                </a:solidFill>
              </a:rPr>
              <a:t>Договорные обязательства сторон</a:t>
            </a:r>
            <a:endParaRPr lang="ru-RU" sz="1800" dirty="0">
              <a:solidFill>
                <a:schemeClr val="bg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58447053"/>
              </p:ext>
            </p:extLst>
          </p:nvPr>
        </p:nvGraphicFramePr>
        <p:xfrm>
          <a:off x="381000" y="426500"/>
          <a:ext cx="9075905" cy="5240008"/>
        </p:xfrm>
        <a:graphic>
          <a:graphicData uri="http://schemas.openxmlformats.org/drawingml/2006/table">
            <a:tbl>
              <a:tblPr firstRow="1" bandRow="1">
                <a:tableStyleId>{5C22544A-7EE6-4342-B048-85BDC9FD1C3A}</a:tableStyleId>
              </a:tblPr>
              <a:tblGrid>
                <a:gridCol w="1954381"/>
                <a:gridCol w="7121524"/>
              </a:tblGrid>
              <a:tr h="399930">
                <a:tc>
                  <a:txBody>
                    <a:bodyPr/>
                    <a:lstStyle/>
                    <a:p>
                      <a:pPr algn="ctr">
                        <a:lnSpc>
                          <a:spcPct val="100000"/>
                        </a:lnSpc>
                        <a:spcBef>
                          <a:spcPts val="600"/>
                        </a:spcBef>
                        <a:spcAft>
                          <a:spcPts val="600"/>
                        </a:spcAft>
                      </a:pPr>
                      <a:r>
                        <a:rPr lang="ru-RU" sz="1400" b="0" dirty="0" smtClean="0"/>
                        <a:t>Сторона договора</a:t>
                      </a:r>
                      <a:endParaRPr lang="ru-RU" sz="1400" b="0" dirty="0"/>
                    </a:p>
                  </a:txBody>
                  <a:tcPr anchor="ctr"/>
                </a:tc>
                <a:tc>
                  <a:txBody>
                    <a:bodyPr/>
                    <a:lstStyle/>
                    <a:p>
                      <a:pPr>
                        <a:lnSpc>
                          <a:spcPct val="100000"/>
                        </a:lnSpc>
                        <a:spcBef>
                          <a:spcPts val="0"/>
                        </a:spcBef>
                        <a:spcAft>
                          <a:spcPts val="0"/>
                        </a:spcAft>
                      </a:pPr>
                      <a:r>
                        <a:rPr lang="ru-RU" sz="1400" b="0" dirty="0" smtClean="0"/>
                        <a:t>Содержание обязательств</a:t>
                      </a:r>
                      <a:endParaRPr lang="ru-RU" sz="1400" b="0" dirty="0"/>
                    </a:p>
                  </a:txBody>
                  <a:tcPr anchor="ctr"/>
                </a:tc>
              </a:tr>
              <a:tr h="1211138">
                <a:tc>
                  <a:txBody>
                    <a:bodyPr/>
                    <a:lstStyle/>
                    <a:p>
                      <a:pPr algn="ctr">
                        <a:lnSpc>
                          <a:spcPct val="100000"/>
                        </a:lnSpc>
                        <a:spcBef>
                          <a:spcPts val="600"/>
                        </a:spcBef>
                        <a:spcAft>
                          <a:spcPts val="600"/>
                        </a:spcAft>
                      </a:pPr>
                      <a:r>
                        <a:rPr lang="ru-RU" sz="1400" b="1" dirty="0" smtClean="0"/>
                        <a:t>Субъект РФ</a:t>
                      </a:r>
                      <a:endParaRPr lang="ru-RU" sz="1400" b="1" dirty="0"/>
                    </a:p>
                  </a:txBody>
                  <a:tcPr anchor="ctr"/>
                </a:tc>
                <a:tc>
                  <a:txBody>
                    <a:bodyPr/>
                    <a:lstStyle/>
                    <a:p>
                      <a:pPr marL="342900" marR="0" indent="-342900" algn="l" defTabSz="914400" rtl="0" eaLnBrk="1" fontAlgn="auto" latinLnBrk="0" hangingPunct="1">
                        <a:lnSpc>
                          <a:spcPct val="100000"/>
                        </a:lnSpc>
                        <a:spcBef>
                          <a:spcPts val="600"/>
                        </a:spcBef>
                        <a:spcAft>
                          <a:spcPts val="600"/>
                        </a:spcAft>
                        <a:buClrTx/>
                        <a:buSzTx/>
                        <a:buFontTx/>
                        <a:buAutoNum type="arabicPeriod"/>
                        <a:tabLst/>
                        <a:defRPr/>
                      </a:pPr>
                      <a:r>
                        <a:rPr lang="ru-RU" sz="1400" kern="1200" dirty="0" smtClean="0"/>
                        <a:t>Включение в бюджет Субъекта Российской Федерации на 2017-2018 гг. обязательства по приобретению младшего транша облигаций с залоговым обеспечением, эмитентом которых является СОПФ</a:t>
                      </a:r>
                    </a:p>
                    <a:p>
                      <a:pPr marL="342900" marR="0" indent="-342900" algn="l" defTabSz="914400" rtl="0" eaLnBrk="1" fontAlgn="auto" latinLnBrk="0" hangingPunct="1">
                        <a:lnSpc>
                          <a:spcPct val="100000"/>
                        </a:lnSpc>
                        <a:spcBef>
                          <a:spcPts val="600"/>
                        </a:spcBef>
                        <a:spcAft>
                          <a:spcPts val="600"/>
                        </a:spcAft>
                        <a:buClrTx/>
                        <a:buSzTx/>
                        <a:buFontTx/>
                        <a:buAutoNum type="arabicPeriod"/>
                        <a:tabLst/>
                        <a:defRPr/>
                      </a:pPr>
                      <a:r>
                        <a:rPr lang="ru-RU" sz="1400" kern="1200" dirty="0" smtClean="0"/>
                        <a:t>Гарантия минимального уровня индексации тарифов</a:t>
                      </a:r>
                      <a:endParaRPr lang="ru-RU" sz="1400" b="0" kern="1200" dirty="0" smtClean="0">
                        <a:solidFill>
                          <a:schemeClr val="tx1"/>
                        </a:solidFill>
                        <a:latin typeface="+mn-lt"/>
                        <a:ea typeface="+mn-ea"/>
                        <a:cs typeface="Times New Roman" panose="02020603050405020304" pitchFamily="18" charset="0"/>
                      </a:endParaRPr>
                    </a:p>
                  </a:txBody>
                  <a:tcPr anchor="ctr"/>
                </a:tc>
              </a:tr>
              <a:tr h="2333767">
                <a:tc>
                  <a:txBody>
                    <a:bodyPr/>
                    <a:lstStyle/>
                    <a:p>
                      <a:pPr algn="ctr">
                        <a:lnSpc>
                          <a:spcPct val="100000"/>
                        </a:lnSpc>
                        <a:spcBef>
                          <a:spcPts val="600"/>
                        </a:spcBef>
                        <a:spcAft>
                          <a:spcPts val="600"/>
                        </a:spcAft>
                      </a:pPr>
                      <a:r>
                        <a:rPr lang="ru-RU" sz="1400" b="1" dirty="0" smtClean="0"/>
                        <a:t>РСО</a:t>
                      </a:r>
                      <a:endParaRPr lang="ru-RU" sz="1400" b="1" dirty="0"/>
                    </a:p>
                  </a:txBody>
                  <a:tcPr anchor="ctr"/>
                </a:tc>
                <a:tc>
                  <a:txBody>
                    <a:bodyPr/>
                    <a:lstStyle/>
                    <a:p>
                      <a:pPr marL="352425" marR="0" lvl="0" indent="-352425" algn="l" defTabSz="914400" rtl="0" eaLnBrk="1" fontAlgn="auto" latinLnBrk="0" hangingPunct="1">
                        <a:lnSpc>
                          <a:spcPct val="100000"/>
                        </a:lnSpc>
                        <a:spcBef>
                          <a:spcPts val="600"/>
                        </a:spcBef>
                        <a:spcAft>
                          <a:spcPts val="600"/>
                        </a:spcAft>
                        <a:buClrTx/>
                        <a:buSzTx/>
                        <a:buFontTx/>
                        <a:buAutoNum type="arabicPeriod"/>
                        <a:tabLst/>
                        <a:defRPr/>
                      </a:pPr>
                      <a:r>
                        <a:rPr kumimoji="0" lang="ru-RU" sz="1400" u="none" strike="noStrike" kern="1200" cap="none" spc="0" normalizeH="0" baseline="0" noProof="0" dirty="0" smtClean="0">
                          <a:ln>
                            <a:noFill/>
                          </a:ln>
                          <a:effectLst/>
                          <a:uLnTx/>
                          <a:uFillTx/>
                        </a:rPr>
                        <a:t>Обязательство взять объект инфраструктуры в аренду;</a:t>
                      </a:r>
                    </a:p>
                    <a:p>
                      <a:pPr marL="352425" marR="0" lvl="0" indent="-352425" algn="l" defTabSz="914400" rtl="0" eaLnBrk="1" fontAlgn="auto" latinLnBrk="0" hangingPunct="1">
                        <a:lnSpc>
                          <a:spcPct val="100000"/>
                        </a:lnSpc>
                        <a:spcBef>
                          <a:spcPts val="600"/>
                        </a:spcBef>
                        <a:spcAft>
                          <a:spcPts val="600"/>
                        </a:spcAft>
                        <a:buClrTx/>
                        <a:buSzTx/>
                        <a:buFontTx/>
                        <a:buAutoNum type="arabicPeriod"/>
                        <a:tabLst/>
                        <a:defRPr/>
                      </a:pPr>
                      <a:r>
                        <a:rPr kumimoji="0" lang="ru-RU" sz="1400" u="none" strike="noStrike" kern="1200" cap="none" spc="0" normalizeH="0" baseline="0" noProof="0" dirty="0" smtClean="0">
                          <a:ln>
                            <a:noFill/>
                          </a:ln>
                          <a:effectLst/>
                          <a:uLnTx/>
                          <a:uFillTx/>
                        </a:rPr>
                        <a:t>Обязательство уступить (заложить) выручку подключившихся и будущих потребителей коммунальных услуг по объектам инфраструктуры;</a:t>
                      </a:r>
                    </a:p>
                    <a:p>
                      <a:pPr marL="352425" marR="0" lvl="0" indent="-352425" algn="l" defTabSz="914400" rtl="0" eaLnBrk="1" fontAlgn="auto" latinLnBrk="0" hangingPunct="1">
                        <a:lnSpc>
                          <a:spcPct val="100000"/>
                        </a:lnSpc>
                        <a:spcBef>
                          <a:spcPts val="600"/>
                        </a:spcBef>
                        <a:spcAft>
                          <a:spcPts val="600"/>
                        </a:spcAft>
                        <a:buClrTx/>
                        <a:buSzTx/>
                        <a:buFontTx/>
                        <a:buAutoNum type="arabicPeriod"/>
                        <a:tabLst/>
                        <a:defRPr/>
                      </a:pPr>
                      <a:r>
                        <a:rPr kumimoji="0" lang="ru-RU" sz="1400" u="none" strike="noStrike" kern="1200" cap="none" spc="0" normalizeH="0" baseline="0" noProof="0" dirty="0" smtClean="0">
                          <a:ln>
                            <a:noFill/>
                          </a:ln>
                          <a:effectLst/>
                          <a:uLnTx/>
                          <a:uFillTx/>
                        </a:rPr>
                        <a:t>Обязательство предоставить СОПФ финансирование 10% цены выкупа объектов инфраструктуры, в том числе выкупить младший транш облигаций с залоговым обеспечением (в случае невозможности Субъекта РФ приобрести младший транш);</a:t>
                      </a:r>
                    </a:p>
                    <a:p>
                      <a:pPr marL="352425" marR="0" lvl="0" indent="-352425" algn="l" defTabSz="914400" rtl="0" eaLnBrk="1" fontAlgn="auto" latinLnBrk="0" hangingPunct="1">
                        <a:lnSpc>
                          <a:spcPct val="100000"/>
                        </a:lnSpc>
                        <a:spcBef>
                          <a:spcPts val="600"/>
                        </a:spcBef>
                        <a:spcAft>
                          <a:spcPts val="600"/>
                        </a:spcAft>
                        <a:buClrTx/>
                        <a:buSzTx/>
                        <a:buFontTx/>
                        <a:buAutoNum type="arabicPeriod"/>
                        <a:tabLst/>
                        <a:defRPr/>
                      </a:pPr>
                      <a:r>
                        <a:rPr kumimoji="0" lang="ru-RU" sz="1400" u="none" strike="noStrike" kern="1200" cap="none" spc="0" normalizeH="0" baseline="0" noProof="0" dirty="0" smtClean="0">
                          <a:ln>
                            <a:noFill/>
                          </a:ln>
                          <a:effectLst/>
                          <a:uLnTx/>
                          <a:uFillTx/>
                        </a:rPr>
                        <a:t>Обязательство обменять младший транш на объект инфраструктуры после погашения старших траншей облигаций (в случае его приобретения).</a:t>
                      </a:r>
                      <a:endParaRPr lang="ru-RU" sz="1400" b="0" dirty="0">
                        <a:solidFill>
                          <a:schemeClr val="tx1"/>
                        </a:solidFill>
                      </a:endParaRPr>
                    </a:p>
                  </a:txBody>
                  <a:tcPr anchor="ctr"/>
                </a:tc>
              </a:tr>
              <a:tr h="1160060">
                <a:tc>
                  <a:txBody>
                    <a:bodyPr/>
                    <a:lstStyle/>
                    <a:p>
                      <a:pPr algn="ctr">
                        <a:lnSpc>
                          <a:spcPct val="100000"/>
                        </a:lnSpc>
                        <a:spcBef>
                          <a:spcPts val="600"/>
                        </a:spcBef>
                        <a:spcAft>
                          <a:spcPts val="600"/>
                        </a:spcAft>
                      </a:pPr>
                      <a:r>
                        <a:rPr lang="ru-RU" sz="1400" b="1" dirty="0" smtClean="0"/>
                        <a:t>АИЖК</a:t>
                      </a:r>
                      <a:endParaRPr lang="ru-RU" sz="1400" b="1" dirty="0"/>
                    </a:p>
                  </a:txBody>
                  <a:tcPr anchor="ctr"/>
                </a:tc>
                <a:tc>
                  <a:txBody>
                    <a:bodyPr/>
                    <a:lstStyle/>
                    <a:p>
                      <a:pPr marL="342900" marR="0"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ru-RU" sz="1400" kern="1200" dirty="0" smtClean="0"/>
                        <a:t>Обязательство предоставить СОПФ финансирование 90% цены выкупа </a:t>
                      </a:r>
                      <a:r>
                        <a:rPr kumimoji="0" lang="ru-RU" sz="1400" u="none" strike="noStrike" kern="1200" cap="none" spc="0" normalizeH="0" baseline="0" dirty="0" smtClean="0">
                          <a:ln>
                            <a:noFill/>
                          </a:ln>
                          <a:effectLst/>
                          <a:uLnTx/>
                          <a:uFillTx/>
                        </a:rPr>
                        <a:t>объекта</a:t>
                      </a:r>
                      <a:r>
                        <a:rPr lang="ru-RU" sz="1400" kern="1200" dirty="0" smtClean="0"/>
                        <a:t> инфраструктуры, в том числе выкупить старшие транши облигаций с залоговым обеспечением;</a:t>
                      </a:r>
                    </a:p>
                    <a:p>
                      <a:pPr marL="342900" marR="0"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ru-RU" sz="1400" kern="1200" dirty="0" smtClean="0"/>
                        <a:t>Обязательство создать СОПФ для выкупа объектов инфраструктуры.</a:t>
                      </a:r>
                      <a:endParaRPr lang="ru-RU" sz="1400" b="0" kern="1200" dirty="0" smtClean="0">
                        <a:solidFill>
                          <a:schemeClr val="tx1"/>
                        </a:solidFill>
                        <a:latin typeface="+mn-lt"/>
                        <a:ea typeface="+mn-ea"/>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217088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Содержимое 18"/>
          <p:cNvSpPr txBox="1">
            <a:spLocks/>
          </p:cNvSpPr>
          <p:nvPr/>
        </p:nvSpPr>
        <p:spPr bwMode="auto">
          <a:xfrm>
            <a:off x="485775" y="180519"/>
            <a:ext cx="7269641" cy="41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marL="0" marR="0" lvl="0" indent="0" defTabSz="914400" eaLnBrk="0" latinLnBrk="0" hangingPunct="0">
              <a:lnSpc>
                <a:spcPct val="100000"/>
              </a:lnSpc>
              <a:buClrTx/>
              <a:buSzTx/>
              <a:buFontTx/>
              <a:buNone/>
              <a:tabLst/>
              <a:defRPr kumimoji="1" sz="2400" b="0" i="0" u="none" strike="noStrike" kern="0" cap="none" spc="0" normalizeH="0" baseline="0">
                <a:ln>
                  <a:noFill/>
                </a:ln>
                <a:solidFill>
                  <a:srgbClr val="FFFFFF"/>
                </a:solidFill>
                <a:effectLst/>
                <a:uLnTx/>
                <a:uFillTx/>
                <a:latin typeface="Arial"/>
                <a:ea typeface="Arial" charset="0"/>
                <a:cs typeface="Arial" panose="020B0604020202020204" pitchFamily="34" charset="0"/>
              </a:defRPr>
            </a:lvl1pPr>
            <a:lvl2pPr eaLnBrk="0" hangingPunct="0">
              <a:defRPr kumimoji="1" sz="2400">
                <a:solidFill>
                  <a:schemeClr val="bg1"/>
                </a:solidFill>
                <a:latin typeface="Arial" charset="0"/>
                <a:ea typeface="Arial" charset="0"/>
                <a:cs typeface="Arial" panose="020B0604020202020204" pitchFamily="34" charset="0"/>
              </a:defRPr>
            </a:lvl2pPr>
            <a:lvl3pPr eaLnBrk="0" hangingPunct="0">
              <a:defRPr kumimoji="1" sz="2400">
                <a:solidFill>
                  <a:schemeClr val="bg1"/>
                </a:solidFill>
                <a:latin typeface="Arial" charset="0"/>
                <a:ea typeface="Arial" charset="0"/>
                <a:cs typeface="Arial" panose="020B0604020202020204" pitchFamily="34" charset="0"/>
              </a:defRPr>
            </a:lvl3pPr>
            <a:lvl4pPr eaLnBrk="0" hangingPunct="0">
              <a:defRPr kumimoji="1" sz="2400">
                <a:solidFill>
                  <a:schemeClr val="bg1"/>
                </a:solidFill>
                <a:latin typeface="Arial" charset="0"/>
                <a:ea typeface="Arial" charset="0"/>
                <a:cs typeface="Arial" panose="020B0604020202020204" pitchFamily="34" charset="0"/>
              </a:defRPr>
            </a:lvl4pPr>
            <a:lvl5pPr eaLnBrk="0" hangingPunct="0">
              <a:defRPr kumimoji="1" sz="2400">
                <a:solidFill>
                  <a:schemeClr val="bg1"/>
                </a:solidFill>
                <a:latin typeface="Arial" charset="0"/>
                <a:ea typeface="Arial" charset="0"/>
                <a:cs typeface="Arial" panose="020B0604020202020204" pitchFamily="34" charset="0"/>
              </a:defRPr>
            </a:lvl5pPr>
            <a:lvl6pPr marL="457200" fontAlgn="base">
              <a:spcBef>
                <a:spcPct val="0"/>
              </a:spcBef>
              <a:spcAft>
                <a:spcPct val="0"/>
              </a:spcAft>
              <a:defRPr sz="2400">
                <a:solidFill>
                  <a:schemeClr val="bg1"/>
                </a:solidFill>
                <a:latin typeface="Arial" charset="0"/>
              </a:defRPr>
            </a:lvl6pPr>
            <a:lvl7pPr marL="914400" fontAlgn="base">
              <a:spcBef>
                <a:spcPct val="0"/>
              </a:spcBef>
              <a:spcAft>
                <a:spcPct val="0"/>
              </a:spcAft>
              <a:defRPr sz="2400">
                <a:solidFill>
                  <a:schemeClr val="bg1"/>
                </a:solidFill>
                <a:latin typeface="Arial" charset="0"/>
              </a:defRPr>
            </a:lvl7pPr>
            <a:lvl8pPr marL="1371600" fontAlgn="base">
              <a:spcBef>
                <a:spcPct val="0"/>
              </a:spcBef>
              <a:spcAft>
                <a:spcPct val="0"/>
              </a:spcAft>
              <a:defRPr sz="2400">
                <a:solidFill>
                  <a:schemeClr val="bg1"/>
                </a:solidFill>
                <a:latin typeface="Arial" charset="0"/>
              </a:defRPr>
            </a:lvl8pPr>
            <a:lvl9pPr marL="1828800" fontAlgn="base">
              <a:spcBef>
                <a:spcPct val="0"/>
              </a:spcBef>
              <a:spcAft>
                <a:spcPct val="0"/>
              </a:spcAft>
              <a:defRPr sz="2400">
                <a:solidFill>
                  <a:schemeClr val="bg1"/>
                </a:solidFill>
                <a:latin typeface="Arial" charset="0"/>
              </a:defRPr>
            </a:lvl9pPr>
          </a:lstStyle>
          <a:p>
            <a:r>
              <a:rPr lang="ru-RU" sz="1800" dirty="0" smtClean="0"/>
              <a:t>Сетевой график реализации программы</a:t>
            </a:r>
            <a:endParaRPr lang="ru-RU" sz="1800" dirty="0"/>
          </a:p>
        </p:txBody>
      </p:sp>
      <p:pic>
        <p:nvPicPr>
          <p:cNvPr id="3" name="Рисунок 2"/>
          <p:cNvPicPr>
            <a:picLocks noChangeAspect="1"/>
          </p:cNvPicPr>
          <p:nvPr/>
        </p:nvPicPr>
        <p:blipFill>
          <a:blip r:embed="rId3"/>
          <a:stretch>
            <a:fillRect/>
          </a:stretch>
        </p:blipFill>
        <p:spPr>
          <a:xfrm>
            <a:off x="0" y="180519"/>
            <a:ext cx="9906000" cy="5902053"/>
          </a:xfrm>
          <a:prstGeom prst="rect">
            <a:avLst/>
          </a:prstGeom>
        </p:spPr>
      </p:pic>
    </p:spTree>
    <p:extLst>
      <p:ext uri="{BB962C8B-B14F-4D97-AF65-F5344CB8AC3E}">
        <p14:creationId xmlns:p14="http://schemas.microsoft.com/office/powerpoint/2010/main" val="2408823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61012" y="1485366"/>
            <a:ext cx="8857561" cy="2554545"/>
          </a:xfrm>
          <a:prstGeom prst="rect">
            <a:avLst/>
          </a:prstGeom>
          <a:noFill/>
        </p:spPr>
        <p:txBody>
          <a:bodyPr wrap="square" rtlCol="0">
            <a:spAutoFit/>
          </a:bodyPr>
          <a:lstStyle/>
          <a:p>
            <a:pPr marL="342900" indent="-342900">
              <a:spcBef>
                <a:spcPts val="600"/>
              </a:spcBef>
              <a:spcAft>
                <a:spcPts val="600"/>
              </a:spcAft>
              <a:buAutoNum type="arabicPeriod"/>
            </a:pPr>
            <a:r>
              <a:rPr lang="ru-RU" sz="2400" dirty="0" smtClean="0">
                <a:latin typeface="Verdana" panose="020B0604030504040204" pitchFamily="34" charset="0"/>
                <a:ea typeface="Verdana" panose="020B0604030504040204" pitchFamily="34" charset="0"/>
                <a:cs typeface="Verdana" panose="020B0604030504040204" pitchFamily="34" charset="0"/>
              </a:rPr>
              <a:t>Основные принципы и условия </a:t>
            </a:r>
            <a:r>
              <a:rPr lang="ru-RU" sz="2400" dirty="0" smtClean="0">
                <a:latin typeface="Verdana" panose="020B0604030504040204" pitchFamily="34" charset="0"/>
                <a:ea typeface="Verdana" panose="020B0604030504040204" pitchFamily="34" charset="0"/>
                <a:cs typeface="Verdana" panose="020B0604030504040204" pitchFamily="34" charset="0"/>
              </a:rPr>
              <a:t>финансирования</a:t>
            </a:r>
          </a:p>
          <a:p>
            <a:pPr marL="342900" indent="-342900">
              <a:spcBef>
                <a:spcPts val="600"/>
              </a:spcBef>
              <a:spcAft>
                <a:spcPts val="600"/>
              </a:spcAft>
              <a:buAutoNum type="arabicPeriod"/>
            </a:pPr>
            <a:endParaRPr lang="ru-RU"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600"/>
              </a:spcAft>
              <a:buAutoNum type="arabicPeriod"/>
            </a:pPr>
            <a:r>
              <a:rPr lang="ru-RU" sz="2400" dirty="0" smtClean="0">
                <a:latin typeface="Verdana" panose="020B0604030504040204" pitchFamily="34" charset="0"/>
                <a:ea typeface="Verdana" panose="020B0604030504040204" pitchFamily="34" charset="0"/>
                <a:cs typeface="Verdana" panose="020B0604030504040204" pitchFamily="34" charset="0"/>
              </a:rPr>
              <a:t>Максимальный и реальный объем </a:t>
            </a:r>
            <a:r>
              <a:rPr lang="ru-RU" sz="2400" dirty="0" smtClean="0">
                <a:latin typeface="Verdana" panose="020B0604030504040204" pitchFamily="34" charset="0"/>
                <a:ea typeface="Verdana" panose="020B0604030504040204" pitchFamily="34" charset="0"/>
                <a:cs typeface="Verdana" panose="020B0604030504040204" pitchFamily="34" charset="0"/>
              </a:rPr>
              <a:t>финансирования</a:t>
            </a:r>
          </a:p>
          <a:p>
            <a:pPr marL="342900" indent="-342900">
              <a:spcBef>
                <a:spcPts val="600"/>
              </a:spcBef>
              <a:spcAft>
                <a:spcPts val="600"/>
              </a:spcAft>
              <a:buAutoNum type="arabicPeriod"/>
            </a:pPr>
            <a:endParaRPr lang="ru-RU"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600"/>
              </a:spcAft>
              <a:buAutoNum type="arabicPeriod"/>
            </a:pPr>
            <a:r>
              <a:rPr lang="ru-RU" sz="2400" dirty="0" smtClean="0">
                <a:latin typeface="Verdana" panose="020B0604030504040204" pitchFamily="34" charset="0"/>
                <a:ea typeface="Verdana" panose="020B0604030504040204" pitchFamily="34" charset="0"/>
                <a:cs typeface="Verdana" panose="020B0604030504040204" pitchFamily="34" charset="0"/>
              </a:rPr>
              <a:t>Договорные обязательства</a:t>
            </a:r>
            <a:endParaRPr lang="ru-RU"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4216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573" y="616504"/>
            <a:ext cx="9066881" cy="496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43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7" y="219680"/>
            <a:ext cx="9132094" cy="695323"/>
          </a:xfrm>
        </p:spPr>
        <p:txBody>
          <a:bodyPr/>
          <a:lstStyle/>
          <a:p>
            <a:r>
              <a:rPr lang="ru-RU" sz="2000" b="1" dirty="0" smtClean="0"/>
              <a:t>1. Варианты кредитования инженерной инфраструктуры</a:t>
            </a:r>
            <a:endParaRPr lang="ru-RU" sz="2000" b="1" dirty="0"/>
          </a:p>
        </p:txBody>
      </p:sp>
      <p:sp>
        <p:nvSpPr>
          <p:cNvPr id="7" name="TextBox 6"/>
          <p:cNvSpPr txBox="1"/>
          <p:nvPr/>
        </p:nvSpPr>
        <p:spPr>
          <a:xfrm>
            <a:off x="453129" y="734709"/>
            <a:ext cx="9048118" cy="338554"/>
          </a:xfrm>
          <a:prstGeom prst="rect">
            <a:avLst/>
          </a:prstGeom>
          <a:noFill/>
        </p:spPr>
        <p:txBody>
          <a:bodyPr wrap="none" rtlCol="0">
            <a:spAutoFit/>
          </a:bodyPr>
          <a:lstStyle/>
          <a:p>
            <a:r>
              <a:rPr lang="ru-RU" sz="1600" b="1" dirty="0" smtClean="0"/>
              <a:t>Разница условий кредитования и тариф (из расчета 4 тыс. руб., ставка 10% годовых)</a:t>
            </a:r>
            <a:endParaRPr lang="ru-RU" sz="1600" b="1" dirty="0"/>
          </a:p>
        </p:txBody>
      </p:sp>
      <p:sp>
        <p:nvSpPr>
          <p:cNvPr id="8" name="Прямоугольник 7"/>
          <p:cNvSpPr/>
          <p:nvPr/>
        </p:nvSpPr>
        <p:spPr bwMode="auto">
          <a:xfrm>
            <a:off x="1514901" y="1447478"/>
            <a:ext cx="2797791" cy="1719618"/>
          </a:xfrm>
          <a:prstGeom prst="rect">
            <a:avLst/>
          </a:prstGeom>
          <a:solidFill>
            <a:schemeClr val="tx2">
              <a:lumMod val="40000"/>
              <a:lumOff val="60000"/>
              <a:alpha val="67000"/>
            </a:schemeClr>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p:txBody>
      </p:sp>
      <p:cxnSp>
        <p:nvCxnSpPr>
          <p:cNvPr id="10" name="Прямая со стрелкой 9"/>
          <p:cNvCxnSpPr/>
          <p:nvPr/>
        </p:nvCxnSpPr>
        <p:spPr bwMode="auto">
          <a:xfrm>
            <a:off x="1514901" y="3167096"/>
            <a:ext cx="2934269"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12" name="Прямая со стрелкой 11"/>
          <p:cNvCxnSpPr/>
          <p:nvPr/>
        </p:nvCxnSpPr>
        <p:spPr bwMode="auto">
          <a:xfrm flipV="1">
            <a:off x="1514901" y="1283704"/>
            <a:ext cx="0" cy="1883392"/>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13" name="TextBox 12"/>
          <p:cNvSpPr txBox="1"/>
          <p:nvPr/>
        </p:nvSpPr>
        <p:spPr>
          <a:xfrm>
            <a:off x="3858907" y="3254624"/>
            <a:ext cx="617561" cy="246221"/>
          </a:xfrm>
          <a:prstGeom prst="rect">
            <a:avLst/>
          </a:prstGeom>
          <a:noFill/>
        </p:spPr>
        <p:txBody>
          <a:bodyPr wrap="square" rtlCol="0">
            <a:spAutoFit/>
          </a:bodyPr>
          <a:lstStyle/>
          <a:p>
            <a:r>
              <a:rPr lang="ru-RU" sz="1000" b="1" dirty="0" smtClean="0"/>
              <a:t>20 лет</a:t>
            </a:r>
            <a:endParaRPr lang="ru-RU" sz="1000" b="1" dirty="0"/>
          </a:p>
        </p:txBody>
      </p:sp>
      <p:sp>
        <p:nvSpPr>
          <p:cNvPr id="14" name="TextBox 13"/>
          <p:cNvSpPr txBox="1"/>
          <p:nvPr/>
        </p:nvSpPr>
        <p:spPr>
          <a:xfrm rot="16200000">
            <a:off x="1132484" y="1297069"/>
            <a:ext cx="491319" cy="246223"/>
          </a:xfrm>
          <a:prstGeom prst="rect">
            <a:avLst/>
          </a:prstGeom>
          <a:noFill/>
        </p:spPr>
        <p:txBody>
          <a:bodyPr wrap="square" rtlCol="0">
            <a:spAutoFit/>
          </a:bodyPr>
          <a:lstStyle/>
          <a:p>
            <a:r>
              <a:rPr lang="ru-RU" sz="1000" b="1" dirty="0" smtClean="0"/>
              <a:t>Руб.</a:t>
            </a:r>
            <a:endParaRPr lang="ru-RU" sz="1000" b="1" dirty="0"/>
          </a:p>
        </p:txBody>
      </p:sp>
      <p:cxnSp>
        <p:nvCxnSpPr>
          <p:cNvPr id="16" name="Прямая соединительная линия 15"/>
          <p:cNvCxnSpPr/>
          <p:nvPr/>
        </p:nvCxnSpPr>
        <p:spPr bwMode="auto">
          <a:xfrm>
            <a:off x="4148923" y="3057912"/>
            <a:ext cx="0" cy="26043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9" name="Прямая соединительная линия 18"/>
          <p:cNvCxnSpPr/>
          <p:nvPr/>
        </p:nvCxnSpPr>
        <p:spPr bwMode="auto">
          <a:xfrm>
            <a:off x="2704532" y="3039153"/>
            <a:ext cx="0" cy="26043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20" name="TextBox 19"/>
          <p:cNvSpPr txBox="1"/>
          <p:nvPr/>
        </p:nvSpPr>
        <p:spPr>
          <a:xfrm>
            <a:off x="2383809" y="3267148"/>
            <a:ext cx="641446" cy="246221"/>
          </a:xfrm>
          <a:prstGeom prst="rect">
            <a:avLst/>
          </a:prstGeom>
          <a:noFill/>
        </p:spPr>
        <p:txBody>
          <a:bodyPr wrap="square" rtlCol="0">
            <a:spAutoFit/>
          </a:bodyPr>
          <a:lstStyle/>
          <a:p>
            <a:r>
              <a:rPr lang="ru-RU" sz="1000" b="1" dirty="0" smtClean="0"/>
              <a:t>4 года</a:t>
            </a:r>
            <a:endParaRPr lang="ru-RU" sz="1000" b="1" dirty="0"/>
          </a:p>
        </p:txBody>
      </p:sp>
      <p:sp>
        <p:nvSpPr>
          <p:cNvPr id="54" name="Овал 53"/>
          <p:cNvSpPr/>
          <p:nvPr/>
        </p:nvSpPr>
        <p:spPr bwMode="auto">
          <a:xfrm>
            <a:off x="1460317" y="2825904"/>
            <a:ext cx="108000" cy="108000"/>
          </a:xfrm>
          <a:prstGeom prst="ellipse">
            <a:avLst/>
          </a:prstGeom>
          <a:solidFill>
            <a:srgbClr val="FF0000"/>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p:txBody>
      </p:sp>
      <p:sp>
        <p:nvSpPr>
          <p:cNvPr id="57" name="Прямоугольник 56"/>
          <p:cNvSpPr/>
          <p:nvPr/>
        </p:nvSpPr>
        <p:spPr bwMode="auto">
          <a:xfrm>
            <a:off x="5237057" y="1481333"/>
            <a:ext cx="2797791" cy="1719618"/>
          </a:xfrm>
          <a:prstGeom prst="rect">
            <a:avLst/>
          </a:prstGeom>
          <a:solidFill>
            <a:schemeClr val="tx2">
              <a:lumMod val="40000"/>
              <a:lumOff val="60000"/>
              <a:alpha val="67000"/>
            </a:schemeClr>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p:txBody>
      </p:sp>
      <p:cxnSp>
        <p:nvCxnSpPr>
          <p:cNvPr id="58" name="Прямая со стрелкой 57"/>
          <p:cNvCxnSpPr/>
          <p:nvPr/>
        </p:nvCxnSpPr>
        <p:spPr bwMode="auto">
          <a:xfrm>
            <a:off x="5237057" y="3200951"/>
            <a:ext cx="2934269"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59" name="Прямая со стрелкой 58"/>
          <p:cNvCxnSpPr/>
          <p:nvPr/>
        </p:nvCxnSpPr>
        <p:spPr bwMode="auto">
          <a:xfrm flipV="1">
            <a:off x="5237057" y="1317559"/>
            <a:ext cx="0" cy="1883392"/>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60" name="TextBox 59"/>
          <p:cNvSpPr txBox="1"/>
          <p:nvPr/>
        </p:nvSpPr>
        <p:spPr>
          <a:xfrm>
            <a:off x="7581063" y="3288479"/>
            <a:ext cx="617561" cy="246221"/>
          </a:xfrm>
          <a:prstGeom prst="rect">
            <a:avLst/>
          </a:prstGeom>
          <a:noFill/>
        </p:spPr>
        <p:txBody>
          <a:bodyPr wrap="square" rtlCol="0">
            <a:spAutoFit/>
          </a:bodyPr>
          <a:lstStyle/>
          <a:p>
            <a:r>
              <a:rPr lang="ru-RU" sz="1000" b="1" dirty="0" smtClean="0"/>
              <a:t>20 лет</a:t>
            </a:r>
            <a:endParaRPr lang="ru-RU" sz="1000" b="1" dirty="0"/>
          </a:p>
        </p:txBody>
      </p:sp>
      <p:sp>
        <p:nvSpPr>
          <p:cNvPr id="61" name="TextBox 60"/>
          <p:cNvSpPr txBox="1"/>
          <p:nvPr/>
        </p:nvSpPr>
        <p:spPr>
          <a:xfrm rot="16200000">
            <a:off x="4854640" y="1330924"/>
            <a:ext cx="491319" cy="246223"/>
          </a:xfrm>
          <a:prstGeom prst="rect">
            <a:avLst/>
          </a:prstGeom>
          <a:noFill/>
        </p:spPr>
        <p:txBody>
          <a:bodyPr wrap="square" rtlCol="0">
            <a:spAutoFit/>
          </a:bodyPr>
          <a:lstStyle/>
          <a:p>
            <a:r>
              <a:rPr lang="ru-RU" sz="1000" b="1" dirty="0" smtClean="0"/>
              <a:t>Руб.</a:t>
            </a:r>
            <a:endParaRPr lang="ru-RU" sz="1000" b="1" dirty="0"/>
          </a:p>
        </p:txBody>
      </p:sp>
      <p:cxnSp>
        <p:nvCxnSpPr>
          <p:cNvPr id="62" name="Прямая соединительная линия 61"/>
          <p:cNvCxnSpPr/>
          <p:nvPr/>
        </p:nvCxnSpPr>
        <p:spPr bwMode="auto">
          <a:xfrm>
            <a:off x="7871079" y="3091767"/>
            <a:ext cx="0" cy="26043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63" name="Прямая соединительная линия 62"/>
          <p:cNvCxnSpPr/>
          <p:nvPr/>
        </p:nvCxnSpPr>
        <p:spPr bwMode="auto">
          <a:xfrm>
            <a:off x="6426688" y="3073008"/>
            <a:ext cx="0" cy="26043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64" name="TextBox 63"/>
          <p:cNvSpPr txBox="1"/>
          <p:nvPr/>
        </p:nvSpPr>
        <p:spPr>
          <a:xfrm>
            <a:off x="6105965" y="3301003"/>
            <a:ext cx="641446" cy="246221"/>
          </a:xfrm>
          <a:prstGeom prst="rect">
            <a:avLst/>
          </a:prstGeom>
          <a:noFill/>
        </p:spPr>
        <p:txBody>
          <a:bodyPr wrap="square" rtlCol="0">
            <a:spAutoFit/>
          </a:bodyPr>
          <a:lstStyle/>
          <a:p>
            <a:r>
              <a:rPr lang="ru-RU" sz="1000" b="1" dirty="0" smtClean="0"/>
              <a:t>4 года</a:t>
            </a:r>
            <a:endParaRPr lang="ru-RU" sz="1000" b="1" dirty="0"/>
          </a:p>
        </p:txBody>
      </p:sp>
      <p:sp>
        <p:nvSpPr>
          <p:cNvPr id="65" name="Овал 64"/>
          <p:cNvSpPr/>
          <p:nvPr/>
        </p:nvSpPr>
        <p:spPr bwMode="auto">
          <a:xfrm>
            <a:off x="5182473" y="2859759"/>
            <a:ext cx="108000" cy="108000"/>
          </a:xfrm>
          <a:prstGeom prst="ellipse">
            <a:avLst/>
          </a:prstGeom>
          <a:solidFill>
            <a:srgbClr val="FF0000"/>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p:txBody>
      </p:sp>
      <p:cxnSp>
        <p:nvCxnSpPr>
          <p:cNvPr id="87" name="Прямая соединительная линия 86"/>
          <p:cNvCxnSpPr/>
          <p:nvPr/>
        </p:nvCxnSpPr>
        <p:spPr bwMode="auto">
          <a:xfrm>
            <a:off x="1514901" y="2648483"/>
            <a:ext cx="868908"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89" name="Прямая соединительная линия 88"/>
          <p:cNvCxnSpPr/>
          <p:nvPr/>
        </p:nvCxnSpPr>
        <p:spPr bwMode="auto">
          <a:xfrm flipV="1">
            <a:off x="2704532" y="1522277"/>
            <a:ext cx="0" cy="1651379"/>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91" name="Прямая соединительная линия 90"/>
          <p:cNvCxnSpPr/>
          <p:nvPr/>
        </p:nvCxnSpPr>
        <p:spPr bwMode="auto">
          <a:xfrm flipV="1">
            <a:off x="2370161" y="1522276"/>
            <a:ext cx="0" cy="1152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93" name="Прямая соединительная линия 92"/>
          <p:cNvCxnSpPr/>
          <p:nvPr/>
        </p:nvCxnSpPr>
        <p:spPr bwMode="auto">
          <a:xfrm flipH="1">
            <a:off x="2383809" y="1543008"/>
            <a:ext cx="320723"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97" name="Прямая соединительная линия 96"/>
          <p:cNvCxnSpPr/>
          <p:nvPr/>
        </p:nvCxnSpPr>
        <p:spPr bwMode="auto">
          <a:xfrm>
            <a:off x="5237057" y="2023964"/>
            <a:ext cx="3240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98" name="Прямая соединительная линия 97"/>
          <p:cNvCxnSpPr/>
          <p:nvPr/>
        </p:nvCxnSpPr>
        <p:spPr bwMode="auto">
          <a:xfrm>
            <a:off x="5512289" y="2162716"/>
            <a:ext cx="3240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99" name="Прямая соединительная линия 98"/>
          <p:cNvCxnSpPr/>
          <p:nvPr/>
        </p:nvCxnSpPr>
        <p:spPr bwMode="auto">
          <a:xfrm>
            <a:off x="5801169" y="2301468"/>
            <a:ext cx="3240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00" name="Прямая соединительная линия 99"/>
          <p:cNvCxnSpPr/>
          <p:nvPr/>
        </p:nvCxnSpPr>
        <p:spPr bwMode="auto">
          <a:xfrm>
            <a:off x="6067701" y="2463972"/>
            <a:ext cx="3240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02" name="Прямая соединительная линия 101"/>
          <p:cNvCxnSpPr/>
          <p:nvPr/>
        </p:nvCxnSpPr>
        <p:spPr bwMode="auto">
          <a:xfrm flipV="1">
            <a:off x="6426688" y="2424308"/>
            <a:ext cx="0" cy="749348"/>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03" name="Прямая соединительная линия 102"/>
          <p:cNvCxnSpPr/>
          <p:nvPr/>
        </p:nvCxnSpPr>
        <p:spPr bwMode="auto">
          <a:xfrm flipV="1">
            <a:off x="5813937" y="2141959"/>
            <a:ext cx="0" cy="180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04" name="Прямая соединительная линия 103"/>
          <p:cNvCxnSpPr/>
          <p:nvPr/>
        </p:nvCxnSpPr>
        <p:spPr bwMode="auto">
          <a:xfrm flipV="1">
            <a:off x="5544112" y="1990836"/>
            <a:ext cx="0" cy="180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05" name="Прямая соединительная линия 104"/>
          <p:cNvCxnSpPr/>
          <p:nvPr/>
        </p:nvCxnSpPr>
        <p:spPr bwMode="auto">
          <a:xfrm flipV="1">
            <a:off x="6105952" y="2293364"/>
            <a:ext cx="0" cy="180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sp>
        <p:nvSpPr>
          <p:cNvPr id="128" name="TextBox 127"/>
          <p:cNvSpPr txBox="1"/>
          <p:nvPr/>
        </p:nvSpPr>
        <p:spPr>
          <a:xfrm>
            <a:off x="4817662" y="1895021"/>
            <a:ext cx="531089" cy="246221"/>
          </a:xfrm>
          <a:prstGeom prst="rect">
            <a:avLst/>
          </a:prstGeom>
          <a:noFill/>
        </p:spPr>
        <p:txBody>
          <a:bodyPr wrap="square" rtlCol="0">
            <a:spAutoFit/>
          </a:bodyPr>
          <a:lstStyle/>
          <a:p>
            <a:r>
              <a:rPr lang="ru-RU" sz="1000" b="1" dirty="0" smtClean="0"/>
              <a:t>1400</a:t>
            </a:r>
            <a:endParaRPr lang="ru-RU" sz="1000" b="1" dirty="0"/>
          </a:p>
        </p:txBody>
      </p:sp>
      <p:sp>
        <p:nvSpPr>
          <p:cNvPr id="67" name="Прямоугольник 66"/>
          <p:cNvSpPr/>
          <p:nvPr/>
        </p:nvSpPr>
        <p:spPr bwMode="auto">
          <a:xfrm>
            <a:off x="1514901" y="3800819"/>
            <a:ext cx="2797791" cy="1719618"/>
          </a:xfrm>
          <a:prstGeom prst="rect">
            <a:avLst/>
          </a:prstGeom>
          <a:solidFill>
            <a:schemeClr val="tx2">
              <a:lumMod val="40000"/>
              <a:lumOff val="60000"/>
              <a:alpha val="67000"/>
            </a:schemeClr>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p:txBody>
      </p:sp>
      <p:cxnSp>
        <p:nvCxnSpPr>
          <p:cNvPr id="68" name="Прямая со стрелкой 67"/>
          <p:cNvCxnSpPr/>
          <p:nvPr/>
        </p:nvCxnSpPr>
        <p:spPr bwMode="auto">
          <a:xfrm>
            <a:off x="1514901" y="5520437"/>
            <a:ext cx="2934269"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69" name="Прямая со стрелкой 68"/>
          <p:cNvCxnSpPr/>
          <p:nvPr/>
        </p:nvCxnSpPr>
        <p:spPr bwMode="auto">
          <a:xfrm flipV="1">
            <a:off x="1514901" y="3637045"/>
            <a:ext cx="0" cy="1883392"/>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70" name="TextBox 69"/>
          <p:cNvSpPr txBox="1"/>
          <p:nvPr/>
        </p:nvSpPr>
        <p:spPr>
          <a:xfrm>
            <a:off x="3858907" y="5607965"/>
            <a:ext cx="617561" cy="246221"/>
          </a:xfrm>
          <a:prstGeom prst="rect">
            <a:avLst/>
          </a:prstGeom>
          <a:noFill/>
        </p:spPr>
        <p:txBody>
          <a:bodyPr wrap="square" rtlCol="0">
            <a:spAutoFit/>
          </a:bodyPr>
          <a:lstStyle/>
          <a:p>
            <a:r>
              <a:rPr lang="ru-RU" sz="1000" b="1" dirty="0" smtClean="0"/>
              <a:t>20 лет</a:t>
            </a:r>
            <a:endParaRPr lang="ru-RU" sz="1000" b="1" dirty="0"/>
          </a:p>
        </p:txBody>
      </p:sp>
      <p:sp>
        <p:nvSpPr>
          <p:cNvPr id="71" name="TextBox 70"/>
          <p:cNvSpPr txBox="1"/>
          <p:nvPr/>
        </p:nvSpPr>
        <p:spPr>
          <a:xfrm rot="16200000">
            <a:off x="1132484" y="3650410"/>
            <a:ext cx="491319" cy="246223"/>
          </a:xfrm>
          <a:prstGeom prst="rect">
            <a:avLst/>
          </a:prstGeom>
          <a:noFill/>
        </p:spPr>
        <p:txBody>
          <a:bodyPr wrap="square" rtlCol="0">
            <a:spAutoFit/>
          </a:bodyPr>
          <a:lstStyle/>
          <a:p>
            <a:r>
              <a:rPr lang="ru-RU" sz="1000" b="1" dirty="0" smtClean="0"/>
              <a:t>Руб.</a:t>
            </a:r>
            <a:endParaRPr lang="ru-RU" sz="1000" b="1" dirty="0"/>
          </a:p>
        </p:txBody>
      </p:sp>
      <p:cxnSp>
        <p:nvCxnSpPr>
          <p:cNvPr id="72" name="Прямая соединительная линия 71"/>
          <p:cNvCxnSpPr/>
          <p:nvPr/>
        </p:nvCxnSpPr>
        <p:spPr bwMode="auto">
          <a:xfrm>
            <a:off x="4148923" y="5411253"/>
            <a:ext cx="0" cy="26043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73" name="Прямая соединительная линия 72"/>
          <p:cNvCxnSpPr/>
          <p:nvPr/>
        </p:nvCxnSpPr>
        <p:spPr bwMode="auto">
          <a:xfrm>
            <a:off x="2704532" y="5392494"/>
            <a:ext cx="0" cy="26043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74" name="TextBox 73"/>
          <p:cNvSpPr txBox="1"/>
          <p:nvPr/>
        </p:nvSpPr>
        <p:spPr>
          <a:xfrm>
            <a:off x="2383809" y="5620489"/>
            <a:ext cx="641446" cy="246221"/>
          </a:xfrm>
          <a:prstGeom prst="rect">
            <a:avLst/>
          </a:prstGeom>
          <a:noFill/>
        </p:spPr>
        <p:txBody>
          <a:bodyPr wrap="square" rtlCol="0">
            <a:spAutoFit/>
          </a:bodyPr>
          <a:lstStyle/>
          <a:p>
            <a:r>
              <a:rPr lang="ru-RU" sz="1000" b="1" dirty="0" smtClean="0"/>
              <a:t>4 года</a:t>
            </a:r>
            <a:endParaRPr lang="ru-RU" sz="1000" b="1" dirty="0"/>
          </a:p>
        </p:txBody>
      </p:sp>
      <p:sp>
        <p:nvSpPr>
          <p:cNvPr id="75" name="Овал 74"/>
          <p:cNvSpPr/>
          <p:nvPr/>
        </p:nvSpPr>
        <p:spPr bwMode="auto">
          <a:xfrm>
            <a:off x="1460317" y="5179245"/>
            <a:ext cx="108000" cy="108000"/>
          </a:xfrm>
          <a:prstGeom prst="ellipse">
            <a:avLst/>
          </a:prstGeom>
          <a:solidFill>
            <a:srgbClr val="FF0000"/>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p:txBody>
      </p:sp>
      <p:sp>
        <p:nvSpPr>
          <p:cNvPr id="77" name="Прямоугольник 76"/>
          <p:cNvSpPr/>
          <p:nvPr/>
        </p:nvSpPr>
        <p:spPr bwMode="auto">
          <a:xfrm>
            <a:off x="5199770" y="3820181"/>
            <a:ext cx="2797791" cy="1719618"/>
          </a:xfrm>
          <a:prstGeom prst="rect">
            <a:avLst/>
          </a:prstGeom>
          <a:solidFill>
            <a:schemeClr val="tx2">
              <a:lumMod val="40000"/>
              <a:lumOff val="60000"/>
              <a:alpha val="67000"/>
            </a:schemeClr>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p:txBody>
      </p:sp>
      <p:cxnSp>
        <p:nvCxnSpPr>
          <p:cNvPr id="78" name="Прямая со стрелкой 77"/>
          <p:cNvCxnSpPr/>
          <p:nvPr/>
        </p:nvCxnSpPr>
        <p:spPr bwMode="auto">
          <a:xfrm>
            <a:off x="5199770" y="5539799"/>
            <a:ext cx="2934269"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79" name="Прямая со стрелкой 78"/>
          <p:cNvCxnSpPr/>
          <p:nvPr/>
        </p:nvCxnSpPr>
        <p:spPr bwMode="auto">
          <a:xfrm flipV="1">
            <a:off x="5199770" y="3656407"/>
            <a:ext cx="0" cy="1883392"/>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80" name="TextBox 79"/>
          <p:cNvSpPr txBox="1"/>
          <p:nvPr/>
        </p:nvSpPr>
        <p:spPr>
          <a:xfrm>
            <a:off x="7543776" y="5627327"/>
            <a:ext cx="617561" cy="246221"/>
          </a:xfrm>
          <a:prstGeom prst="rect">
            <a:avLst/>
          </a:prstGeom>
          <a:noFill/>
        </p:spPr>
        <p:txBody>
          <a:bodyPr wrap="square" rtlCol="0">
            <a:spAutoFit/>
          </a:bodyPr>
          <a:lstStyle/>
          <a:p>
            <a:r>
              <a:rPr lang="ru-RU" sz="1000" b="1" dirty="0" smtClean="0"/>
              <a:t>20 лет</a:t>
            </a:r>
            <a:endParaRPr lang="ru-RU" sz="1000" b="1" dirty="0"/>
          </a:p>
        </p:txBody>
      </p:sp>
      <p:sp>
        <p:nvSpPr>
          <p:cNvPr id="81" name="TextBox 80"/>
          <p:cNvSpPr txBox="1"/>
          <p:nvPr/>
        </p:nvSpPr>
        <p:spPr>
          <a:xfrm rot="16200000">
            <a:off x="4817353" y="3669772"/>
            <a:ext cx="491319" cy="246223"/>
          </a:xfrm>
          <a:prstGeom prst="rect">
            <a:avLst/>
          </a:prstGeom>
          <a:noFill/>
        </p:spPr>
        <p:txBody>
          <a:bodyPr wrap="square" rtlCol="0">
            <a:spAutoFit/>
          </a:bodyPr>
          <a:lstStyle/>
          <a:p>
            <a:r>
              <a:rPr lang="ru-RU" sz="1000" b="1" dirty="0" smtClean="0"/>
              <a:t>Руб.</a:t>
            </a:r>
            <a:endParaRPr lang="ru-RU" sz="1000" b="1" dirty="0"/>
          </a:p>
        </p:txBody>
      </p:sp>
      <p:cxnSp>
        <p:nvCxnSpPr>
          <p:cNvPr id="82" name="Прямая соединительная линия 81"/>
          <p:cNvCxnSpPr/>
          <p:nvPr/>
        </p:nvCxnSpPr>
        <p:spPr bwMode="auto">
          <a:xfrm>
            <a:off x="7833792" y="5430615"/>
            <a:ext cx="0" cy="26043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83" name="Прямая соединительная линия 82"/>
          <p:cNvCxnSpPr/>
          <p:nvPr/>
        </p:nvCxnSpPr>
        <p:spPr bwMode="auto">
          <a:xfrm>
            <a:off x="6389401" y="5411856"/>
            <a:ext cx="0" cy="26043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84" name="TextBox 83"/>
          <p:cNvSpPr txBox="1"/>
          <p:nvPr/>
        </p:nvSpPr>
        <p:spPr>
          <a:xfrm>
            <a:off x="6068678" y="5639851"/>
            <a:ext cx="641446" cy="246221"/>
          </a:xfrm>
          <a:prstGeom prst="rect">
            <a:avLst/>
          </a:prstGeom>
          <a:noFill/>
        </p:spPr>
        <p:txBody>
          <a:bodyPr wrap="square" rtlCol="0">
            <a:spAutoFit/>
          </a:bodyPr>
          <a:lstStyle/>
          <a:p>
            <a:r>
              <a:rPr lang="ru-RU" sz="1000" b="1" dirty="0" smtClean="0"/>
              <a:t>4 года</a:t>
            </a:r>
            <a:endParaRPr lang="ru-RU" sz="1000" b="1" dirty="0"/>
          </a:p>
        </p:txBody>
      </p:sp>
      <p:sp>
        <p:nvSpPr>
          <p:cNvPr id="85" name="Овал 84"/>
          <p:cNvSpPr/>
          <p:nvPr/>
        </p:nvSpPr>
        <p:spPr bwMode="auto">
          <a:xfrm>
            <a:off x="5145186" y="5198607"/>
            <a:ext cx="108000" cy="108000"/>
          </a:xfrm>
          <a:prstGeom prst="ellipse">
            <a:avLst/>
          </a:prstGeom>
          <a:solidFill>
            <a:srgbClr val="FF0000"/>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p:txBody>
      </p:sp>
      <p:cxnSp>
        <p:nvCxnSpPr>
          <p:cNvPr id="108" name="Прямая соединительная линия 107"/>
          <p:cNvCxnSpPr/>
          <p:nvPr/>
        </p:nvCxnSpPr>
        <p:spPr bwMode="auto">
          <a:xfrm flipV="1">
            <a:off x="4148923" y="4886711"/>
            <a:ext cx="0" cy="576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10" name="Прямая соединительная линия 109"/>
          <p:cNvCxnSpPr/>
          <p:nvPr/>
        </p:nvCxnSpPr>
        <p:spPr bwMode="auto">
          <a:xfrm>
            <a:off x="1514901" y="4900362"/>
            <a:ext cx="2652786"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12" name="Прямая соединительная линия 111"/>
          <p:cNvCxnSpPr/>
          <p:nvPr/>
        </p:nvCxnSpPr>
        <p:spPr bwMode="auto">
          <a:xfrm>
            <a:off x="5239538" y="5252607"/>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3" name="Прямая соединительная линия 112"/>
          <p:cNvCxnSpPr/>
          <p:nvPr/>
        </p:nvCxnSpPr>
        <p:spPr bwMode="auto">
          <a:xfrm>
            <a:off x="6790821" y="4763557"/>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4" name="Прямая соединительная линия 113"/>
          <p:cNvCxnSpPr/>
          <p:nvPr/>
        </p:nvCxnSpPr>
        <p:spPr bwMode="auto">
          <a:xfrm>
            <a:off x="6543765" y="4832119"/>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5" name="Прямая соединительная линия 114"/>
          <p:cNvCxnSpPr/>
          <p:nvPr/>
        </p:nvCxnSpPr>
        <p:spPr bwMode="auto">
          <a:xfrm>
            <a:off x="6282688" y="4900362"/>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6" name="Прямая соединительная линия 115"/>
          <p:cNvCxnSpPr/>
          <p:nvPr/>
        </p:nvCxnSpPr>
        <p:spPr bwMode="auto">
          <a:xfrm>
            <a:off x="6020434" y="4991024"/>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7" name="Прямая соединительная линия 116"/>
          <p:cNvCxnSpPr/>
          <p:nvPr/>
        </p:nvCxnSpPr>
        <p:spPr bwMode="auto">
          <a:xfrm>
            <a:off x="5766053" y="5086560"/>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8" name="Прямая соединительная линия 117"/>
          <p:cNvCxnSpPr/>
          <p:nvPr/>
        </p:nvCxnSpPr>
        <p:spPr bwMode="auto">
          <a:xfrm>
            <a:off x="5499521" y="5172122"/>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20" name="Прямая соединительная линия 119"/>
          <p:cNvCxnSpPr/>
          <p:nvPr/>
        </p:nvCxnSpPr>
        <p:spPr bwMode="auto">
          <a:xfrm>
            <a:off x="7530128" y="4565093"/>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21" name="Прямая соединительная линия 120"/>
          <p:cNvCxnSpPr/>
          <p:nvPr/>
        </p:nvCxnSpPr>
        <p:spPr bwMode="auto">
          <a:xfrm>
            <a:off x="7293063" y="4626180"/>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22" name="Прямая соединительная линия 121"/>
          <p:cNvCxnSpPr/>
          <p:nvPr/>
        </p:nvCxnSpPr>
        <p:spPr bwMode="auto">
          <a:xfrm>
            <a:off x="7049429" y="4702409"/>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24" name="Прямая соединительная линия 123"/>
          <p:cNvCxnSpPr/>
          <p:nvPr/>
        </p:nvCxnSpPr>
        <p:spPr bwMode="auto">
          <a:xfrm flipV="1">
            <a:off x="7833792" y="4537797"/>
            <a:ext cx="18764" cy="1008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sp>
        <p:nvSpPr>
          <p:cNvPr id="125" name="TextBox 124"/>
          <p:cNvSpPr txBox="1"/>
          <p:nvPr/>
        </p:nvSpPr>
        <p:spPr>
          <a:xfrm>
            <a:off x="4803851" y="5131178"/>
            <a:ext cx="423223" cy="246221"/>
          </a:xfrm>
          <a:prstGeom prst="rect">
            <a:avLst/>
          </a:prstGeom>
          <a:noFill/>
        </p:spPr>
        <p:txBody>
          <a:bodyPr wrap="square" rtlCol="0">
            <a:spAutoFit/>
          </a:bodyPr>
          <a:lstStyle/>
          <a:p>
            <a:r>
              <a:rPr lang="ru-RU" sz="1000" b="1" dirty="0" smtClean="0">
                <a:solidFill>
                  <a:srgbClr val="FF0000"/>
                </a:solidFill>
              </a:rPr>
              <a:t>288</a:t>
            </a:r>
            <a:endParaRPr lang="ru-RU" sz="1000" b="1" dirty="0">
              <a:solidFill>
                <a:srgbClr val="FF0000"/>
              </a:solidFill>
            </a:endParaRPr>
          </a:p>
        </p:txBody>
      </p:sp>
      <p:sp>
        <p:nvSpPr>
          <p:cNvPr id="126" name="TextBox 125"/>
          <p:cNvSpPr txBox="1"/>
          <p:nvPr/>
        </p:nvSpPr>
        <p:spPr>
          <a:xfrm>
            <a:off x="7666359" y="4291575"/>
            <a:ext cx="423223" cy="246221"/>
          </a:xfrm>
          <a:prstGeom prst="rect">
            <a:avLst/>
          </a:prstGeom>
          <a:noFill/>
        </p:spPr>
        <p:txBody>
          <a:bodyPr wrap="square" rtlCol="0">
            <a:spAutoFit/>
          </a:bodyPr>
          <a:lstStyle/>
          <a:p>
            <a:r>
              <a:rPr lang="ru-RU" sz="1000" b="1" dirty="0" smtClean="0">
                <a:solidFill>
                  <a:srgbClr val="FF0000"/>
                </a:solidFill>
              </a:rPr>
              <a:t>871</a:t>
            </a:r>
            <a:endParaRPr lang="ru-RU" sz="1000" b="1" dirty="0">
              <a:solidFill>
                <a:srgbClr val="FF0000"/>
              </a:solidFill>
            </a:endParaRPr>
          </a:p>
        </p:txBody>
      </p:sp>
      <p:sp>
        <p:nvSpPr>
          <p:cNvPr id="129" name="TextBox 128"/>
          <p:cNvSpPr txBox="1"/>
          <p:nvPr/>
        </p:nvSpPr>
        <p:spPr>
          <a:xfrm>
            <a:off x="1166252" y="4757861"/>
            <a:ext cx="423223" cy="246221"/>
          </a:xfrm>
          <a:prstGeom prst="rect">
            <a:avLst/>
          </a:prstGeom>
          <a:noFill/>
        </p:spPr>
        <p:txBody>
          <a:bodyPr wrap="square" rtlCol="0">
            <a:spAutoFit/>
          </a:bodyPr>
          <a:lstStyle/>
          <a:p>
            <a:r>
              <a:rPr lang="ru-RU" sz="1000" b="1" dirty="0" smtClean="0"/>
              <a:t>468</a:t>
            </a:r>
            <a:endParaRPr lang="ru-RU" sz="1000" b="1" dirty="0"/>
          </a:p>
        </p:txBody>
      </p:sp>
      <p:sp>
        <p:nvSpPr>
          <p:cNvPr id="130" name="TextBox 129"/>
          <p:cNvSpPr txBox="1"/>
          <p:nvPr/>
        </p:nvSpPr>
        <p:spPr>
          <a:xfrm>
            <a:off x="1182743" y="2520836"/>
            <a:ext cx="423223" cy="246221"/>
          </a:xfrm>
          <a:prstGeom prst="rect">
            <a:avLst/>
          </a:prstGeom>
          <a:noFill/>
        </p:spPr>
        <p:txBody>
          <a:bodyPr wrap="square" rtlCol="0">
            <a:spAutoFit/>
          </a:bodyPr>
          <a:lstStyle/>
          <a:p>
            <a:r>
              <a:rPr lang="ru-RU" sz="1000" b="1" dirty="0" smtClean="0"/>
              <a:t>400</a:t>
            </a:r>
            <a:endParaRPr lang="ru-RU" sz="1000" b="1" dirty="0"/>
          </a:p>
        </p:txBody>
      </p:sp>
      <p:sp>
        <p:nvSpPr>
          <p:cNvPr id="131" name="TextBox 130"/>
          <p:cNvSpPr txBox="1"/>
          <p:nvPr/>
        </p:nvSpPr>
        <p:spPr>
          <a:xfrm>
            <a:off x="6199258" y="2203660"/>
            <a:ext cx="496027" cy="246221"/>
          </a:xfrm>
          <a:prstGeom prst="rect">
            <a:avLst/>
          </a:prstGeom>
          <a:noFill/>
        </p:spPr>
        <p:txBody>
          <a:bodyPr wrap="square" rtlCol="0">
            <a:spAutoFit/>
          </a:bodyPr>
          <a:lstStyle/>
          <a:p>
            <a:r>
              <a:rPr lang="ru-RU" sz="1000" b="1" dirty="0" smtClean="0"/>
              <a:t>1100</a:t>
            </a:r>
            <a:endParaRPr lang="ru-RU" sz="1000" b="1" dirty="0"/>
          </a:p>
        </p:txBody>
      </p:sp>
      <p:sp>
        <p:nvSpPr>
          <p:cNvPr id="132" name="TextBox 131"/>
          <p:cNvSpPr txBox="1"/>
          <p:nvPr/>
        </p:nvSpPr>
        <p:spPr>
          <a:xfrm>
            <a:off x="2697405" y="1454036"/>
            <a:ext cx="531089" cy="246221"/>
          </a:xfrm>
          <a:prstGeom prst="rect">
            <a:avLst/>
          </a:prstGeom>
          <a:noFill/>
        </p:spPr>
        <p:txBody>
          <a:bodyPr wrap="square" rtlCol="0">
            <a:spAutoFit/>
          </a:bodyPr>
          <a:lstStyle/>
          <a:p>
            <a:r>
              <a:rPr lang="ru-RU" sz="1000" b="1" dirty="0" smtClean="0"/>
              <a:t>4400</a:t>
            </a:r>
            <a:endParaRPr lang="ru-RU" sz="1000" b="1" dirty="0"/>
          </a:p>
        </p:txBody>
      </p:sp>
    </p:spTree>
    <p:extLst>
      <p:ext uri="{BB962C8B-B14F-4D97-AF65-F5344CB8AC3E}">
        <p14:creationId xmlns:p14="http://schemas.microsoft.com/office/powerpoint/2010/main" val="3820301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6365" y="235579"/>
            <a:ext cx="9132094" cy="695323"/>
          </a:xfrm>
        </p:spPr>
        <p:txBody>
          <a:bodyPr/>
          <a:lstStyle/>
          <a:p>
            <a:r>
              <a:rPr lang="ru-RU" sz="2000" b="1" dirty="0" smtClean="0"/>
              <a:t>1.  Какая выгода для покупателей жилья?</a:t>
            </a:r>
            <a:endParaRPr lang="ru-RU" sz="1400" b="1" dirty="0"/>
          </a:p>
        </p:txBody>
      </p:sp>
      <p:sp>
        <p:nvSpPr>
          <p:cNvPr id="6" name="TextBox 5"/>
          <p:cNvSpPr txBox="1"/>
          <p:nvPr/>
        </p:nvSpPr>
        <p:spPr>
          <a:xfrm>
            <a:off x="411477" y="1235404"/>
            <a:ext cx="8946981" cy="584776"/>
          </a:xfrm>
          <a:prstGeom prst="rect">
            <a:avLst/>
          </a:prstGeom>
          <a:noFill/>
        </p:spPr>
        <p:txBody>
          <a:bodyPr wrap="none" rtlCol="0">
            <a:spAutoFit/>
          </a:bodyPr>
          <a:lstStyle/>
          <a:p>
            <a:pPr algn="ctr"/>
            <a:r>
              <a:rPr lang="ru-RU" sz="1600" b="1" dirty="0" smtClean="0"/>
              <a:t>Годовой платеж покупателя жилья, финансирующий подключение к инфраструктуре</a:t>
            </a:r>
          </a:p>
          <a:p>
            <a:pPr algn="ctr"/>
            <a:r>
              <a:rPr lang="ru-RU" sz="1600" b="1" dirty="0" smtClean="0"/>
              <a:t>(4 тыс. руб. х 60 кв. м = 240 тыс. руб. на 20 лет)</a:t>
            </a:r>
            <a:endParaRPr lang="ru-RU" sz="1600" b="1" dirty="0"/>
          </a:p>
        </p:txBody>
      </p:sp>
      <p:grpSp>
        <p:nvGrpSpPr>
          <p:cNvPr id="18" name="Группа 17"/>
          <p:cNvGrpSpPr/>
          <p:nvPr/>
        </p:nvGrpSpPr>
        <p:grpSpPr>
          <a:xfrm>
            <a:off x="1273625" y="2276814"/>
            <a:ext cx="3298379" cy="2326325"/>
            <a:chOff x="1178089" y="1692319"/>
            <a:chExt cx="3298379" cy="2326325"/>
          </a:xfrm>
        </p:grpSpPr>
        <p:sp>
          <p:nvSpPr>
            <p:cNvPr id="45" name="Прямоугольник 44"/>
            <p:cNvSpPr/>
            <p:nvPr/>
          </p:nvSpPr>
          <p:spPr bwMode="auto">
            <a:xfrm>
              <a:off x="1514901" y="1965277"/>
              <a:ext cx="2797791" cy="1719618"/>
            </a:xfrm>
            <a:prstGeom prst="rect">
              <a:avLst/>
            </a:prstGeom>
            <a:solidFill>
              <a:schemeClr val="tx2">
                <a:lumMod val="40000"/>
                <a:lumOff val="60000"/>
                <a:alpha val="67000"/>
              </a:schemeClr>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p:txBody>
        </p:sp>
        <p:cxnSp>
          <p:nvCxnSpPr>
            <p:cNvPr id="46" name="Прямая со стрелкой 45"/>
            <p:cNvCxnSpPr/>
            <p:nvPr/>
          </p:nvCxnSpPr>
          <p:spPr bwMode="auto">
            <a:xfrm>
              <a:off x="1514901" y="3684895"/>
              <a:ext cx="2934269"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47" name="Прямая со стрелкой 46"/>
            <p:cNvCxnSpPr/>
            <p:nvPr/>
          </p:nvCxnSpPr>
          <p:spPr bwMode="auto">
            <a:xfrm flipV="1">
              <a:off x="1514901" y="1801503"/>
              <a:ext cx="0" cy="1883392"/>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48" name="TextBox 47"/>
            <p:cNvSpPr txBox="1"/>
            <p:nvPr/>
          </p:nvSpPr>
          <p:spPr>
            <a:xfrm>
              <a:off x="3858907" y="3772423"/>
              <a:ext cx="617561" cy="246221"/>
            </a:xfrm>
            <a:prstGeom prst="rect">
              <a:avLst/>
            </a:prstGeom>
            <a:noFill/>
          </p:spPr>
          <p:txBody>
            <a:bodyPr wrap="square" rtlCol="0">
              <a:spAutoFit/>
            </a:bodyPr>
            <a:lstStyle/>
            <a:p>
              <a:r>
                <a:rPr lang="ru-RU" sz="1000" b="1" dirty="0" smtClean="0"/>
                <a:t>20 лет</a:t>
              </a:r>
              <a:endParaRPr lang="ru-RU" sz="1000" b="1" dirty="0"/>
            </a:p>
          </p:txBody>
        </p:sp>
        <p:sp>
          <p:nvSpPr>
            <p:cNvPr id="49" name="TextBox 48"/>
            <p:cNvSpPr txBox="1"/>
            <p:nvPr/>
          </p:nvSpPr>
          <p:spPr>
            <a:xfrm rot="16200000">
              <a:off x="996287" y="1874121"/>
              <a:ext cx="763713" cy="400110"/>
            </a:xfrm>
            <a:prstGeom prst="rect">
              <a:avLst/>
            </a:prstGeom>
            <a:noFill/>
          </p:spPr>
          <p:txBody>
            <a:bodyPr wrap="square" rtlCol="0">
              <a:spAutoFit/>
            </a:bodyPr>
            <a:lstStyle/>
            <a:p>
              <a:r>
                <a:rPr lang="ru-RU" sz="1000" b="1" dirty="0" smtClean="0"/>
                <a:t>Тыс. руб.</a:t>
              </a:r>
              <a:endParaRPr lang="ru-RU" sz="1000" b="1" dirty="0"/>
            </a:p>
          </p:txBody>
        </p:sp>
        <p:cxnSp>
          <p:nvCxnSpPr>
            <p:cNvPr id="50" name="Прямая соединительная линия 49"/>
            <p:cNvCxnSpPr/>
            <p:nvPr/>
          </p:nvCxnSpPr>
          <p:spPr bwMode="auto">
            <a:xfrm>
              <a:off x="4148923" y="3575711"/>
              <a:ext cx="0" cy="260430"/>
            </a:xfrm>
            <a:prstGeom prst="line">
              <a:avLst/>
            </a:prstGeom>
            <a:solidFill>
              <a:schemeClr val="accent1"/>
            </a:solidFill>
            <a:ln w="6350" cap="flat" cmpd="sng" algn="ctr">
              <a:solidFill>
                <a:schemeClr val="tx1"/>
              </a:solidFill>
              <a:prstDash val="solid"/>
              <a:round/>
              <a:headEnd type="none" w="med" len="med"/>
              <a:tailEnd type="none" w="med" len="med"/>
            </a:ln>
            <a:effectLst/>
          </p:spPr>
        </p:cxnSp>
      </p:grpSp>
      <p:grpSp>
        <p:nvGrpSpPr>
          <p:cNvPr id="19" name="Группа 18"/>
          <p:cNvGrpSpPr/>
          <p:nvPr/>
        </p:nvGrpSpPr>
        <p:grpSpPr>
          <a:xfrm>
            <a:off x="4965317" y="2296176"/>
            <a:ext cx="3291556" cy="2326325"/>
            <a:chOff x="1184912" y="1692319"/>
            <a:chExt cx="3291556" cy="2326325"/>
          </a:xfrm>
        </p:grpSpPr>
        <p:sp>
          <p:nvSpPr>
            <p:cNvPr id="36" name="Прямоугольник 35"/>
            <p:cNvSpPr/>
            <p:nvPr/>
          </p:nvSpPr>
          <p:spPr bwMode="auto">
            <a:xfrm>
              <a:off x="1514901" y="1965277"/>
              <a:ext cx="2797791" cy="1719618"/>
            </a:xfrm>
            <a:prstGeom prst="rect">
              <a:avLst/>
            </a:prstGeom>
            <a:solidFill>
              <a:schemeClr val="tx2">
                <a:lumMod val="40000"/>
                <a:lumOff val="60000"/>
                <a:alpha val="67000"/>
              </a:schemeClr>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p:txBody>
        </p:sp>
        <p:cxnSp>
          <p:nvCxnSpPr>
            <p:cNvPr id="37" name="Прямая со стрелкой 36"/>
            <p:cNvCxnSpPr/>
            <p:nvPr/>
          </p:nvCxnSpPr>
          <p:spPr bwMode="auto">
            <a:xfrm>
              <a:off x="1514901" y="3684895"/>
              <a:ext cx="2934269"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38" name="Прямая со стрелкой 37"/>
            <p:cNvCxnSpPr/>
            <p:nvPr/>
          </p:nvCxnSpPr>
          <p:spPr bwMode="auto">
            <a:xfrm flipV="1">
              <a:off x="1514901" y="1801503"/>
              <a:ext cx="0" cy="1883392"/>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39" name="TextBox 38"/>
            <p:cNvSpPr txBox="1"/>
            <p:nvPr/>
          </p:nvSpPr>
          <p:spPr>
            <a:xfrm>
              <a:off x="3858907" y="3772423"/>
              <a:ext cx="617561" cy="246221"/>
            </a:xfrm>
            <a:prstGeom prst="rect">
              <a:avLst/>
            </a:prstGeom>
            <a:noFill/>
          </p:spPr>
          <p:txBody>
            <a:bodyPr wrap="square" rtlCol="0">
              <a:spAutoFit/>
            </a:bodyPr>
            <a:lstStyle/>
            <a:p>
              <a:r>
                <a:rPr lang="ru-RU" sz="1000" b="1" dirty="0" smtClean="0"/>
                <a:t>20 лет</a:t>
              </a:r>
              <a:endParaRPr lang="ru-RU" sz="1000" b="1" dirty="0"/>
            </a:p>
          </p:txBody>
        </p:sp>
        <p:sp>
          <p:nvSpPr>
            <p:cNvPr id="40" name="TextBox 39"/>
            <p:cNvSpPr txBox="1"/>
            <p:nvPr/>
          </p:nvSpPr>
          <p:spPr>
            <a:xfrm rot="16200000">
              <a:off x="1012791" y="1864440"/>
              <a:ext cx="744351" cy="400110"/>
            </a:xfrm>
            <a:prstGeom prst="rect">
              <a:avLst/>
            </a:prstGeom>
            <a:noFill/>
          </p:spPr>
          <p:txBody>
            <a:bodyPr wrap="square" rtlCol="0">
              <a:spAutoFit/>
            </a:bodyPr>
            <a:lstStyle/>
            <a:p>
              <a:r>
                <a:rPr lang="ru-RU" sz="1000" b="1" dirty="0" smtClean="0"/>
                <a:t>Тыс. руб.</a:t>
              </a:r>
              <a:endParaRPr lang="ru-RU" sz="1000" b="1" dirty="0"/>
            </a:p>
          </p:txBody>
        </p:sp>
        <p:cxnSp>
          <p:nvCxnSpPr>
            <p:cNvPr id="41" name="Прямая соединительная линия 40"/>
            <p:cNvCxnSpPr/>
            <p:nvPr/>
          </p:nvCxnSpPr>
          <p:spPr bwMode="auto">
            <a:xfrm>
              <a:off x="4148923" y="3575711"/>
              <a:ext cx="0" cy="26043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44" name="Овал 43"/>
            <p:cNvSpPr/>
            <p:nvPr/>
          </p:nvSpPr>
          <p:spPr bwMode="auto">
            <a:xfrm>
              <a:off x="1460317" y="3343703"/>
              <a:ext cx="108000" cy="108000"/>
            </a:xfrm>
            <a:prstGeom prst="ellipse">
              <a:avLst/>
            </a:prstGeom>
            <a:solidFill>
              <a:srgbClr val="FF0000"/>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p:txBody>
        </p:sp>
      </p:grpSp>
      <p:cxnSp>
        <p:nvCxnSpPr>
          <p:cNvPr id="20" name="Прямая соединительная линия 19"/>
          <p:cNvCxnSpPr/>
          <p:nvPr/>
        </p:nvCxnSpPr>
        <p:spPr bwMode="auto">
          <a:xfrm flipV="1">
            <a:off x="4244459" y="3635664"/>
            <a:ext cx="0" cy="576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21" name="Прямая соединительная линия 20"/>
          <p:cNvCxnSpPr/>
          <p:nvPr/>
        </p:nvCxnSpPr>
        <p:spPr bwMode="auto">
          <a:xfrm>
            <a:off x="1610437" y="3649315"/>
            <a:ext cx="2652786"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22" name="Прямая соединительная линия 21"/>
          <p:cNvCxnSpPr/>
          <p:nvPr/>
        </p:nvCxnSpPr>
        <p:spPr bwMode="auto">
          <a:xfrm>
            <a:off x="5335074" y="4001560"/>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3" name="Прямая соединительная линия 22"/>
          <p:cNvCxnSpPr/>
          <p:nvPr/>
        </p:nvCxnSpPr>
        <p:spPr bwMode="auto">
          <a:xfrm>
            <a:off x="6886357" y="3512510"/>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4" name="Прямая соединительная линия 23"/>
          <p:cNvCxnSpPr/>
          <p:nvPr/>
        </p:nvCxnSpPr>
        <p:spPr bwMode="auto">
          <a:xfrm>
            <a:off x="6639301" y="3581072"/>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5" name="Прямая соединительная линия 24"/>
          <p:cNvCxnSpPr/>
          <p:nvPr/>
        </p:nvCxnSpPr>
        <p:spPr bwMode="auto">
          <a:xfrm>
            <a:off x="6378224" y="3649315"/>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6" name="Прямая соединительная линия 25"/>
          <p:cNvCxnSpPr/>
          <p:nvPr/>
        </p:nvCxnSpPr>
        <p:spPr bwMode="auto">
          <a:xfrm>
            <a:off x="6115970" y="3739977"/>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7" name="Прямая соединительная линия 26"/>
          <p:cNvCxnSpPr/>
          <p:nvPr/>
        </p:nvCxnSpPr>
        <p:spPr bwMode="auto">
          <a:xfrm>
            <a:off x="5861589" y="3835513"/>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8" name="Прямая соединительная линия 27"/>
          <p:cNvCxnSpPr/>
          <p:nvPr/>
        </p:nvCxnSpPr>
        <p:spPr bwMode="auto">
          <a:xfrm>
            <a:off x="5595057" y="3921075"/>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9" name="Прямая соединительная линия 28"/>
          <p:cNvCxnSpPr/>
          <p:nvPr/>
        </p:nvCxnSpPr>
        <p:spPr bwMode="auto">
          <a:xfrm>
            <a:off x="7625664" y="3314046"/>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30" name="Прямая соединительная линия 29"/>
          <p:cNvCxnSpPr/>
          <p:nvPr/>
        </p:nvCxnSpPr>
        <p:spPr bwMode="auto">
          <a:xfrm>
            <a:off x="7388599" y="3375133"/>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31" name="Прямая соединительная линия 30"/>
          <p:cNvCxnSpPr/>
          <p:nvPr/>
        </p:nvCxnSpPr>
        <p:spPr bwMode="auto">
          <a:xfrm>
            <a:off x="7144965" y="3451362"/>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32" name="Прямая соединительная линия 31"/>
          <p:cNvCxnSpPr/>
          <p:nvPr/>
        </p:nvCxnSpPr>
        <p:spPr bwMode="auto">
          <a:xfrm flipV="1">
            <a:off x="7929328" y="3286750"/>
            <a:ext cx="18764" cy="1008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sp>
        <p:nvSpPr>
          <p:cNvPr id="33" name="TextBox 32"/>
          <p:cNvSpPr txBox="1"/>
          <p:nvPr/>
        </p:nvSpPr>
        <p:spPr>
          <a:xfrm>
            <a:off x="4844955" y="3880131"/>
            <a:ext cx="477656" cy="246221"/>
          </a:xfrm>
          <a:prstGeom prst="rect">
            <a:avLst/>
          </a:prstGeom>
          <a:noFill/>
        </p:spPr>
        <p:txBody>
          <a:bodyPr wrap="square" rtlCol="0">
            <a:spAutoFit/>
          </a:bodyPr>
          <a:lstStyle/>
          <a:p>
            <a:r>
              <a:rPr lang="ru-RU" sz="1000" b="1" dirty="0" smtClean="0">
                <a:solidFill>
                  <a:srgbClr val="FF0000"/>
                </a:solidFill>
              </a:rPr>
              <a:t>17,5 </a:t>
            </a:r>
            <a:endParaRPr lang="ru-RU" sz="1000" b="1" dirty="0">
              <a:solidFill>
                <a:srgbClr val="FF0000"/>
              </a:solidFill>
            </a:endParaRPr>
          </a:p>
        </p:txBody>
      </p:sp>
      <p:sp>
        <p:nvSpPr>
          <p:cNvPr id="34" name="TextBox 33"/>
          <p:cNvSpPr txBox="1"/>
          <p:nvPr/>
        </p:nvSpPr>
        <p:spPr>
          <a:xfrm>
            <a:off x="7693655" y="3040528"/>
            <a:ext cx="494978" cy="246221"/>
          </a:xfrm>
          <a:prstGeom prst="rect">
            <a:avLst/>
          </a:prstGeom>
          <a:noFill/>
        </p:spPr>
        <p:txBody>
          <a:bodyPr wrap="square" rtlCol="0">
            <a:spAutoFit/>
          </a:bodyPr>
          <a:lstStyle/>
          <a:p>
            <a:r>
              <a:rPr lang="ru-RU" sz="1000" b="1" dirty="0" smtClean="0">
                <a:solidFill>
                  <a:srgbClr val="FF0000"/>
                </a:solidFill>
              </a:rPr>
              <a:t>53,0</a:t>
            </a:r>
            <a:endParaRPr lang="ru-RU" sz="1000" b="1" dirty="0">
              <a:solidFill>
                <a:srgbClr val="FF0000"/>
              </a:solidFill>
            </a:endParaRPr>
          </a:p>
        </p:txBody>
      </p:sp>
      <p:sp>
        <p:nvSpPr>
          <p:cNvPr id="35" name="TextBox 34"/>
          <p:cNvSpPr txBox="1"/>
          <p:nvPr/>
        </p:nvSpPr>
        <p:spPr>
          <a:xfrm>
            <a:off x="1214651" y="3506814"/>
            <a:ext cx="456711" cy="246221"/>
          </a:xfrm>
          <a:prstGeom prst="rect">
            <a:avLst/>
          </a:prstGeom>
          <a:noFill/>
        </p:spPr>
        <p:txBody>
          <a:bodyPr wrap="square" rtlCol="0">
            <a:spAutoFit/>
          </a:bodyPr>
          <a:lstStyle/>
          <a:p>
            <a:r>
              <a:rPr lang="ru-RU" sz="1000" b="1" dirty="0" smtClean="0"/>
              <a:t>28,0 </a:t>
            </a:r>
            <a:endParaRPr lang="ru-RU" sz="1000" b="1" dirty="0"/>
          </a:p>
        </p:txBody>
      </p:sp>
    </p:spTree>
    <p:extLst>
      <p:ext uri="{BB962C8B-B14F-4D97-AF65-F5344CB8AC3E}">
        <p14:creationId xmlns:p14="http://schemas.microsoft.com/office/powerpoint/2010/main" val="2912870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2"/>
          <p:cNvPicPr>
            <a:picLocks noChangeAspect="1" noChangeArrowheads="1"/>
          </p:cNvPicPr>
          <p:nvPr/>
        </p:nvPicPr>
        <p:blipFill>
          <a:blip r:embed="rId3" cstate="print"/>
          <a:srcRect l="97248" t="7227" b="79576"/>
          <a:stretch>
            <a:fillRect/>
          </a:stretch>
        </p:blipFill>
        <p:spPr bwMode="auto">
          <a:xfrm>
            <a:off x="9504670" y="458156"/>
            <a:ext cx="248503" cy="771010"/>
          </a:xfrm>
          <a:prstGeom prst="rect">
            <a:avLst/>
          </a:prstGeom>
          <a:noFill/>
          <a:ln w="9525">
            <a:noFill/>
            <a:miter lim="800000"/>
            <a:headEnd/>
            <a:tailEnd/>
          </a:ln>
        </p:spPr>
      </p:pic>
      <p:sp>
        <p:nvSpPr>
          <p:cNvPr id="52" name="Прямоугольник 51"/>
          <p:cNvSpPr/>
          <p:nvPr/>
        </p:nvSpPr>
        <p:spPr bwMode="auto">
          <a:xfrm>
            <a:off x="3962400" y="529493"/>
            <a:ext cx="1990725" cy="469469"/>
          </a:xfrm>
          <a:prstGeom prst="rect">
            <a:avLst/>
          </a:prstGeom>
          <a:solidFill>
            <a:schemeClr val="accent2"/>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r>
              <a:rPr lang="ru-RU" sz="1200" b="1" dirty="0" err="1" smtClean="0">
                <a:solidFill>
                  <a:schemeClr val="bg1"/>
                </a:solidFill>
              </a:rPr>
              <a:t>Ресурсоснабжающая</a:t>
            </a:r>
            <a:r>
              <a:rPr lang="ru-RU" sz="1200" b="1" dirty="0" smtClean="0">
                <a:solidFill>
                  <a:schemeClr val="bg1"/>
                </a:solidFill>
              </a:rPr>
              <a:t> организация (РСО)</a:t>
            </a:r>
          </a:p>
        </p:txBody>
      </p:sp>
      <p:sp>
        <p:nvSpPr>
          <p:cNvPr id="55" name="Прямоугольник 54"/>
          <p:cNvSpPr/>
          <p:nvPr/>
        </p:nvSpPr>
        <p:spPr bwMode="auto">
          <a:xfrm>
            <a:off x="3571875" y="2421684"/>
            <a:ext cx="2771775" cy="704850"/>
          </a:xfrm>
          <a:prstGeom prst="rect">
            <a:avLst/>
          </a:prstGeom>
          <a:solidFill>
            <a:srgbClr val="0070C0"/>
          </a:solidFill>
          <a:ln w="6350" cap="flat" cmpd="sng" algn="ctr">
            <a:solidFill>
              <a:srgbClr val="0070C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r>
              <a:rPr lang="ru-RU" b="1" dirty="0" smtClean="0">
                <a:solidFill>
                  <a:schemeClr val="bg1"/>
                </a:solidFill>
              </a:rPr>
              <a:t>Специализированное общество проектного финансирования (СОПФ)</a:t>
            </a:r>
          </a:p>
        </p:txBody>
      </p:sp>
      <p:pic>
        <p:nvPicPr>
          <p:cNvPr id="59" name="Picture 2"/>
          <p:cNvPicPr>
            <a:picLocks noChangeAspect="1" noChangeArrowheads="1"/>
          </p:cNvPicPr>
          <p:nvPr/>
        </p:nvPicPr>
        <p:blipFill>
          <a:blip r:embed="rId3" cstate="print"/>
          <a:srcRect l="97248" t="7227" b="79576"/>
          <a:stretch>
            <a:fillRect/>
          </a:stretch>
        </p:blipFill>
        <p:spPr bwMode="auto">
          <a:xfrm>
            <a:off x="9504670" y="1201106"/>
            <a:ext cx="248503" cy="771010"/>
          </a:xfrm>
          <a:prstGeom prst="rect">
            <a:avLst/>
          </a:prstGeom>
          <a:noFill/>
          <a:ln w="9525">
            <a:noFill/>
            <a:miter lim="800000"/>
            <a:headEnd/>
            <a:tailEnd/>
          </a:ln>
        </p:spPr>
      </p:pic>
      <p:cxnSp>
        <p:nvCxnSpPr>
          <p:cNvPr id="61" name="Прямая со стрелкой 60"/>
          <p:cNvCxnSpPr/>
          <p:nvPr/>
        </p:nvCxnSpPr>
        <p:spPr bwMode="auto">
          <a:xfrm flipH="1">
            <a:off x="5991225" y="786511"/>
            <a:ext cx="3454875" cy="357445"/>
          </a:xfrm>
          <a:prstGeom prst="straightConnector1">
            <a:avLst/>
          </a:prstGeom>
          <a:solidFill>
            <a:schemeClr val="accent1"/>
          </a:solidFill>
          <a:ln w="15875" cap="flat" cmpd="sng" algn="ctr">
            <a:solidFill>
              <a:schemeClr val="bg2"/>
            </a:solidFill>
            <a:prstDash val="solid"/>
            <a:round/>
            <a:headEnd type="none" w="med" len="med"/>
            <a:tailEnd type="arrow"/>
          </a:ln>
          <a:effectLst/>
        </p:spPr>
      </p:cxnSp>
      <p:sp>
        <p:nvSpPr>
          <p:cNvPr id="70" name="Прямоугольник 69"/>
          <p:cNvSpPr/>
          <p:nvPr/>
        </p:nvSpPr>
        <p:spPr bwMode="auto">
          <a:xfrm>
            <a:off x="3962400" y="4817879"/>
            <a:ext cx="1990725" cy="555194"/>
          </a:xfrm>
          <a:prstGeom prst="rect">
            <a:avLst/>
          </a:prstGeom>
          <a:solidFill>
            <a:srgbClr val="00B050"/>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r>
              <a:rPr lang="ru-RU" sz="1200" b="1" dirty="0" smtClean="0">
                <a:solidFill>
                  <a:schemeClr val="bg1"/>
                </a:solidFill>
              </a:rPr>
              <a:t>АИЖК / АФЖС</a:t>
            </a:r>
            <a:endParaRPr lang="ru-RU" sz="1200" dirty="0" smtClean="0">
              <a:solidFill>
                <a:schemeClr val="bg1"/>
              </a:solidFill>
            </a:endParaRPr>
          </a:p>
        </p:txBody>
      </p:sp>
      <p:sp>
        <p:nvSpPr>
          <p:cNvPr id="73" name="Прямоугольник 72"/>
          <p:cNvSpPr/>
          <p:nvPr/>
        </p:nvSpPr>
        <p:spPr bwMode="auto">
          <a:xfrm>
            <a:off x="381000" y="4493268"/>
            <a:ext cx="1990725" cy="1251165"/>
          </a:xfrm>
          <a:prstGeom prst="rect">
            <a:avLst/>
          </a:prstGeom>
          <a:solidFill>
            <a:schemeClr val="bg2"/>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r>
              <a:rPr lang="ru-RU" sz="1100" b="1" dirty="0" smtClean="0">
                <a:solidFill>
                  <a:schemeClr val="bg1"/>
                </a:solidFill>
              </a:rPr>
              <a:t>Строительство инженерной инфраструктуры  за счет кредитных средств</a:t>
            </a:r>
          </a:p>
          <a:p>
            <a:pPr algn="ctr"/>
            <a:r>
              <a:rPr lang="ru-RU" sz="1100" b="1" dirty="0" smtClean="0">
                <a:solidFill>
                  <a:schemeClr val="bg1"/>
                </a:solidFill>
              </a:rPr>
              <a:t>(застройщик или </a:t>
            </a:r>
            <a:r>
              <a:rPr lang="ru-RU" sz="1100" b="1" dirty="0" err="1" smtClean="0">
                <a:solidFill>
                  <a:schemeClr val="bg1"/>
                </a:solidFill>
              </a:rPr>
              <a:t>ресурсоснабжающая</a:t>
            </a:r>
            <a:r>
              <a:rPr lang="ru-RU" sz="1100" b="1" dirty="0" smtClean="0">
                <a:solidFill>
                  <a:schemeClr val="bg1"/>
                </a:solidFill>
              </a:rPr>
              <a:t> организация)</a:t>
            </a:r>
            <a:endParaRPr lang="ru-RU" sz="1100" dirty="0" smtClean="0">
              <a:solidFill>
                <a:schemeClr val="bg1"/>
              </a:solidFill>
            </a:endParaRPr>
          </a:p>
        </p:txBody>
      </p:sp>
      <p:sp>
        <p:nvSpPr>
          <p:cNvPr id="85" name="TextBox 84"/>
          <p:cNvSpPr txBox="1"/>
          <p:nvPr/>
        </p:nvSpPr>
        <p:spPr>
          <a:xfrm>
            <a:off x="5503236" y="1480799"/>
            <a:ext cx="1413613" cy="861774"/>
          </a:xfrm>
          <a:prstGeom prst="rect">
            <a:avLst/>
          </a:prstGeom>
          <a:noFill/>
        </p:spPr>
        <p:txBody>
          <a:bodyPr wrap="square" lIns="0" rIns="0" rtlCol="0">
            <a:spAutoFit/>
          </a:bodyPr>
          <a:lstStyle/>
          <a:p>
            <a:pPr algn="ctr"/>
            <a:r>
              <a:rPr lang="ru-RU" sz="1000" b="1" dirty="0" smtClean="0"/>
              <a:t>Уступка части прав требования по договору </a:t>
            </a:r>
            <a:r>
              <a:rPr lang="ru-RU" sz="1000" b="1" dirty="0" err="1" smtClean="0"/>
              <a:t>ресурсоснабжения</a:t>
            </a:r>
            <a:r>
              <a:rPr lang="ru-RU" sz="1000" b="1" dirty="0" smtClean="0"/>
              <a:t> и платежи по договору</a:t>
            </a:r>
            <a:endParaRPr lang="ru-RU" sz="1000" dirty="0"/>
          </a:p>
        </p:txBody>
      </p:sp>
      <p:cxnSp>
        <p:nvCxnSpPr>
          <p:cNvPr id="86" name="Прямая со стрелкой 85"/>
          <p:cNvCxnSpPr/>
          <p:nvPr/>
        </p:nvCxnSpPr>
        <p:spPr bwMode="auto">
          <a:xfrm>
            <a:off x="4681574" y="3545571"/>
            <a:ext cx="0" cy="1272308"/>
          </a:xfrm>
          <a:prstGeom prst="straightConnector1">
            <a:avLst/>
          </a:prstGeom>
          <a:solidFill>
            <a:schemeClr val="accent1"/>
          </a:solidFill>
          <a:ln w="15875" cap="flat" cmpd="sng" algn="ctr">
            <a:solidFill>
              <a:schemeClr val="bg2"/>
            </a:solidFill>
            <a:prstDash val="solid"/>
            <a:round/>
            <a:headEnd type="none" w="med" len="med"/>
            <a:tailEnd type="arrow"/>
          </a:ln>
          <a:effectLst/>
        </p:spPr>
      </p:cxnSp>
      <p:sp>
        <p:nvSpPr>
          <p:cNvPr id="90" name="TextBox 89"/>
          <p:cNvSpPr txBox="1"/>
          <p:nvPr/>
        </p:nvSpPr>
        <p:spPr>
          <a:xfrm>
            <a:off x="5311948" y="3729016"/>
            <a:ext cx="1404300" cy="861774"/>
          </a:xfrm>
          <a:prstGeom prst="rect">
            <a:avLst/>
          </a:prstGeom>
          <a:noFill/>
        </p:spPr>
        <p:txBody>
          <a:bodyPr wrap="square" lIns="0" rIns="0" rtlCol="0">
            <a:spAutoFit/>
          </a:bodyPr>
          <a:lstStyle/>
          <a:p>
            <a:pPr algn="ctr"/>
            <a:r>
              <a:rPr lang="ru-RU" sz="1000" b="1" dirty="0" smtClean="0"/>
              <a:t>Залог объекта ЖКХ и части прав требования по договору </a:t>
            </a:r>
            <a:r>
              <a:rPr lang="ru-RU" sz="1000" b="1" dirty="0" err="1" smtClean="0"/>
              <a:t>ресурсоснабжения</a:t>
            </a:r>
            <a:endParaRPr lang="ru-RU" sz="1000" b="1" dirty="0"/>
          </a:p>
        </p:txBody>
      </p:sp>
      <p:cxnSp>
        <p:nvCxnSpPr>
          <p:cNvPr id="94" name="Прямая со стрелкой 93"/>
          <p:cNvCxnSpPr/>
          <p:nvPr/>
        </p:nvCxnSpPr>
        <p:spPr bwMode="auto">
          <a:xfrm flipV="1">
            <a:off x="5188393" y="3545571"/>
            <a:ext cx="7495" cy="1312768"/>
          </a:xfrm>
          <a:prstGeom prst="straightConnector1">
            <a:avLst/>
          </a:prstGeom>
          <a:solidFill>
            <a:schemeClr val="accent1"/>
          </a:solidFill>
          <a:ln w="15875" cap="flat" cmpd="sng" algn="ctr">
            <a:solidFill>
              <a:schemeClr val="bg2"/>
            </a:solidFill>
            <a:prstDash val="solid"/>
            <a:round/>
            <a:headEnd type="arrow" w="med" len="med"/>
            <a:tailEnd type="arrow"/>
          </a:ln>
          <a:effectLst/>
        </p:spPr>
      </p:cxnSp>
      <p:sp>
        <p:nvSpPr>
          <p:cNvPr id="99" name="TextBox 98"/>
          <p:cNvSpPr txBox="1"/>
          <p:nvPr/>
        </p:nvSpPr>
        <p:spPr>
          <a:xfrm>
            <a:off x="2905569" y="3729016"/>
            <a:ext cx="1715816" cy="861774"/>
          </a:xfrm>
          <a:prstGeom prst="rect">
            <a:avLst/>
          </a:prstGeom>
          <a:noFill/>
        </p:spPr>
        <p:txBody>
          <a:bodyPr wrap="square" lIns="0" rIns="0" rtlCol="0">
            <a:spAutoFit/>
          </a:bodyPr>
          <a:lstStyle/>
          <a:p>
            <a:pPr algn="ctr"/>
            <a:r>
              <a:rPr lang="ru-RU" sz="1000" b="1" dirty="0" smtClean="0"/>
              <a:t>Выпуск СОПФ инфраструктурных облигаций, приобретение АИЖК/АФЖС</a:t>
            </a:r>
          </a:p>
          <a:p>
            <a:pPr algn="ctr"/>
            <a:r>
              <a:rPr lang="ru-RU" sz="1000" b="1" dirty="0" smtClean="0"/>
              <a:t>(2015 – 2016 гг.)</a:t>
            </a:r>
            <a:endParaRPr lang="ru-RU" sz="800" dirty="0"/>
          </a:p>
        </p:txBody>
      </p:sp>
      <p:sp>
        <p:nvSpPr>
          <p:cNvPr id="116" name="TextBox 115"/>
          <p:cNvSpPr txBox="1"/>
          <p:nvPr/>
        </p:nvSpPr>
        <p:spPr>
          <a:xfrm rot="21229924">
            <a:off x="7198160" y="594713"/>
            <a:ext cx="1497975" cy="400110"/>
          </a:xfrm>
          <a:prstGeom prst="rect">
            <a:avLst/>
          </a:prstGeom>
          <a:noFill/>
        </p:spPr>
        <p:txBody>
          <a:bodyPr wrap="square" lIns="0" rIns="0" rtlCol="0">
            <a:spAutoFit/>
          </a:bodyPr>
          <a:lstStyle/>
          <a:p>
            <a:pPr algn="ctr"/>
            <a:r>
              <a:rPr lang="ru-RU" sz="1000" b="1" dirty="0" smtClean="0"/>
              <a:t>Платежи за коммунальные услуги</a:t>
            </a:r>
          </a:p>
        </p:txBody>
      </p:sp>
      <p:sp>
        <p:nvSpPr>
          <p:cNvPr id="117" name="TextBox 116"/>
          <p:cNvSpPr txBox="1"/>
          <p:nvPr/>
        </p:nvSpPr>
        <p:spPr>
          <a:xfrm rot="360951">
            <a:off x="7198349" y="1434181"/>
            <a:ext cx="1497975" cy="400110"/>
          </a:xfrm>
          <a:prstGeom prst="rect">
            <a:avLst/>
          </a:prstGeom>
          <a:noFill/>
        </p:spPr>
        <p:txBody>
          <a:bodyPr wrap="square" lIns="0" rIns="0" rtlCol="0">
            <a:spAutoFit/>
          </a:bodyPr>
          <a:lstStyle/>
          <a:p>
            <a:pPr algn="ctr"/>
            <a:r>
              <a:rPr lang="ru-RU" sz="1000" b="1" dirty="0" smtClean="0"/>
              <a:t>Платежи за коммунальные услуги</a:t>
            </a:r>
          </a:p>
        </p:txBody>
      </p:sp>
      <p:cxnSp>
        <p:nvCxnSpPr>
          <p:cNvPr id="119" name="Shape 118"/>
          <p:cNvCxnSpPr>
            <a:stCxn id="73" idx="0"/>
            <a:endCxn id="55" idx="1"/>
          </p:cNvCxnSpPr>
          <p:nvPr/>
        </p:nvCxnSpPr>
        <p:spPr bwMode="auto">
          <a:xfrm rot="5400000" flipH="1" flipV="1">
            <a:off x="1614540" y="2535933"/>
            <a:ext cx="1719159" cy="2195512"/>
          </a:xfrm>
          <a:prstGeom prst="bentConnector2">
            <a:avLst/>
          </a:prstGeom>
          <a:solidFill>
            <a:schemeClr val="accent1"/>
          </a:solidFill>
          <a:ln w="15875" cap="flat" cmpd="sng" algn="ctr">
            <a:solidFill>
              <a:schemeClr val="bg2"/>
            </a:solidFill>
            <a:prstDash val="solid"/>
            <a:round/>
            <a:headEnd type="none" w="med" len="med"/>
            <a:tailEnd type="arrow"/>
          </a:ln>
          <a:effectLst/>
        </p:spPr>
      </p:cxnSp>
      <p:sp>
        <p:nvSpPr>
          <p:cNvPr id="121" name="TextBox 120"/>
          <p:cNvSpPr txBox="1"/>
          <p:nvPr/>
        </p:nvSpPr>
        <p:spPr>
          <a:xfrm>
            <a:off x="657225" y="2491333"/>
            <a:ext cx="1811926" cy="246221"/>
          </a:xfrm>
          <a:prstGeom prst="rect">
            <a:avLst/>
          </a:prstGeom>
          <a:noFill/>
        </p:spPr>
        <p:txBody>
          <a:bodyPr wrap="square" lIns="0" rIns="0" rtlCol="0">
            <a:spAutoFit/>
          </a:bodyPr>
          <a:lstStyle/>
          <a:p>
            <a:pPr algn="ctr"/>
            <a:r>
              <a:rPr lang="ru-RU" sz="1000" b="1" dirty="0" smtClean="0"/>
              <a:t>Продажа объектов ЖКХ</a:t>
            </a:r>
            <a:endParaRPr lang="ru-RU" sz="1000" dirty="0"/>
          </a:p>
        </p:txBody>
      </p:sp>
      <p:cxnSp>
        <p:nvCxnSpPr>
          <p:cNvPr id="128" name="Прямая со стрелкой 127"/>
          <p:cNvCxnSpPr/>
          <p:nvPr/>
        </p:nvCxnSpPr>
        <p:spPr bwMode="auto">
          <a:xfrm flipH="1" flipV="1">
            <a:off x="5991225" y="1270340"/>
            <a:ext cx="3454875" cy="357445"/>
          </a:xfrm>
          <a:prstGeom prst="straightConnector1">
            <a:avLst/>
          </a:prstGeom>
          <a:solidFill>
            <a:schemeClr val="accent1"/>
          </a:solidFill>
          <a:ln w="15875" cap="flat" cmpd="sng" algn="ctr">
            <a:solidFill>
              <a:schemeClr val="bg2"/>
            </a:solidFill>
            <a:prstDash val="solid"/>
            <a:round/>
            <a:headEnd type="none" w="med" len="med"/>
            <a:tailEnd type="arrow"/>
          </a:ln>
          <a:effectLst/>
        </p:spPr>
      </p:cxnSp>
      <p:sp>
        <p:nvSpPr>
          <p:cNvPr id="132" name="TextBox 131"/>
          <p:cNvSpPr txBox="1"/>
          <p:nvPr/>
        </p:nvSpPr>
        <p:spPr>
          <a:xfrm>
            <a:off x="3065390" y="1557743"/>
            <a:ext cx="1555995" cy="707886"/>
          </a:xfrm>
          <a:prstGeom prst="rect">
            <a:avLst/>
          </a:prstGeom>
          <a:noFill/>
        </p:spPr>
        <p:txBody>
          <a:bodyPr wrap="square" lIns="0" rIns="0" rtlCol="0">
            <a:spAutoFit/>
          </a:bodyPr>
          <a:lstStyle/>
          <a:p>
            <a:pPr algn="ctr"/>
            <a:r>
              <a:rPr lang="ru-RU" sz="1000" b="1" dirty="0" smtClean="0"/>
              <a:t>Договор аренды/лизинга объекта ЖКХ с последующим выкупом</a:t>
            </a:r>
          </a:p>
        </p:txBody>
      </p:sp>
      <p:sp>
        <p:nvSpPr>
          <p:cNvPr id="40" name="Прямоугольник 39"/>
          <p:cNvSpPr/>
          <p:nvPr/>
        </p:nvSpPr>
        <p:spPr bwMode="auto">
          <a:xfrm>
            <a:off x="8001000" y="4741810"/>
            <a:ext cx="1503670" cy="758134"/>
          </a:xfrm>
          <a:prstGeom prst="rect">
            <a:avLst/>
          </a:prstGeom>
          <a:solidFill>
            <a:schemeClr val="accent2">
              <a:lumMod val="75000"/>
            </a:schemeClr>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r>
              <a:rPr lang="ru-RU" sz="1200" b="1" dirty="0" smtClean="0">
                <a:solidFill>
                  <a:schemeClr val="bg1"/>
                </a:solidFill>
              </a:rPr>
              <a:t>Инвесторы</a:t>
            </a:r>
          </a:p>
          <a:p>
            <a:pPr algn="ctr"/>
            <a:r>
              <a:rPr lang="ru-RU" sz="1200" b="1" dirty="0" smtClean="0">
                <a:solidFill>
                  <a:schemeClr val="bg1"/>
                </a:solidFill>
              </a:rPr>
              <a:t>(ВЭБ, НПФ, НОСТРОЙ и др.)</a:t>
            </a:r>
          </a:p>
        </p:txBody>
      </p:sp>
      <p:sp>
        <p:nvSpPr>
          <p:cNvPr id="45" name="TextBox 44"/>
          <p:cNvSpPr txBox="1"/>
          <p:nvPr/>
        </p:nvSpPr>
        <p:spPr>
          <a:xfrm>
            <a:off x="6527174" y="4590790"/>
            <a:ext cx="1182659" cy="553998"/>
          </a:xfrm>
          <a:prstGeom prst="rect">
            <a:avLst/>
          </a:prstGeom>
          <a:noFill/>
        </p:spPr>
        <p:txBody>
          <a:bodyPr wrap="square" lIns="0" rIns="0" rtlCol="0">
            <a:spAutoFit/>
          </a:bodyPr>
          <a:lstStyle/>
          <a:p>
            <a:pPr algn="ctr"/>
            <a:r>
              <a:rPr lang="ru-RU" sz="1000" b="1" dirty="0" smtClean="0"/>
              <a:t>Выпуск облигаций АИЖК (2015-2017 гг.)</a:t>
            </a:r>
            <a:endParaRPr lang="ru-RU" sz="1000" dirty="0"/>
          </a:p>
        </p:txBody>
      </p:sp>
      <p:sp>
        <p:nvSpPr>
          <p:cNvPr id="54" name="Прямоугольник 53"/>
          <p:cNvSpPr/>
          <p:nvPr/>
        </p:nvSpPr>
        <p:spPr bwMode="auto">
          <a:xfrm>
            <a:off x="3962400" y="998962"/>
            <a:ext cx="1990725" cy="469469"/>
          </a:xfrm>
          <a:prstGeom prst="rect">
            <a:avLst/>
          </a:prstGeom>
          <a:solidFill>
            <a:schemeClr val="bg1"/>
          </a:solidFill>
          <a:ln w="6350" cap="flat" cmpd="sng" algn="ctr">
            <a:solidFill>
              <a:schemeClr val="bg2"/>
            </a:solidFill>
            <a:prstDash val="lgDash"/>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r>
              <a:rPr lang="ru-RU" sz="1200" b="1" dirty="0" smtClean="0"/>
              <a:t>Номинальный счет</a:t>
            </a:r>
          </a:p>
        </p:txBody>
      </p:sp>
      <p:sp>
        <p:nvSpPr>
          <p:cNvPr id="47" name="Горизонтальный свиток 46"/>
          <p:cNvSpPr/>
          <p:nvPr/>
        </p:nvSpPr>
        <p:spPr bwMode="auto">
          <a:xfrm>
            <a:off x="3979424" y="5499944"/>
            <a:ext cx="2034674" cy="488978"/>
          </a:xfrm>
          <a:prstGeom prst="horizontalScroll">
            <a:avLst/>
          </a:prstGeom>
          <a:solidFill>
            <a:schemeClr val="bg2"/>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r>
              <a:rPr lang="ru-RU" sz="1200" b="1" dirty="0" smtClean="0">
                <a:solidFill>
                  <a:schemeClr val="bg1"/>
                </a:solidFill>
              </a:rPr>
              <a:t>100 млрд руб.</a:t>
            </a:r>
            <a:endParaRPr lang="ru-RU" sz="1200" b="1" dirty="0">
              <a:solidFill>
                <a:schemeClr val="bg1"/>
              </a:solidFill>
            </a:endParaRPr>
          </a:p>
        </p:txBody>
      </p:sp>
      <p:cxnSp>
        <p:nvCxnSpPr>
          <p:cNvPr id="30" name="Прямая со стрелкой 29"/>
          <p:cNvCxnSpPr>
            <a:endCxn id="40" idx="1"/>
          </p:cNvCxnSpPr>
          <p:nvPr/>
        </p:nvCxnSpPr>
        <p:spPr bwMode="auto">
          <a:xfrm>
            <a:off x="5503236" y="5089183"/>
            <a:ext cx="2497764" cy="31694"/>
          </a:xfrm>
          <a:prstGeom prst="straightConnector1">
            <a:avLst/>
          </a:prstGeom>
          <a:solidFill>
            <a:schemeClr val="accent1"/>
          </a:solidFill>
          <a:ln w="6350" cap="flat" cmpd="sng" algn="ctr">
            <a:solidFill>
              <a:schemeClr val="bg2"/>
            </a:solidFill>
            <a:prstDash val="solid"/>
            <a:round/>
            <a:headEnd type="none" w="med" len="med"/>
            <a:tailEnd type="arrow"/>
          </a:ln>
          <a:effectLst/>
        </p:spPr>
      </p:cxnSp>
      <p:cxnSp>
        <p:nvCxnSpPr>
          <p:cNvPr id="131" name="Прямая со стрелкой 130"/>
          <p:cNvCxnSpPr/>
          <p:nvPr/>
        </p:nvCxnSpPr>
        <p:spPr bwMode="auto">
          <a:xfrm flipV="1">
            <a:off x="4621385" y="1034824"/>
            <a:ext cx="0" cy="1386860"/>
          </a:xfrm>
          <a:prstGeom prst="straightConnector1">
            <a:avLst/>
          </a:prstGeom>
          <a:solidFill>
            <a:schemeClr val="accent1"/>
          </a:solidFill>
          <a:ln w="15875" cap="flat" cmpd="sng" algn="ctr">
            <a:solidFill>
              <a:schemeClr val="bg2"/>
            </a:solidFill>
            <a:prstDash val="solid"/>
            <a:round/>
            <a:headEnd type="none" w="med" len="med"/>
            <a:tailEnd type="arrow"/>
          </a:ln>
          <a:effectLst/>
        </p:spPr>
      </p:cxnSp>
      <p:cxnSp>
        <p:nvCxnSpPr>
          <p:cNvPr id="77" name="Прямая со стрелкой 76"/>
          <p:cNvCxnSpPr/>
          <p:nvPr/>
        </p:nvCxnSpPr>
        <p:spPr bwMode="auto">
          <a:xfrm>
            <a:off x="5166621" y="1034824"/>
            <a:ext cx="10069" cy="1386860"/>
          </a:xfrm>
          <a:prstGeom prst="straightConnector1">
            <a:avLst/>
          </a:prstGeom>
          <a:solidFill>
            <a:schemeClr val="accent1"/>
          </a:solidFill>
          <a:ln w="15875" cap="flat" cmpd="sng" algn="ctr">
            <a:solidFill>
              <a:schemeClr val="bg2"/>
            </a:solidFill>
            <a:prstDash val="solid"/>
            <a:round/>
            <a:headEnd type="none" w="med" len="med"/>
            <a:tailEnd type="arrow"/>
          </a:ln>
          <a:effectLst/>
        </p:spPr>
      </p:cxnSp>
      <p:sp>
        <p:nvSpPr>
          <p:cNvPr id="35" name="Прямоугольник 34"/>
          <p:cNvSpPr/>
          <p:nvPr/>
        </p:nvSpPr>
        <p:spPr bwMode="auto">
          <a:xfrm>
            <a:off x="3558660" y="3126534"/>
            <a:ext cx="2108044" cy="515361"/>
          </a:xfrm>
          <a:prstGeom prst="rect">
            <a:avLst/>
          </a:prstGeom>
          <a:solidFill>
            <a:schemeClr val="bg1"/>
          </a:solidFill>
          <a:ln w="6350" cap="flat" cmpd="sng" algn="ctr">
            <a:solidFill>
              <a:schemeClr val="bg2"/>
            </a:solidFill>
            <a:prstDash val="lgDash"/>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r>
              <a:rPr lang="ru-RU" sz="1200" dirty="0" smtClean="0">
                <a:solidFill>
                  <a:srgbClr val="FF0000"/>
                </a:solidFill>
              </a:rPr>
              <a:t>Старший транш (90%)</a:t>
            </a:r>
          </a:p>
        </p:txBody>
      </p:sp>
      <p:sp>
        <p:nvSpPr>
          <p:cNvPr id="36" name="Прямоугольник 35"/>
          <p:cNvSpPr/>
          <p:nvPr/>
        </p:nvSpPr>
        <p:spPr bwMode="auto">
          <a:xfrm>
            <a:off x="5666704" y="3126534"/>
            <a:ext cx="676946" cy="515361"/>
          </a:xfrm>
          <a:prstGeom prst="rect">
            <a:avLst/>
          </a:prstGeom>
          <a:solidFill>
            <a:schemeClr val="bg1"/>
          </a:solidFill>
          <a:ln w="6350" cap="flat" cmpd="sng" algn="ctr">
            <a:solidFill>
              <a:schemeClr val="bg2"/>
            </a:solidFill>
            <a:prstDash val="lgDash"/>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r>
              <a:rPr lang="ru-RU" sz="1000" dirty="0" smtClean="0">
                <a:solidFill>
                  <a:srgbClr val="FF0000"/>
                </a:solidFill>
              </a:rPr>
              <a:t>Младший транш</a:t>
            </a:r>
          </a:p>
          <a:p>
            <a:pPr algn="ctr"/>
            <a:r>
              <a:rPr lang="ru-RU" sz="1000" dirty="0" smtClean="0">
                <a:solidFill>
                  <a:srgbClr val="FF0000"/>
                </a:solidFill>
              </a:rPr>
              <a:t>(10%)</a:t>
            </a:r>
          </a:p>
        </p:txBody>
      </p:sp>
      <p:sp>
        <p:nvSpPr>
          <p:cNvPr id="37" name="Прямоугольник 36"/>
          <p:cNvSpPr/>
          <p:nvPr/>
        </p:nvSpPr>
        <p:spPr bwMode="auto">
          <a:xfrm>
            <a:off x="8001000" y="2912546"/>
            <a:ext cx="1503670" cy="75813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numCol="1" rtlCol="0" anchor="ctr" anchorCtr="0" compatLnSpc="1">
            <a:prstTxWarp prst="textNoShape">
              <a:avLst/>
            </a:prstTxWarp>
          </a:bodyPr>
          <a:lstStyle/>
          <a:p>
            <a:pPr algn="ctr"/>
            <a:r>
              <a:rPr lang="ru-RU" sz="1200" b="1" dirty="0" smtClean="0">
                <a:solidFill>
                  <a:schemeClr val="bg1"/>
                </a:solidFill>
              </a:rPr>
              <a:t>Субъект РФ, РСО</a:t>
            </a:r>
          </a:p>
        </p:txBody>
      </p:sp>
      <p:cxnSp>
        <p:nvCxnSpPr>
          <p:cNvPr id="41" name="Прямая со стрелкой 40"/>
          <p:cNvCxnSpPr/>
          <p:nvPr/>
        </p:nvCxnSpPr>
        <p:spPr bwMode="auto">
          <a:xfrm flipV="1">
            <a:off x="6344279" y="3331060"/>
            <a:ext cx="1656721" cy="1"/>
          </a:xfrm>
          <a:prstGeom prst="straightConnector1">
            <a:avLst/>
          </a:prstGeom>
          <a:solidFill>
            <a:schemeClr val="accent1"/>
          </a:solidFill>
          <a:ln w="15875" cap="flat" cmpd="sng" algn="ctr">
            <a:solidFill>
              <a:schemeClr val="bg2"/>
            </a:solidFill>
            <a:prstDash val="solid"/>
            <a:round/>
            <a:headEnd type="none" w="med" len="med"/>
            <a:tailEnd type="arrow"/>
          </a:ln>
          <a:effectLst/>
        </p:spPr>
      </p:cxnSp>
    </p:spTree>
    <p:extLst>
      <p:ext uri="{BB962C8B-B14F-4D97-AF65-F5344CB8AC3E}">
        <p14:creationId xmlns:p14="http://schemas.microsoft.com/office/powerpoint/2010/main" val="2100126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19826" y="235579"/>
            <a:ext cx="9132094" cy="695323"/>
          </a:xfrm>
        </p:spPr>
        <p:txBody>
          <a:bodyPr/>
          <a:lstStyle/>
          <a:p>
            <a:r>
              <a:rPr lang="ru-RU" sz="2000" b="1" dirty="0" smtClean="0"/>
              <a:t>2. Максимальный и реальный объем финансирования</a:t>
            </a:r>
            <a:endParaRPr lang="ru-RU" sz="1400" b="1" dirty="0"/>
          </a:p>
        </p:txBody>
      </p:sp>
      <p:sp>
        <p:nvSpPr>
          <p:cNvPr id="6" name="TextBox 5"/>
          <p:cNvSpPr txBox="1"/>
          <p:nvPr/>
        </p:nvSpPr>
        <p:spPr>
          <a:xfrm>
            <a:off x="276075" y="817549"/>
            <a:ext cx="9486552" cy="3170099"/>
          </a:xfrm>
          <a:prstGeom prst="rect">
            <a:avLst/>
          </a:prstGeom>
          <a:noFill/>
        </p:spPr>
        <p:txBody>
          <a:bodyPr wrap="square" rtlCol="0">
            <a:spAutoFit/>
          </a:bodyPr>
          <a:lstStyle/>
          <a:p>
            <a:pPr algn="ctr">
              <a:spcBef>
                <a:spcPts val="600"/>
              </a:spcBef>
              <a:spcAft>
                <a:spcPts val="600"/>
              </a:spcAft>
            </a:pPr>
            <a:r>
              <a:rPr lang="ru-RU" sz="1600" b="1" dirty="0" smtClean="0"/>
              <a:t>Условия договора финансового лизинга (аренды):</a:t>
            </a:r>
          </a:p>
          <a:p>
            <a:pPr marL="342900" indent="-342900" algn="just">
              <a:spcBef>
                <a:spcPts val="600"/>
              </a:spcBef>
              <a:spcAft>
                <a:spcPts val="600"/>
              </a:spcAft>
              <a:buAutoNum type="arabicPeriod"/>
            </a:pPr>
            <a:r>
              <a:rPr lang="ru-RU" sz="1600" dirty="0" err="1" smtClean="0"/>
              <a:t>Ресурсоснабжающая</a:t>
            </a:r>
            <a:r>
              <a:rPr lang="ru-RU" sz="1600" dirty="0" smtClean="0"/>
              <a:t> организация (РСО) арендует объект у специализированного общества проектного финансирования (СОПФ), созданного ОАО «АИЖК»</a:t>
            </a:r>
          </a:p>
          <a:p>
            <a:pPr marL="342900" indent="-342900" algn="just">
              <a:spcBef>
                <a:spcPts val="600"/>
              </a:spcBef>
              <a:spcAft>
                <a:spcPts val="600"/>
              </a:spcAft>
              <a:buAutoNum type="arabicPeriod"/>
            </a:pPr>
            <a:r>
              <a:rPr lang="ru-RU" sz="1600" dirty="0" smtClean="0"/>
              <a:t>Начисляются номинальные проценты; уплачивается рассчитанный по реальным процентам аннуитет, который ежегодно индексируется по инфляции; неуплаченные проценты капитализируются</a:t>
            </a:r>
          </a:p>
          <a:p>
            <a:pPr marL="342900" indent="-342900" algn="just">
              <a:spcBef>
                <a:spcPts val="600"/>
              </a:spcBef>
              <a:spcAft>
                <a:spcPts val="600"/>
              </a:spcAft>
              <a:buAutoNum type="arabicPeriod"/>
            </a:pPr>
            <a:r>
              <a:rPr lang="ru-RU" sz="1600" dirty="0" smtClean="0"/>
              <a:t>Арендный платеж должен учитывать график выхода объекта инфраструктуры на проектную мощность (см. рисунок)</a:t>
            </a:r>
          </a:p>
          <a:p>
            <a:pPr marL="342900" indent="-342900" algn="just">
              <a:spcBef>
                <a:spcPts val="600"/>
              </a:spcBef>
              <a:spcAft>
                <a:spcPts val="600"/>
              </a:spcAft>
              <a:buAutoNum type="arabicPeriod"/>
            </a:pPr>
            <a:r>
              <a:rPr lang="ru-RU" sz="1600" dirty="0" smtClean="0"/>
              <a:t>Залог (или уступка) платежей потребителей за коммунальные услуги, подключаемых к новой мощности. Открытие номинального счета (или </a:t>
            </a:r>
            <a:r>
              <a:rPr lang="ru-RU" sz="1600" dirty="0" err="1" smtClean="0"/>
              <a:t>эскроу</a:t>
            </a:r>
            <a:r>
              <a:rPr lang="ru-RU" sz="1600" dirty="0" smtClean="0"/>
              <a:t>) для сбора платежей.</a:t>
            </a:r>
            <a:endParaRPr lang="ru-RU" sz="1600" dirty="0"/>
          </a:p>
        </p:txBody>
      </p:sp>
      <p:grpSp>
        <p:nvGrpSpPr>
          <p:cNvPr id="14" name="Группа 13"/>
          <p:cNvGrpSpPr/>
          <p:nvPr/>
        </p:nvGrpSpPr>
        <p:grpSpPr>
          <a:xfrm>
            <a:off x="2088082" y="4310447"/>
            <a:ext cx="2934269" cy="1719618"/>
            <a:chOff x="1514901" y="1801503"/>
            <a:chExt cx="2934269" cy="1883392"/>
          </a:xfrm>
        </p:grpSpPr>
        <p:sp>
          <p:nvSpPr>
            <p:cNvPr id="15" name="Прямоугольник 14"/>
            <p:cNvSpPr/>
            <p:nvPr/>
          </p:nvSpPr>
          <p:spPr bwMode="auto">
            <a:xfrm>
              <a:off x="1514901" y="1965277"/>
              <a:ext cx="2797791" cy="1719618"/>
            </a:xfrm>
            <a:prstGeom prst="rect">
              <a:avLst/>
            </a:prstGeom>
            <a:solidFill>
              <a:schemeClr val="tx2">
                <a:lumMod val="40000"/>
                <a:lumOff val="60000"/>
                <a:alpha val="67000"/>
              </a:schemeClr>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pitchFamily="34" charset="0"/>
              </a:endParaRPr>
            </a:p>
          </p:txBody>
        </p:sp>
        <p:cxnSp>
          <p:nvCxnSpPr>
            <p:cNvPr id="16" name="Прямая со стрелкой 15"/>
            <p:cNvCxnSpPr/>
            <p:nvPr/>
          </p:nvCxnSpPr>
          <p:spPr bwMode="auto">
            <a:xfrm>
              <a:off x="1514901" y="3684895"/>
              <a:ext cx="2934269"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17" name="Прямая со стрелкой 16"/>
            <p:cNvCxnSpPr/>
            <p:nvPr/>
          </p:nvCxnSpPr>
          <p:spPr bwMode="auto">
            <a:xfrm flipV="1">
              <a:off x="1514901" y="1801503"/>
              <a:ext cx="0" cy="1883392"/>
            </a:xfrm>
            <a:prstGeom prst="straightConnector1">
              <a:avLst/>
            </a:prstGeom>
            <a:solidFill>
              <a:schemeClr val="accent1"/>
            </a:solidFill>
            <a:ln w="6350" cap="flat" cmpd="sng" algn="ctr">
              <a:solidFill>
                <a:schemeClr val="tx1"/>
              </a:solidFill>
              <a:prstDash val="solid"/>
              <a:round/>
              <a:headEnd type="none" w="med" len="med"/>
              <a:tailEnd type="arrow"/>
            </a:ln>
            <a:effectLst/>
          </p:spPr>
        </p:cxnSp>
      </p:grpSp>
      <p:cxnSp>
        <p:nvCxnSpPr>
          <p:cNvPr id="24" name="Прямая соединительная линия 23"/>
          <p:cNvCxnSpPr/>
          <p:nvPr/>
        </p:nvCxnSpPr>
        <p:spPr bwMode="auto">
          <a:xfrm>
            <a:off x="2086907" y="5431323"/>
            <a:ext cx="4680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sp>
        <p:nvSpPr>
          <p:cNvPr id="35" name="TextBox 34"/>
          <p:cNvSpPr txBox="1"/>
          <p:nvPr/>
        </p:nvSpPr>
        <p:spPr>
          <a:xfrm>
            <a:off x="2554221" y="5821944"/>
            <a:ext cx="668742" cy="246221"/>
          </a:xfrm>
          <a:prstGeom prst="rect">
            <a:avLst/>
          </a:prstGeom>
          <a:noFill/>
        </p:spPr>
        <p:txBody>
          <a:bodyPr wrap="square" rtlCol="0">
            <a:spAutoFit/>
          </a:bodyPr>
          <a:lstStyle/>
          <a:p>
            <a:r>
              <a:rPr lang="ru-RU" sz="1000" dirty="0" smtClean="0">
                <a:solidFill>
                  <a:srgbClr val="FF0000"/>
                </a:solidFill>
              </a:rPr>
              <a:t>3 года </a:t>
            </a:r>
            <a:endParaRPr lang="ru-RU" sz="1000" dirty="0">
              <a:solidFill>
                <a:srgbClr val="FF0000"/>
              </a:solidFill>
            </a:endParaRPr>
          </a:p>
        </p:txBody>
      </p:sp>
      <p:cxnSp>
        <p:nvCxnSpPr>
          <p:cNvPr id="39" name="Прямая соединительная линия 38"/>
          <p:cNvCxnSpPr/>
          <p:nvPr/>
        </p:nvCxnSpPr>
        <p:spPr bwMode="auto">
          <a:xfrm flipV="1">
            <a:off x="2502082" y="5017031"/>
            <a:ext cx="930682" cy="127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45" name="Прямая соединительная линия 44"/>
          <p:cNvCxnSpPr/>
          <p:nvPr/>
        </p:nvCxnSpPr>
        <p:spPr bwMode="auto">
          <a:xfrm>
            <a:off x="2081732" y="5678609"/>
            <a:ext cx="684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47" name="Прямая соединительная линия 46"/>
          <p:cNvCxnSpPr/>
          <p:nvPr/>
        </p:nvCxnSpPr>
        <p:spPr bwMode="auto">
          <a:xfrm>
            <a:off x="3862339" y="4654990"/>
            <a:ext cx="432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49" name="Прямая соединительная линия 48"/>
          <p:cNvCxnSpPr/>
          <p:nvPr/>
        </p:nvCxnSpPr>
        <p:spPr bwMode="auto">
          <a:xfrm flipV="1">
            <a:off x="3887313" y="4654990"/>
            <a:ext cx="0" cy="216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51" name="Прямая соединительная линия 50"/>
          <p:cNvCxnSpPr/>
          <p:nvPr/>
        </p:nvCxnSpPr>
        <p:spPr bwMode="auto">
          <a:xfrm>
            <a:off x="2535857" y="5017031"/>
            <a:ext cx="0" cy="430718"/>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54" name="Прямая соединительная линия 53"/>
          <p:cNvCxnSpPr/>
          <p:nvPr/>
        </p:nvCxnSpPr>
        <p:spPr bwMode="auto">
          <a:xfrm>
            <a:off x="3409139" y="4777731"/>
            <a:ext cx="0" cy="252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56" name="Прямая соединительная линия 55"/>
          <p:cNvCxnSpPr/>
          <p:nvPr/>
        </p:nvCxnSpPr>
        <p:spPr bwMode="auto">
          <a:xfrm>
            <a:off x="5502627" y="4998227"/>
            <a:ext cx="3600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59" name="Прямая соединительная линия 58"/>
          <p:cNvCxnSpPr/>
          <p:nvPr/>
        </p:nvCxnSpPr>
        <p:spPr bwMode="auto">
          <a:xfrm>
            <a:off x="5496107" y="5267038"/>
            <a:ext cx="360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sp>
        <p:nvSpPr>
          <p:cNvPr id="60" name="TextBox 59"/>
          <p:cNvSpPr txBox="1"/>
          <p:nvPr/>
        </p:nvSpPr>
        <p:spPr>
          <a:xfrm>
            <a:off x="5964067" y="4846079"/>
            <a:ext cx="2224587" cy="276999"/>
          </a:xfrm>
          <a:prstGeom prst="rect">
            <a:avLst/>
          </a:prstGeom>
          <a:noFill/>
        </p:spPr>
        <p:txBody>
          <a:bodyPr wrap="square" rtlCol="0">
            <a:spAutoFit/>
          </a:bodyPr>
          <a:lstStyle/>
          <a:p>
            <a:r>
              <a:rPr lang="ru-RU" sz="1200" dirty="0" smtClean="0"/>
              <a:t>-  Точечная застройка</a:t>
            </a:r>
            <a:endParaRPr lang="ru-RU" sz="1200" dirty="0"/>
          </a:p>
        </p:txBody>
      </p:sp>
      <p:sp>
        <p:nvSpPr>
          <p:cNvPr id="61" name="TextBox 60"/>
          <p:cNvSpPr txBox="1"/>
          <p:nvPr/>
        </p:nvSpPr>
        <p:spPr>
          <a:xfrm>
            <a:off x="5964066" y="5100833"/>
            <a:ext cx="3179933" cy="276999"/>
          </a:xfrm>
          <a:prstGeom prst="rect">
            <a:avLst/>
          </a:prstGeom>
          <a:noFill/>
        </p:spPr>
        <p:txBody>
          <a:bodyPr wrap="square" rtlCol="0">
            <a:spAutoFit/>
          </a:bodyPr>
          <a:lstStyle/>
          <a:p>
            <a:r>
              <a:rPr lang="ru-RU" sz="1200" dirty="0" smtClean="0"/>
              <a:t>-  Комплексное освоение территорий</a:t>
            </a:r>
            <a:endParaRPr lang="ru-RU" sz="1200" dirty="0"/>
          </a:p>
        </p:txBody>
      </p:sp>
      <p:cxnSp>
        <p:nvCxnSpPr>
          <p:cNvPr id="25" name="Прямая соединительная линия 24"/>
          <p:cNvCxnSpPr/>
          <p:nvPr/>
        </p:nvCxnSpPr>
        <p:spPr bwMode="auto">
          <a:xfrm>
            <a:off x="3390089" y="4796781"/>
            <a:ext cx="4680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26" name="Прямая соединительная линия 25"/>
          <p:cNvCxnSpPr/>
          <p:nvPr/>
        </p:nvCxnSpPr>
        <p:spPr bwMode="auto">
          <a:xfrm>
            <a:off x="3826339" y="4597931"/>
            <a:ext cx="4680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27" name="Прямая соединительная линия 26"/>
          <p:cNvCxnSpPr/>
          <p:nvPr/>
        </p:nvCxnSpPr>
        <p:spPr bwMode="auto">
          <a:xfrm>
            <a:off x="3832689" y="4568679"/>
            <a:ext cx="0" cy="252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28" name="Прямая соединительная линия 27"/>
          <p:cNvCxnSpPr/>
          <p:nvPr/>
        </p:nvCxnSpPr>
        <p:spPr bwMode="auto">
          <a:xfrm>
            <a:off x="3461577" y="4846079"/>
            <a:ext cx="432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9" name="Прямая соединительная линия 28"/>
          <p:cNvCxnSpPr/>
          <p:nvPr/>
        </p:nvCxnSpPr>
        <p:spPr bwMode="auto">
          <a:xfrm flipV="1">
            <a:off x="3469040" y="4826440"/>
            <a:ext cx="0" cy="324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30" name="Прямая соединительная линия 29"/>
          <p:cNvCxnSpPr/>
          <p:nvPr/>
        </p:nvCxnSpPr>
        <p:spPr bwMode="auto">
          <a:xfrm>
            <a:off x="3137527" y="5134030"/>
            <a:ext cx="360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31" name="Прямая соединительная линия 30"/>
          <p:cNvCxnSpPr/>
          <p:nvPr/>
        </p:nvCxnSpPr>
        <p:spPr bwMode="auto">
          <a:xfrm flipV="1">
            <a:off x="3143877" y="5111388"/>
            <a:ext cx="0" cy="252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33" name="Прямая соединительная линия 32"/>
          <p:cNvCxnSpPr/>
          <p:nvPr/>
        </p:nvCxnSpPr>
        <p:spPr bwMode="auto">
          <a:xfrm>
            <a:off x="2736623" y="5358782"/>
            <a:ext cx="432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34" name="Прямая соединительная линия 33"/>
          <p:cNvCxnSpPr/>
          <p:nvPr/>
        </p:nvCxnSpPr>
        <p:spPr bwMode="auto">
          <a:xfrm flipV="1">
            <a:off x="2737477" y="5334698"/>
            <a:ext cx="0" cy="360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spTree>
    <p:extLst>
      <p:ext uri="{BB962C8B-B14F-4D97-AF65-F5344CB8AC3E}">
        <p14:creationId xmlns:p14="http://schemas.microsoft.com/office/powerpoint/2010/main" val="2781339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78607" y="235579"/>
            <a:ext cx="9132094" cy="695323"/>
          </a:xfrm>
        </p:spPr>
        <p:txBody>
          <a:bodyPr/>
          <a:lstStyle/>
          <a:p>
            <a:r>
              <a:rPr lang="ru-RU" sz="2000" b="1" dirty="0" smtClean="0"/>
              <a:t>2. Максимальный и реальный объем финансирования</a:t>
            </a:r>
            <a:r>
              <a:rPr lang="ru-RU" sz="2000" dirty="0" smtClean="0"/>
              <a:t/>
            </a:r>
            <a:br>
              <a:rPr lang="ru-RU" sz="2000" dirty="0" smtClean="0"/>
            </a:br>
            <a:r>
              <a:rPr lang="ru-RU" sz="2000" dirty="0" smtClean="0"/>
              <a:t>                                                                                  </a:t>
            </a:r>
            <a:r>
              <a:rPr lang="ru-RU" sz="1600" b="1" dirty="0" smtClean="0"/>
              <a:t>(продолжение)</a:t>
            </a:r>
            <a:endParaRPr lang="ru-RU" sz="1600" b="1" dirty="0"/>
          </a:p>
        </p:txBody>
      </p:sp>
      <p:sp>
        <p:nvSpPr>
          <p:cNvPr id="6" name="TextBox 5"/>
          <p:cNvSpPr txBox="1"/>
          <p:nvPr/>
        </p:nvSpPr>
        <p:spPr>
          <a:xfrm>
            <a:off x="812415" y="798029"/>
            <a:ext cx="6132141" cy="338554"/>
          </a:xfrm>
          <a:prstGeom prst="rect">
            <a:avLst/>
          </a:prstGeom>
          <a:noFill/>
        </p:spPr>
        <p:txBody>
          <a:bodyPr wrap="square" rtlCol="0">
            <a:spAutoFit/>
          </a:bodyPr>
          <a:lstStyle/>
          <a:p>
            <a:r>
              <a:rPr lang="ru-RU" sz="1600" b="1" dirty="0" smtClean="0"/>
              <a:t>Необходимые действия субъекта РФ:</a:t>
            </a:r>
            <a:endParaRPr lang="ru-RU" sz="1600" b="1" dirty="0"/>
          </a:p>
        </p:txBody>
      </p:sp>
      <p:sp>
        <p:nvSpPr>
          <p:cNvPr id="9" name="TextBox 8"/>
          <p:cNvSpPr txBox="1"/>
          <p:nvPr/>
        </p:nvSpPr>
        <p:spPr>
          <a:xfrm>
            <a:off x="547911" y="1186519"/>
            <a:ext cx="8667750" cy="2062103"/>
          </a:xfrm>
          <a:prstGeom prst="rect">
            <a:avLst/>
          </a:prstGeom>
          <a:noFill/>
        </p:spPr>
        <p:txBody>
          <a:bodyPr wrap="square" rtlCol="0">
            <a:spAutoFit/>
          </a:bodyPr>
          <a:lstStyle/>
          <a:p>
            <a:pPr marL="342900" indent="-342900" algn="just">
              <a:spcBef>
                <a:spcPts val="600"/>
              </a:spcBef>
              <a:spcAft>
                <a:spcPts val="600"/>
              </a:spcAft>
              <a:buAutoNum type="arabicPeriod"/>
            </a:pPr>
            <a:r>
              <a:rPr lang="ru-RU" dirty="0" smtClean="0"/>
              <a:t>Включение арендных платежей РСО за объект инфраструктуры в состав расходов, учитываемых при установлении тарифа</a:t>
            </a:r>
          </a:p>
          <a:p>
            <a:pPr marL="342900" indent="-342900" algn="just">
              <a:spcBef>
                <a:spcPts val="600"/>
              </a:spcBef>
              <a:spcAft>
                <a:spcPts val="600"/>
              </a:spcAft>
              <a:buAutoNum type="arabicPeriod"/>
            </a:pPr>
            <a:r>
              <a:rPr lang="ru-RU" dirty="0" smtClean="0"/>
              <a:t>Минимальный уровень индексации тарифа</a:t>
            </a:r>
          </a:p>
          <a:p>
            <a:pPr marL="342900" indent="-342900" algn="just">
              <a:spcBef>
                <a:spcPts val="600"/>
              </a:spcBef>
              <a:spcAft>
                <a:spcPts val="600"/>
              </a:spcAft>
              <a:buAutoNum type="arabicPeriod"/>
            </a:pPr>
            <a:r>
              <a:rPr lang="ru-RU" dirty="0" smtClean="0"/>
              <a:t>Включение в </a:t>
            </a:r>
            <a:r>
              <a:rPr lang="ru-RU" dirty="0"/>
              <a:t>бюджет Субъекта Российской Федерации на 2017-2018 гг. обязательства </a:t>
            </a:r>
            <a:r>
              <a:rPr lang="ru-RU" dirty="0" smtClean="0"/>
              <a:t>по </a:t>
            </a:r>
            <a:r>
              <a:rPr lang="ru-RU" dirty="0"/>
              <a:t>приобретению части младшего транша облигаций с залоговым </a:t>
            </a:r>
            <a:r>
              <a:rPr lang="ru-RU" dirty="0" smtClean="0"/>
              <a:t>обеспечением, эмитентом которых является специализированное общество</a:t>
            </a:r>
            <a:endParaRPr lang="ru-RU" dirty="0"/>
          </a:p>
          <a:p>
            <a:pPr marL="342900" indent="-342900" algn="just">
              <a:spcBef>
                <a:spcPts val="600"/>
              </a:spcBef>
              <a:spcAft>
                <a:spcPts val="600"/>
              </a:spcAft>
              <a:buAutoNum type="arabicPeriod"/>
            </a:pPr>
            <a:endParaRPr lang="ru-RU" dirty="0"/>
          </a:p>
        </p:txBody>
      </p:sp>
      <p:sp>
        <p:nvSpPr>
          <p:cNvPr id="11" name="Прямоугольник 10"/>
          <p:cNvSpPr/>
          <p:nvPr/>
        </p:nvSpPr>
        <p:spPr bwMode="auto">
          <a:xfrm>
            <a:off x="3290735" y="3023444"/>
            <a:ext cx="2797791" cy="1719618"/>
          </a:xfrm>
          <a:prstGeom prst="rect">
            <a:avLst/>
          </a:prstGeom>
          <a:solidFill>
            <a:schemeClr val="tx2">
              <a:lumMod val="40000"/>
              <a:lumOff val="60000"/>
              <a:alpha val="67000"/>
            </a:schemeClr>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pitchFamily="34" charset="0"/>
            </a:endParaRPr>
          </a:p>
        </p:txBody>
      </p:sp>
      <p:cxnSp>
        <p:nvCxnSpPr>
          <p:cNvPr id="12" name="Прямая со стрелкой 11"/>
          <p:cNvCxnSpPr/>
          <p:nvPr/>
        </p:nvCxnSpPr>
        <p:spPr bwMode="auto">
          <a:xfrm>
            <a:off x="3290735" y="4743062"/>
            <a:ext cx="2934269" cy="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13" name="Прямая со стрелкой 12"/>
          <p:cNvCxnSpPr/>
          <p:nvPr/>
        </p:nvCxnSpPr>
        <p:spPr bwMode="auto">
          <a:xfrm flipV="1">
            <a:off x="3290735" y="2969840"/>
            <a:ext cx="0" cy="1883392"/>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14" name="TextBox 13"/>
          <p:cNvSpPr txBox="1"/>
          <p:nvPr/>
        </p:nvSpPr>
        <p:spPr>
          <a:xfrm>
            <a:off x="5634741" y="4830590"/>
            <a:ext cx="617561" cy="246221"/>
          </a:xfrm>
          <a:prstGeom prst="rect">
            <a:avLst/>
          </a:prstGeom>
          <a:noFill/>
        </p:spPr>
        <p:txBody>
          <a:bodyPr wrap="square" rtlCol="0">
            <a:spAutoFit/>
          </a:bodyPr>
          <a:lstStyle/>
          <a:p>
            <a:r>
              <a:rPr lang="ru-RU" sz="1000" dirty="0" smtClean="0"/>
              <a:t>20 лет</a:t>
            </a:r>
            <a:endParaRPr lang="ru-RU" sz="1000" dirty="0"/>
          </a:p>
        </p:txBody>
      </p:sp>
      <p:cxnSp>
        <p:nvCxnSpPr>
          <p:cNvPr id="16" name="Прямая соединительная линия 15"/>
          <p:cNvCxnSpPr/>
          <p:nvPr/>
        </p:nvCxnSpPr>
        <p:spPr bwMode="auto">
          <a:xfrm>
            <a:off x="5924757" y="4633878"/>
            <a:ext cx="0" cy="26043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9" name="Овал 18"/>
          <p:cNvSpPr/>
          <p:nvPr/>
        </p:nvSpPr>
        <p:spPr bwMode="auto">
          <a:xfrm>
            <a:off x="3236151" y="4401870"/>
            <a:ext cx="108000" cy="108000"/>
          </a:xfrm>
          <a:prstGeom prst="ellipse">
            <a:avLst/>
          </a:prstGeom>
          <a:solidFill>
            <a:srgbClr val="FF0000"/>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pitchFamily="34" charset="0"/>
            </a:endParaRPr>
          </a:p>
        </p:txBody>
      </p:sp>
      <p:cxnSp>
        <p:nvCxnSpPr>
          <p:cNvPr id="20" name="Прямая соединительная линия 19"/>
          <p:cNvCxnSpPr/>
          <p:nvPr/>
        </p:nvCxnSpPr>
        <p:spPr bwMode="auto">
          <a:xfrm>
            <a:off x="3330503" y="4455870"/>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1" name="Прямая соединительная линия 20"/>
          <p:cNvCxnSpPr/>
          <p:nvPr/>
        </p:nvCxnSpPr>
        <p:spPr bwMode="auto">
          <a:xfrm>
            <a:off x="4881786" y="3894072"/>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2" name="Прямая соединительная линия 21"/>
          <p:cNvCxnSpPr/>
          <p:nvPr/>
        </p:nvCxnSpPr>
        <p:spPr bwMode="auto">
          <a:xfrm>
            <a:off x="4634730" y="3980790"/>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3" name="Прямая соединительная линия 22"/>
          <p:cNvCxnSpPr/>
          <p:nvPr/>
        </p:nvCxnSpPr>
        <p:spPr bwMode="auto">
          <a:xfrm>
            <a:off x="4373653" y="4046779"/>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4" name="Прямая соединительная линия 23"/>
          <p:cNvCxnSpPr/>
          <p:nvPr/>
        </p:nvCxnSpPr>
        <p:spPr bwMode="auto">
          <a:xfrm>
            <a:off x="4095497" y="4182893"/>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5" name="Прямая соединительная линия 24"/>
          <p:cNvCxnSpPr/>
          <p:nvPr/>
        </p:nvCxnSpPr>
        <p:spPr bwMode="auto">
          <a:xfrm>
            <a:off x="3850264" y="4291819"/>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6" name="Прямая соединительная линия 25"/>
          <p:cNvCxnSpPr/>
          <p:nvPr/>
        </p:nvCxnSpPr>
        <p:spPr bwMode="auto">
          <a:xfrm>
            <a:off x="3590486" y="4366369"/>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7" name="Прямая соединительная линия 26"/>
          <p:cNvCxnSpPr/>
          <p:nvPr/>
        </p:nvCxnSpPr>
        <p:spPr bwMode="auto">
          <a:xfrm>
            <a:off x="5605191" y="3556750"/>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8" name="Прямая соединительная линия 27"/>
          <p:cNvCxnSpPr/>
          <p:nvPr/>
        </p:nvCxnSpPr>
        <p:spPr bwMode="auto">
          <a:xfrm>
            <a:off x="5368126" y="3648700"/>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29" name="Прямая соединительная линия 28"/>
          <p:cNvCxnSpPr/>
          <p:nvPr/>
        </p:nvCxnSpPr>
        <p:spPr bwMode="auto">
          <a:xfrm>
            <a:off x="5132443" y="3806817"/>
            <a:ext cx="288000" cy="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71" name="Прямая соединительная линия 70"/>
          <p:cNvCxnSpPr/>
          <p:nvPr/>
        </p:nvCxnSpPr>
        <p:spPr bwMode="auto">
          <a:xfrm flipV="1">
            <a:off x="3474503" y="3720259"/>
            <a:ext cx="2614023" cy="913619"/>
          </a:xfrm>
          <a:prstGeom prst="line">
            <a:avLst/>
          </a:prstGeom>
          <a:solidFill>
            <a:schemeClr val="accent1"/>
          </a:solidFill>
          <a:ln w="28575" cap="flat" cmpd="sng" algn="ctr">
            <a:solidFill>
              <a:srgbClr val="00B050"/>
            </a:solidFill>
            <a:prstDash val="dash"/>
            <a:round/>
            <a:headEnd type="none" w="med" len="med"/>
            <a:tailEnd type="none" w="med" len="med"/>
          </a:ln>
          <a:effectLst/>
        </p:spPr>
      </p:cxnSp>
      <p:cxnSp>
        <p:nvCxnSpPr>
          <p:cNvPr id="72" name="Прямая соединительная линия 71"/>
          <p:cNvCxnSpPr/>
          <p:nvPr/>
        </p:nvCxnSpPr>
        <p:spPr bwMode="auto">
          <a:xfrm flipV="1">
            <a:off x="3354641" y="3344556"/>
            <a:ext cx="2614023" cy="913619"/>
          </a:xfrm>
          <a:prstGeom prst="line">
            <a:avLst/>
          </a:prstGeom>
          <a:solidFill>
            <a:schemeClr val="accent1"/>
          </a:solidFill>
          <a:ln w="28575" cap="flat" cmpd="sng" algn="ctr">
            <a:solidFill>
              <a:srgbClr val="0070C0"/>
            </a:solidFill>
            <a:prstDash val="dash"/>
            <a:round/>
            <a:headEnd type="none" w="med" len="med"/>
            <a:tailEnd type="none" w="med" len="med"/>
          </a:ln>
          <a:effectLst/>
        </p:spPr>
      </p:cxnSp>
      <p:sp>
        <p:nvSpPr>
          <p:cNvPr id="75" name="TextBox 74"/>
          <p:cNvSpPr txBox="1"/>
          <p:nvPr/>
        </p:nvSpPr>
        <p:spPr>
          <a:xfrm>
            <a:off x="2512984" y="4276681"/>
            <a:ext cx="865216" cy="307777"/>
          </a:xfrm>
          <a:prstGeom prst="rect">
            <a:avLst/>
          </a:prstGeom>
          <a:noFill/>
        </p:spPr>
        <p:txBody>
          <a:bodyPr wrap="square" rtlCol="0">
            <a:spAutoFit/>
          </a:bodyPr>
          <a:lstStyle/>
          <a:p>
            <a:r>
              <a:rPr lang="ru-RU" b="1" dirty="0" smtClean="0">
                <a:solidFill>
                  <a:schemeClr val="accent6"/>
                </a:solidFill>
              </a:rPr>
              <a:t>тариф</a:t>
            </a:r>
            <a:endParaRPr lang="ru-RU" b="1" dirty="0">
              <a:solidFill>
                <a:schemeClr val="accent6"/>
              </a:solidFill>
            </a:endParaRPr>
          </a:p>
        </p:txBody>
      </p:sp>
      <p:sp>
        <p:nvSpPr>
          <p:cNvPr id="76" name="TextBox 75"/>
          <p:cNvSpPr txBox="1"/>
          <p:nvPr/>
        </p:nvSpPr>
        <p:spPr>
          <a:xfrm>
            <a:off x="3444260" y="5350475"/>
            <a:ext cx="3163051" cy="276999"/>
          </a:xfrm>
          <a:prstGeom prst="rect">
            <a:avLst/>
          </a:prstGeom>
          <a:noFill/>
        </p:spPr>
        <p:txBody>
          <a:bodyPr wrap="square" rtlCol="0">
            <a:spAutoFit/>
          </a:bodyPr>
          <a:lstStyle/>
          <a:p>
            <a:r>
              <a:rPr lang="en-US" sz="1200" dirty="0" smtClean="0"/>
              <a:t>max </a:t>
            </a:r>
            <a:r>
              <a:rPr lang="ru-RU" sz="1200" dirty="0" smtClean="0"/>
              <a:t>индексация –</a:t>
            </a:r>
            <a:r>
              <a:rPr lang="en-US" sz="1200" dirty="0" smtClean="0"/>
              <a:t> </a:t>
            </a:r>
            <a:r>
              <a:rPr lang="ru-RU" sz="1200" dirty="0" smtClean="0"/>
              <a:t>федеральная задача</a:t>
            </a:r>
            <a:endParaRPr lang="ru-RU" sz="1200" dirty="0"/>
          </a:p>
        </p:txBody>
      </p:sp>
      <p:sp>
        <p:nvSpPr>
          <p:cNvPr id="77" name="TextBox 76"/>
          <p:cNvSpPr txBox="1"/>
          <p:nvPr/>
        </p:nvSpPr>
        <p:spPr>
          <a:xfrm>
            <a:off x="3465922" y="5624806"/>
            <a:ext cx="3163051" cy="276999"/>
          </a:xfrm>
          <a:prstGeom prst="rect">
            <a:avLst/>
          </a:prstGeom>
          <a:noFill/>
        </p:spPr>
        <p:txBody>
          <a:bodyPr wrap="square" rtlCol="0">
            <a:spAutoFit/>
          </a:bodyPr>
          <a:lstStyle/>
          <a:p>
            <a:r>
              <a:rPr lang="en-US" sz="1200" dirty="0" smtClean="0"/>
              <a:t>min </a:t>
            </a:r>
            <a:r>
              <a:rPr lang="ru-RU" sz="1200" dirty="0" smtClean="0"/>
              <a:t>индексация –</a:t>
            </a:r>
            <a:r>
              <a:rPr lang="en-US" sz="1200" dirty="0" smtClean="0"/>
              <a:t> </a:t>
            </a:r>
            <a:r>
              <a:rPr lang="ru-RU" sz="1200" dirty="0" smtClean="0"/>
              <a:t>региональная задача</a:t>
            </a:r>
            <a:endParaRPr lang="ru-RU" sz="1200" dirty="0"/>
          </a:p>
        </p:txBody>
      </p:sp>
      <p:cxnSp>
        <p:nvCxnSpPr>
          <p:cNvPr id="78" name="Прямая соединительная линия 77"/>
          <p:cNvCxnSpPr/>
          <p:nvPr/>
        </p:nvCxnSpPr>
        <p:spPr bwMode="auto">
          <a:xfrm flipV="1">
            <a:off x="2947851" y="5790601"/>
            <a:ext cx="464613" cy="1"/>
          </a:xfrm>
          <a:prstGeom prst="line">
            <a:avLst/>
          </a:prstGeom>
          <a:solidFill>
            <a:schemeClr val="accent1"/>
          </a:solidFill>
          <a:ln w="28575" cap="flat" cmpd="sng" algn="ctr">
            <a:solidFill>
              <a:srgbClr val="00B050"/>
            </a:solidFill>
            <a:prstDash val="dash"/>
            <a:round/>
            <a:headEnd type="none" w="med" len="med"/>
            <a:tailEnd type="none" w="med" len="med"/>
          </a:ln>
          <a:effectLst/>
        </p:spPr>
      </p:cxnSp>
      <p:cxnSp>
        <p:nvCxnSpPr>
          <p:cNvPr id="80" name="Прямая соединительная линия 79"/>
          <p:cNvCxnSpPr/>
          <p:nvPr/>
        </p:nvCxnSpPr>
        <p:spPr bwMode="auto">
          <a:xfrm flipV="1">
            <a:off x="2949252" y="5488975"/>
            <a:ext cx="464613" cy="1"/>
          </a:xfrm>
          <a:prstGeom prst="line">
            <a:avLst/>
          </a:prstGeom>
          <a:solidFill>
            <a:schemeClr val="accent1"/>
          </a:solidFill>
          <a:ln w="28575" cap="flat" cmpd="sng" algn="ctr">
            <a:solidFill>
              <a:srgbClr val="0070C0"/>
            </a:solidFill>
            <a:prstDash val="dash"/>
            <a:round/>
            <a:headEnd type="none" w="med" len="med"/>
            <a:tailEnd type="none" w="med" len="med"/>
          </a:ln>
          <a:effectLst/>
        </p:spPr>
      </p:cxnSp>
      <p:cxnSp>
        <p:nvCxnSpPr>
          <p:cNvPr id="4" name="Прямая соединительная линия 3"/>
          <p:cNvCxnSpPr/>
          <p:nvPr/>
        </p:nvCxnSpPr>
        <p:spPr bwMode="auto">
          <a:xfrm>
            <a:off x="3598437" y="4340479"/>
            <a:ext cx="0" cy="144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09" name="Прямая соединительная линия 108"/>
          <p:cNvCxnSpPr/>
          <p:nvPr/>
        </p:nvCxnSpPr>
        <p:spPr bwMode="auto">
          <a:xfrm>
            <a:off x="4902550" y="3874838"/>
            <a:ext cx="0" cy="108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0" name="Прямая соединительная линия 109"/>
          <p:cNvCxnSpPr/>
          <p:nvPr/>
        </p:nvCxnSpPr>
        <p:spPr bwMode="auto">
          <a:xfrm>
            <a:off x="5145933" y="3794494"/>
            <a:ext cx="0" cy="108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1" name="Прямая соединительная линия 110"/>
          <p:cNvCxnSpPr/>
          <p:nvPr/>
        </p:nvCxnSpPr>
        <p:spPr bwMode="auto">
          <a:xfrm>
            <a:off x="5394961" y="3640852"/>
            <a:ext cx="0" cy="180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2" name="Прямая соединительная линия 111"/>
          <p:cNvCxnSpPr/>
          <p:nvPr/>
        </p:nvCxnSpPr>
        <p:spPr bwMode="auto">
          <a:xfrm>
            <a:off x="5634438" y="3546110"/>
            <a:ext cx="0" cy="108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3" name="Прямая соединительная линия 112"/>
          <p:cNvCxnSpPr/>
          <p:nvPr/>
        </p:nvCxnSpPr>
        <p:spPr bwMode="auto">
          <a:xfrm>
            <a:off x="3862584" y="4276478"/>
            <a:ext cx="0" cy="108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4" name="Прямая соединительная линия 113"/>
          <p:cNvCxnSpPr/>
          <p:nvPr/>
        </p:nvCxnSpPr>
        <p:spPr bwMode="auto">
          <a:xfrm>
            <a:off x="4111399" y="4167384"/>
            <a:ext cx="0" cy="144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5" name="Прямая соединительная линия 114"/>
          <p:cNvCxnSpPr/>
          <p:nvPr/>
        </p:nvCxnSpPr>
        <p:spPr bwMode="auto">
          <a:xfrm>
            <a:off x="4650609" y="3954681"/>
            <a:ext cx="0" cy="108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cxnSp>
        <p:nvCxnSpPr>
          <p:cNvPr id="116" name="Прямая соединительная линия 115"/>
          <p:cNvCxnSpPr/>
          <p:nvPr/>
        </p:nvCxnSpPr>
        <p:spPr bwMode="auto">
          <a:xfrm>
            <a:off x="4375242" y="4019537"/>
            <a:ext cx="0" cy="180000"/>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spTree>
    <p:extLst>
      <p:ext uri="{BB962C8B-B14F-4D97-AF65-F5344CB8AC3E}">
        <p14:creationId xmlns:p14="http://schemas.microsoft.com/office/powerpoint/2010/main" val="469238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16857" y="120533"/>
            <a:ext cx="9132094" cy="695323"/>
          </a:xfrm>
        </p:spPr>
        <p:txBody>
          <a:bodyPr/>
          <a:lstStyle/>
          <a:p>
            <a:r>
              <a:rPr lang="ru-RU" sz="2000" dirty="0" smtClean="0"/>
              <a:t>2</a:t>
            </a:r>
            <a:r>
              <a:rPr lang="ru-RU" sz="2000" b="1" dirty="0" smtClean="0"/>
              <a:t>. Максимальный и реальный объем финансирования</a:t>
            </a:r>
            <a:br>
              <a:rPr lang="ru-RU" sz="2000" b="1" dirty="0" smtClean="0"/>
            </a:br>
            <a:r>
              <a:rPr lang="ru-RU" sz="2000" b="1" dirty="0" smtClean="0"/>
              <a:t>                                                                                   </a:t>
            </a:r>
            <a:r>
              <a:rPr lang="ru-RU" sz="1600" b="1" dirty="0" smtClean="0"/>
              <a:t>(продолжение)</a:t>
            </a:r>
            <a:endParaRPr lang="ru-RU" sz="1600" b="1" dirty="0"/>
          </a:p>
        </p:txBody>
      </p:sp>
      <p:graphicFrame>
        <p:nvGraphicFramePr>
          <p:cNvPr id="2" name="Таблица 1"/>
          <p:cNvGraphicFramePr>
            <a:graphicFrameLocks noGrp="1"/>
          </p:cNvGraphicFramePr>
          <p:nvPr>
            <p:extLst>
              <p:ext uri="{D42A27DB-BD31-4B8C-83A1-F6EECF244321}">
                <p14:modId xmlns:p14="http://schemas.microsoft.com/office/powerpoint/2010/main" val="1621343250"/>
              </p:ext>
            </p:extLst>
          </p:nvPr>
        </p:nvGraphicFramePr>
        <p:xfrm>
          <a:off x="396873" y="1486146"/>
          <a:ext cx="9180735" cy="3071912"/>
        </p:xfrm>
        <a:graphic>
          <a:graphicData uri="http://schemas.openxmlformats.org/drawingml/2006/table">
            <a:tbl>
              <a:tblPr>
                <a:tableStyleId>{3C2FFA5D-87B4-456A-9821-1D502468CF0F}</a:tableStyleId>
              </a:tblPr>
              <a:tblGrid>
                <a:gridCol w="1415075"/>
                <a:gridCol w="707538"/>
                <a:gridCol w="707538"/>
                <a:gridCol w="707538"/>
                <a:gridCol w="707538"/>
                <a:gridCol w="707538"/>
                <a:gridCol w="707538"/>
                <a:gridCol w="707538"/>
                <a:gridCol w="707538"/>
                <a:gridCol w="707538"/>
                <a:gridCol w="698909"/>
                <a:gridCol w="698909"/>
              </a:tblGrid>
              <a:tr h="346834">
                <a:tc rowSpan="3">
                  <a:txBody>
                    <a:bodyPr/>
                    <a:lstStyle/>
                    <a:p>
                      <a:pPr algn="ctr" fontAlgn="ctr"/>
                      <a:r>
                        <a:rPr lang="ru-RU" sz="1400" u="none" strike="noStrike" dirty="0">
                          <a:effectLst/>
                        </a:rPr>
                        <a:t>Срок выхода на 100% нагрузку (заселение)</a:t>
                      </a:r>
                      <a:endParaRPr lang="ru-RU" sz="1400" b="0" i="0" u="none" strike="noStrike" dirty="0">
                        <a:effectLst/>
                        <a:latin typeface="+mn-lt"/>
                      </a:endParaRPr>
                    </a:p>
                  </a:txBody>
                  <a:tcPr marL="9525" marR="9525" marT="9525" marB="0" anchor="ctr">
                    <a:solidFill>
                      <a:schemeClr val="accent5"/>
                    </a:solidFill>
                  </a:tcPr>
                </a:tc>
                <a:tc gridSpan="11">
                  <a:txBody>
                    <a:bodyPr/>
                    <a:lstStyle/>
                    <a:p>
                      <a:pPr algn="ctr" fontAlgn="ctr"/>
                      <a:r>
                        <a:rPr lang="ru-RU" sz="1400" u="none" strike="noStrike" dirty="0">
                          <a:effectLst/>
                        </a:rPr>
                        <a:t>Арендный платеж в тарифах</a:t>
                      </a:r>
                      <a:endParaRPr lang="ru-RU" sz="1400" b="0" i="0" u="none" strike="noStrike" dirty="0">
                        <a:effectLst/>
                        <a:latin typeface="+mn-lt"/>
                      </a:endParaRPr>
                    </a:p>
                  </a:txBody>
                  <a:tcPr marL="9525" marR="9525" marT="9525" marB="0" anchor="ctr">
                    <a:solidFill>
                      <a:schemeClr val="accent6">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1075">
                <a:tc vMerge="1">
                  <a:txBody>
                    <a:bodyPr/>
                    <a:lstStyle/>
                    <a:p>
                      <a:endParaRPr lang="ru-RU"/>
                    </a:p>
                  </a:txBody>
                  <a:tcPr/>
                </a:tc>
                <a:tc>
                  <a:txBody>
                    <a:bodyPr/>
                    <a:lstStyle/>
                    <a:p>
                      <a:pPr algn="ctr" fontAlgn="ctr"/>
                      <a:r>
                        <a:rPr lang="ru-RU" sz="1400" u="none" strike="noStrike" dirty="0">
                          <a:effectLst/>
                        </a:rPr>
                        <a:t>0р.</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a:effectLst/>
                        </a:rPr>
                        <a:t>29р.</a:t>
                      </a:r>
                      <a:endParaRPr lang="ru-RU" sz="1400" b="0" i="0" u="none" strike="noStrike">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a:effectLst/>
                        </a:rPr>
                        <a:t>58р.</a:t>
                      </a:r>
                      <a:endParaRPr lang="ru-RU" sz="1400" b="0" i="0" u="none" strike="noStrike">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a:effectLst/>
                        </a:rPr>
                        <a:t>86р.</a:t>
                      </a:r>
                      <a:endParaRPr lang="ru-RU" sz="1400" b="0" i="0" u="none" strike="noStrike">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dirty="0">
                          <a:effectLst/>
                        </a:rPr>
                        <a:t>115р.</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dirty="0">
                          <a:effectLst/>
                        </a:rPr>
                        <a:t>144р.</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dirty="0">
                          <a:effectLst/>
                        </a:rPr>
                        <a:t>173р.</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a:effectLst/>
                        </a:rPr>
                        <a:t>202р.</a:t>
                      </a:r>
                      <a:endParaRPr lang="ru-RU" sz="1400" b="0" i="0" u="none" strike="noStrike">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a:effectLst/>
                        </a:rPr>
                        <a:t>230р.</a:t>
                      </a:r>
                      <a:endParaRPr lang="ru-RU" sz="1400" b="0" i="0" u="none" strike="noStrike">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a:effectLst/>
                        </a:rPr>
                        <a:t>259р.</a:t>
                      </a:r>
                      <a:endParaRPr lang="ru-RU" sz="1400" b="0" i="0" u="none" strike="noStrike">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b="1" u="none" strike="noStrike" dirty="0">
                          <a:solidFill>
                            <a:srgbClr val="FF0000"/>
                          </a:solidFill>
                          <a:effectLst/>
                        </a:rPr>
                        <a:t>288р.</a:t>
                      </a:r>
                      <a:endParaRPr lang="ru-RU" sz="1400" b="1" i="0" u="none" strike="noStrike" dirty="0">
                        <a:solidFill>
                          <a:srgbClr val="FF0000"/>
                        </a:solidFill>
                        <a:effectLst/>
                        <a:latin typeface="+mn-lt"/>
                      </a:endParaRPr>
                    </a:p>
                  </a:txBody>
                  <a:tcPr marL="9525" marR="9525" marT="9525" marB="0" anchor="ctr">
                    <a:solidFill>
                      <a:schemeClr val="accent6">
                        <a:lumMod val="40000"/>
                        <a:lumOff val="60000"/>
                      </a:schemeClr>
                    </a:solidFill>
                  </a:tcPr>
                </a:tc>
              </a:tr>
              <a:tr h="356217">
                <a:tc vMerge="1">
                  <a:txBody>
                    <a:bodyPr/>
                    <a:lstStyle/>
                    <a:p>
                      <a:endParaRPr lang="ru-RU"/>
                    </a:p>
                  </a:txBody>
                  <a:tcPr/>
                </a:tc>
                <a:tc>
                  <a:txBody>
                    <a:bodyPr/>
                    <a:lstStyle/>
                    <a:p>
                      <a:pPr algn="ctr" fontAlgn="ctr"/>
                      <a:r>
                        <a:rPr lang="ru-RU" sz="1400" u="none" strike="noStrike" dirty="0">
                          <a:effectLst/>
                        </a:rPr>
                        <a:t>0%</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dirty="0">
                          <a:effectLst/>
                        </a:rPr>
                        <a:t>10%</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a:effectLst/>
                        </a:rPr>
                        <a:t>20%</a:t>
                      </a:r>
                      <a:endParaRPr lang="ru-RU" sz="1400" b="0" i="0" u="none" strike="noStrike">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a:effectLst/>
                        </a:rPr>
                        <a:t>30%</a:t>
                      </a:r>
                      <a:endParaRPr lang="ru-RU" sz="1400" b="0" i="0" u="none" strike="noStrike">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dirty="0">
                          <a:effectLst/>
                        </a:rPr>
                        <a:t>40%</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dirty="0">
                          <a:effectLst/>
                        </a:rPr>
                        <a:t>50%</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dirty="0">
                          <a:effectLst/>
                        </a:rPr>
                        <a:t>60%</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dirty="0">
                          <a:effectLst/>
                        </a:rPr>
                        <a:t>70%</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dirty="0">
                          <a:effectLst/>
                        </a:rPr>
                        <a:t>80%</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u="none" strike="noStrike" dirty="0">
                          <a:effectLst/>
                        </a:rPr>
                        <a:t>90%</a:t>
                      </a:r>
                      <a:endParaRPr lang="ru-RU" sz="1400" b="0" i="0" u="none" strike="noStrike" dirty="0">
                        <a:effectLst/>
                        <a:latin typeface="+mn-lt"/>
                      </a:endParaRPr>
                    </a:p>
                  </a:txBody>
                  <a:tcPr marL="9525" marR="9525" marT="9525" marB="0" anchor="ctr">
                    <a:solidFill>
                      <a:schemeClr val="accent6">
                        <a:lumMod val="40000"/>
                        <a:lumOff val="60000"/>
                      </a:schemeClr>
                    </a:solidFill>
                  </a:tcPr>
                </a:tc>
                <a:tc>
                  <a:txBody>
                    <a:bodyPr/>
                    <a:lstStyle/>
                    <a:p>
                      <a:pPr algn="ctr" fontAlgn="ctr"/>
                      <a:r>
                        <a:rPr lang="ru-RU" sz="1400" b="1" u="none" strike="noStrike" dirty="0">
                          <a:solidFill>
                            <a:srgbClr val="FF0000"/>
                          </a:solidFill>
                          <a:effectLst/>
                        </a:rPr>
                        <a:t>100%</a:t>
                      </a:r>
                      <a:endParaRPr lang="ru-RU" sz="1400" b="1" i="0" u="none" strike="noStrike" dirty="0">
                        <a:solidFill>
                          <a:srgbClr val="FF0000"/>
                        </a:solidFill>
                        <a:effectLst/>
                        <a:latin typeface="+mn-lt"/>
                      </a:endParaRPr>
                    </a:p>
                  </a:txBody>
                  <a:tcPr marL="9525" marR="9525" marT="9525" marB="0" anchor="ctr">
                    <a:solidFill>
                      <a:schemeClr val="accent6">
                        <a:lumMod val="40000"/>
                        <a:lumOff val="60000"/>
                      </a:schemeClr>
                    </a:solidFill>
                  </a:tcPr>
                </a:tc>
              </a:tr>
              <a:tr h="798770">
                <a:tc>
                  <a:txBody>
                    <a:bodyPr/>
                    <a:lstStyle/>
                    <a:p>
                      <a:pPr algn="ctr" fontAlgn="ctr"/>
                      <a:r>
                        <a:rPr lang="ru-RU" sz="1400" u="none" strike="noStrike" dirty="0">
                          <a:effectLst/>
                        </a:rPr>
                        <a:t>1 год </a:t>
                      </a:r>
                      <a:endParaRPr lang="ru-RU" sz="1400" b="0" i="0" u="none" strike="noStrike" dirty="0">
                        <a:effectLst/>
                        <a:latin typeface="+mn-lt"/>
                      </a:endParaRPr>
                    </a:p>
                  </a:txBody>
                  <a:tcPr marL="9525" marR="9525" marT="9525" marB="0" anchor="ctr">
                    <a:solidFill>
                      <a:schemeClr val="accent5"/>
                    </a:solidFill>
                  </a:tcPr>
                </a:tc>
                <a:tc>
                  <a:txBody>
                    <a:bodyPr/>
                    <a:lstStyle/>
                    <a:p>
                      <a:pPr algn="ctr" fontAlgn="ctr"/>
                      <a:r>
                        <a:rPr lang="ru-RU" sz="1400" b="1" u="none" strike="noStrike" dirty="0">
                          <a:effectLst/>
                        </a:rPr>
                        <a:t>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400р.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800р.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1 250р.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1 700р.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2 100р.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a:effectLst/>
                        </a:rPr>
                        <a:t>2 500р.</a:t>
                      </a:r>
                      <a:endParaRPr lang="ru-RU" sz="1400" b="1" i="0" u="none" strike="noStrike">
                        <a:effectLst/>
                        <a:latin typeface="+mn-lt"/>
                      </a:endParaRPr>
                    </a:p>
                  </a:txBody>
                  <a:tcPr marL="9525" marR="9525" marT="9525" marB="0" anchor="ctr"/>
                </a:tc>
                <a:tc>
                  <a:txBody>
                    <a:bodyPr/>
                    <a:lstStyle/>
                    <a:p>
                      <a:pPr algn="ctr" fontAlgn="ctr"/>
                      <a:r>
                        <a:rPr lang="ru-RU" sz="1400" b="1" u="none" strike="noStrike" dirty="0">
                          <a:effectLst/>
                        </a:rPr>
                        <a:t>2 900р.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a:effectLst/>
                        </a:rPr>
                        <a:t>3 400р.</a:t>
                      </a:r>
                      <a:endParaRPr lang="ru-RU" sz="1400" b="1" i="0" u="none" strike="noStrike">
                        <a:effectLst/>
                        <a:latin typeface="+mn-lt"/>
                      </a:endParaRPr>
                    </a:p>
                  </a:txBody>
                  <a:tcPr marL="9525" marR="9525" marT="9525" marB="0" anchor="ctr"/>
                </a:tc>
                <a:tc>
                  <a:txBody>
                    <a:bodyPr/>
                    <a:lstStyle/>
                    <a:p>
                      <a:pPr algn="ctr" fontAlgn="ctr"/>
                      <a:r>
                        <a:rPr lang="ru-RU" sz="1400" b="1" u="none" strike="noStrike">
                          <a:effectLst/>
                        </a:rPr>
                        <a:t>3 800р.</a:t>
                      </a:r>
                      <a:endParaRPr lang="ru-RU" sz="1400" b="1" i="0" u="none" strike="noStrike">
                        <a:effectLst/>
                        <a:latin typeface="+mn-lt"/>
                      </a:endParaRPr>
                    </a:p>
                  </a:txBody>
                  <a:tcPr marL="9525" marR="9525" marT="9525" marB="0" anchor="ctr"/>
                </a:tc>
                <a:tc>
                  <a:txBody>
                    <a:bodyPr/>
                    <a:lstStyle/>
                    <a:p>
                      <a:pPr algn="ctr" fontAlgn="ctr"/>
                      <a:r>
                        <a:rPr lang="ru-RU" sz="1400" b="1" u="none" strike="noStrike" dirty="0">
                          <a:solidFill>
                            <a:srgbClr val="FF0000"/>
                          </a:solidFill>
                          <a:effectLst/>
                        </a:rPr>
                        <a:t>4 000р.</a:t>
                      </a:r>
                      <a:endParaRPr lang="ru-RU" sz="1400" b="1" i="0" u="none" strike="noStrike" dirty="0">
                        <a:solidFill>
                          <a:srgbClr val="FF0000"/>
                        </a:solidFill>
                        <a:effectLst/>
                        <a:latin typeface="+mn-lt"/>
                      </a:endParaRPr>
                    </a:p>
                  </a:txBody>
                  <a:tcPr marL="9525" marR="9525" marT="9525" marB="0" anchor="ctr"/>
                </a:tc>
              </a:tr>
              <a:tr h="619508">
                <a:tc>
                  <a:txBody>
                    <a:bodyPr/>
                    <a:lstStyle/>
                    <a:p>
                      <a:pPr algn="ctr" fontAlgn="ctr"/>
                      <a:r>
                        <a:rPr lang="ru-RU" sz="1400" u="none" strike="noStrike" dirty="0">
                          <a:effectLst/>
                        </a:rPr>
                        <a:t>3 года</a:t>
                      </a:r>
                      <a:endParaRPr lang="ru-RU" sz="1400" b="0" i="0" u="none" strike="noStrike" dirty="0">
                        <a:effectLst/>
                        <a:latin typeface="+mn-lt"/>
                      </a:endParaRPr>
                    </a:p>
                  </a:txBody>
                  <a:tcPr marL="9525" marR="9525" marT="9525" marB="0" anchor="ctr">
                    <a:solidFill>
                      <a:schemeClr val="accent5"/>
                    </a:solidFill>
                  </a:tcPr>
                </a:tc>
                <a:tc>
                  <a:txBody>
                    <a:bodyPr/>
                    <a:lstStyle/>
                    <a:p>
                      <a:pPr algn="ctr" fontAlgn="ctr"/>
                      <a:r>
                        <a:rPr lang="ru-RU" sz="1400" b="1" u="none" strike="noStrike">
                          <a:effectLst/>
                        </a:rPr>
                        <a:t>0р.</a:t>
                      </a:r>
                      <a:endParaRPr lang="ru-RU" sz="1400" b="1" i="0" u="none" strike="noStrike">
                        <a:effectLst/>
                        <a:latin typeface="+mn-lt"/>
                      </a:endParaRPr>
                    </a:p>
                  </a:txBody>
                  <a:tcPr marL="9525" marR="9525" marT="9525" marB="0" anchor="ctr"/>
                </a:tc>
                <a:tc>
                  <a:txBody>
                    <a:bodyPr/>
                    <a:lstStyle/>
                    <a:p>
                      <a:pPr algn="ctr" fontAlgn="ctr"/>
                      <a:r>
                        <a:rPr lang="ru-RU" sz="1400" b="1" u="none" strike="noStrike" dirty="0">
                          <a:effectLst/>
                        </a:rPr>
                        <a:t>150р.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250р.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400р.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a:effectLst/>
                        </a:rPr>
                        <a:t>550р.</a:t>
                      </a:r>
                      <a:endParaRPr lang="ru-RU" sz="1400" b="1" i="0" u="none" strike="noStrike">
                        <a:effectLst/>
                        <a:latin typeface="+mn-lt"/>
                      </a:endParaRPr>
                    </a:p>
                  </a:txBody>
                  <a:tcPr marL="9525" marR="9525" marT="9525" marB="0" anchor="ctr"/>
                </a:tc>
                <a:tc>
                  <a:txBody>
                    <a:bodyPr/>
                    <a:lstStyle/>
                    <a:p>
                      <a:pPr algn="ctr" fontAlgn="ctr"/>
                      <a:r>
                        <a:rPr lang="ru-RU" sz="1400" b="1" u="none" strike="noStrike" dirty="0">
                          <a:effectLst/>
                        </a:rPr>
                        <a:t>700р.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800р.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1 000р.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a:effectLst/>
                        </a:rPr>
                        <a:t>1 100р.</a:t>
                      </a:r>
                      <a:endParaRPr lang="ru-RU" sz="1400" b="1" i="0" u="none" strike="noStrike">
                        <a:effectLst/>
                        <a:latin typeface="+mn-lt"/>
                      </a:endParaRPr>
                    </a:p>
                  </a:txBody>
                  <a:tcPr marL="9525" marR="9525" marT="9525" marB="0" anchor="ctr"/>
                </a:tc>
                <a:tc>
                  <a:txBody>
                    <a:bodyPr/>
                    <a:lstStyle/>
                    <a:p>
                      <a:pPr algn="ctr" fontAlgn="ctr"/>
                      <a:r>
                        <a:rPr lang="ru-RU" sz="1400" b="1" u="none" strike="noStrike">
                          <a:effectLst/>
                        </a:rPr>
                        <a:t>1 200р.</a:t>
                      </a:r>
                      <a:endParaRPr lang="ru-RU" sz="1400" b="1" i="0" u="none" strike="noStrike">
                        <a:effectLst/>
                        <a:latin typeface="+mn-lt"/>
                      </a:endParaRPr>
                    </a:p>
                  </a:txBody>
                  <a:tcPr marL="9525" marR="9525" marT="9525" marB="0" anchor="ctr"/>
                </a:tc>
                <a:tc>
                  <a:txBody>
                    <a:bodyPr/>
                    <a:lstStyle/>
                    <a:p>
                      <a:pPr algn="ctr" fontAlgn="ctr"/>
                      <a:r>
                        <a:rPr lang="ru-RU" sz="1400" b="1" u="none" strike="noStrike">
                          <a:effectLst/>
                        </a:rPr>
                        <a:t>1 400р.</a:t>
                      </a:r>
                      <a:endParaRPr lang="ru-RU" sz="1400" b="1" i="0" u="none" strike="noStrike">
                        <a:effectLst/>
                        <a:latin typeface="+mn-lt"/>
                      </a:endParaRPr>
                    </a:p>
                  </a:txBody>
                  <a:tcPr marL="9525" marR="9525" marT="9525" marB="0" anchor="ctr"/>
                </a:tc>
              </a:tr>
              <a:tr h="619508">
                <a:tc>
                  <a:txBody>
                    <a:bodyPr/>
                    <a:lstStyle/>
                    <a:p>
                      <a:pPr algn="ctr" fontAlgn="ctr"/>
                      <a:r>
                        <a:rPr lang="ru-RU" sz="1400" u="none" strike="noStrike" dirty="0">
                          <a:effectLst/>
                        </a:rPr>
                        <a:t>5 лет</a:t>
                      </a:r>
                      <a:endParaRPr lang="ru-RU" sz="1400" b="0" i="0" u="none" strike="noStrike" dirty="0">
                        <a:effectLst/>
                        <a:latin typeface="+mn-lt"/>
                      </a:endParaRPr>
                    </a:p>
                  </a:txBody>
                  <a:tcPr marL="9525" marR="9525" marT="9525" marB="0" anchor="ctr">
                    <a:solidFill>
                      <a:schemeClr val="accent5"/>
                    </a:solidFill>
                  </a:tcPr>
                </a:tc>
                <a:tc>
                  <a:txBody>
                    <a:bodyPr/>
                    <a:lstStyle/>
                    <a:p>
                      <a:pPr algn="ctr" fontAlgn="ctr"/>
                      <a:r>
                        <a:rPr lang="ru-RU" sz="1400" b="1" u="none" strike="noStrike">
                          <a:effectLst/>
                        </a:rPr>
                        <a:t>0р.</a:t>
                      </a:r>
                      <a:endParaRPr lang="ru-RU" sz="1400" b="1" i="0" u="none" strike="noStrike">
                        <a:effectLst/>
                        <a:latin typeface="+mn-lt"/>
                      </a:endParaRPr>
                    </a:p>
                  </a:txBody>
                  <a:tcPr marL="9525" marR="9525" marT="9525" marB="0" anchor="ctr"/>
                </a:tc>
                <a:tc>
                  <a:txBody>
                    <a:bodyPr/>
                    <a:lstStyle/>
                    <a:p>
                      <a:pPr algn="ctr" fontAlgn="ctr"/>
                      <a:r>
                        <a:rPr lang="ru-RU" sz="1400" b="1" u="none" strike="noStrike">
                          <a:effectLst/>
                        </a:rPr>
                        <a:t>50р.</a:t>
                      </a:r>
                      <a:endParaRPr lang="ru-RU" sz="1400" b="1" i="0" u="none" strike="noStrike">
                        <a:effectLst/>
                        <a:latin typeface="+mn-lt"/>
                      </a:endParaRPr>
                    </a:p>
                  </a:txBody>
                  <a:tcPr marL="9525" marR="9525" marT="9525" marB="0" anchor="ctr"/>
                </a:tc>
                <a:tc>
                  <a:txBody>
                    <a:bodyPr/>
                    <a:lstStyle/>
                    <a:p>
                      <a:pPr algn="ctr" fontAlgn="ctr"/>
                      <a:r>
                        <a:rPr lang="ru-RU" sz="1400" b="1" u="none" strike="noStrike">
                          <a:effectLst/>
                        </a:rPr>
                        <a:t>150р.</a:t>
                      </a:r>
                      <a:endParaRPr lang="ru-RU" sz="1400" b="1" i="0" u="none" strike="noStrike">
                        <a:effectLst/>
                        <a:latin typeface="+mn-lt"/>
                      </a:endParaRPr>
                    </a:p>
                  </a:txBody>
                  <a:tcPr marL="9525" marR="9525" marT="9525" marB="0" anchor="ctr"/>
                </a:tc>
                <a:tc>
                  <a:txBody>
                    <a:bodyPr/>
                    <a:lstStyle/>
                    <a:p>
                      <a:pPr algn="ctr" fontAlgn="ctr"/>
                      <a:r>
                        <a:rPr lang="ru-RU" sz="1400" b="1" u="none" strike="noStrike" dirty="0">
                          <a:effectLst/>
                        </a:rPr>
                        <a:t>250р.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300р.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400р.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500р.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550р.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600р.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700р.</a:t>
                      </a:r>
                      <a:endParaRPr lang="ru-RU" sz="1400" b="1" i="0" u="none" strike="noStrike" dirty="0">
                        <a:effectLst/>
                        <a:latin typeface="+mn-lt"/>
                      </a:endParaRPr>
                    </a:p>
                  </a:txBody>
                  <a:tcPr marL="9525" marR="9525" marT="9525" marB="0" anchor="ctr"/>
                </a:tc>
                <a:tc>
                  <a:txBody>
                    <a:bodyPr/>
                    <a:lstStyle/>
                    <a:p>
                      <a:pPr algn="ctr" fontAlgn="ctr"/>
                      <a:r>
                        <a:rPr lang="ru-RU" sz="1400" b="1" u="none" strike="noStrike" dirty="0">
                          <a:effectLst/>
                        </a:rPr>
                        <a:t>800р.</a:t>
                      </a:r>
                      <a:endParaRPr lang="ru-RU" sz="1400" b="1" i="0" u="none" strike="noStrike" dirty="0">
                        <a:effectLst/>
                        <a:latin typeface="+mn-lt"/>
                      </a:endParaRPr>
                    </a:p>
                  </a:txBody>
                  <a:tcPr marL="9525" marR="9525" marT="9525" marB="0" anchor="ctr"/>
                </a:tc>
              </a:tr>
            </a:tbl>
          </a:graphicData>
        </a:graphic>
      </p:graphicFrame>
      <p:sp>
        <p:nvSpPr>
          <p:cNvPr id="4" name="TextBox 3"/>
          <p:cNvSpPr txBox="1"/>
          <p:nvPr/>
        </p:nvSpPr>
        <p:spPr>
          <a:xfrm>
            <a:off x="962024" y="736987"/>
            <a:ext cx="8386927" cy="584775"/>
          </a:xfrm>
          <a:prstGeom prst="rect">
            <a:avLst/>
          </a:prstGeom>
          <a:noFill/>
        </p:spPr>
        <p:txBody>
          <a:bodyPr wrap="square" rtlCol="0">
            <a:spAutoFit/>
          </a:bodyPr>
          <a:lstStyle/>
          <a:p>
            <a:pPr algn="ctr"/>
            <a:r>
              <a:rPr lang="ru-RU" sz="1600" b="1" dirty="0" smtClean="0"/>
              <a:t>Влияние периода загрузки мощностей (заселения) и тарифной политики</a:t>
            </a:r>
          </a:p>
          <a:p>
            <a:pPr algn="ctr"/>
            <a:r>
              <a:rPr lang="ru-RU" sz="1600" b="1" dirty="0" smtClean="0"/>
              <a:t>на объем финансирования инфраструктуры</a:t>
            </a:r>
            <a:endParaRPr lang="ru-RU" sz="1600" b="1" dirty="0"/>
          </a:p>
        </p:txBody>
      </p:sp>
      <p:sp>
        <p:nvSpPr>
          <p:cNvPr id="6" name="TextBox 5"/>
          <p:cNvSpPr txBox="1"/>
          <p:nvPr/>
        </p:nvSpPr>
        <p:spPr>
          <a:xfrm>
            <a:off x="396873" y="4751302"/>
            <a:ext cx="9188671" cy="954107"/>
          </a:xfrm>
          <a:prstGeom prst="rect">
            <a:avLst/>
          </a:prstGeom>
          <a:noFill/>
        </p:spPr>
        <p:txBody>
          <a:bodyPr wrap="square" rtlCol="0">
            <a:spAutoFit/>
          </a:bodyPr>
          <a:lstStyle/>
          <a:p>
            <a:pPr algn="just"/>
            <a:r>
              <a:rPr lang="ru-RU" dirty="0" smtClean="0"/>
              <a:t>Например, для проекта строительства жилья в объеме 1 млн. кв. метров (500 тыс. </a:t>
            </a:r>
            <a:r>
              <a:rPr lang="ru-RU" dirty="0" err="1" smtClean="0"/>
              <a:t>кв.м</a:t>
            </a:r>
            <a:r>
              <a:rPr lang="ru-RU" dirty="0" smtClean="0"/>
              <a:t> жилья экономкласса и 500 тыс. </a:t>
            </a:r>
            <a:r>
              <a:rPr lang="ru-RU" dirty="0" err="1" smtClean="0"/>
              <a:t>кв.м</a:t>
            </a:r>
            <a:r>
              <a:rPr lang="ru-RU" dirty="0" smtClean="0"/>
              <a:t> жилья, реализуемого по рыночным ценам) если тарифная составляющая в арендном платеже будет 288р., а сроки выхода на проектную </a:t>
            </a:r>
            <a:r>
              <a:rPr lang="ru-RU" dirty="0" err="1" smtClean="0"/>
              <a:t>можность</a:t>
            </a:r>
            <a:r>
              <a:rPr lang="ru-RU" dirty="0" smtClean="0"/>
              <a:t> не превысят 1 года – объем финансирования инфраструктуры составит:  </a:t>
            </a:r>
            <a:r>
              <a:rPr lang="ru-RU" b="1" dirty="0" smtClean="0">
                <a:solidFill>
                  <a:srgbClr val="FF0000"/>
                </a:solidFill>
              </a:rPr>
              <a:t>4000р. Х 500 000 </a:t>
            </a:r>
            <a:r>
              <a:rPr lang="ru-RU" b="1" dirty="0" err="1" smtClean="0">
                <a:solidFill>
                  <a:srgbClr val="FF0000"/>
                </a:solidFill>
              </a:rPr>
              <a:t>кв.м</a:t>
            </a:r>
            <a:r>
              <a:rPr lang="ru-RU" b="1" dirty="0" smtClean="0">
                <a:solidFill>
                  <a:srgbClr val="FF0000"/>
                </a:solidFill>
              </a:rPr>
              <a:t>. = 2 млрд. руб.)</a:t>
            </a:r>
            <a:endParaRPr lang="ru-RU" b="1" dirty="0">
              <a:solidFill>
                <a:srgbClr val="FF0000"/>
              </a:solidFill>
            </a:endParaRPr>
          </a:p>
        </p:txBody>
      </p:sp>
    </p:spTree>
    <p:extLst>
      <p:ext uri="{BB962C8B-B14F-4D97-AF65-F5344CB8AC3E}">
        <p14:creationId xmlns:p14="http://schemas.microsoft.com/office/powerpoint/2010/main" val="4268119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PowerPoint Template">
  <a:themeElements>
    <a:clrScheme name="Другая 1">
      <a:dk1>
        <a:srgbClr val="000000"/>
      </a:dk1>
      <a:lt1>
        <a:srgbClr val="FFFFFF"/>
      </a:lt1>
      <a:dk2>
        <a:srgbClr val="ADCBDE"/>
      </a:dk2>
      <a:lt2>
        <a:srgbClr val="9B9EA3"/>
      </a:lt2>
      <a:accent1>
        <a:srgbClr val="2975A5"/>
      </a:accent1>
      <a:accent2>
        <a:srgbClr val="EF2821"/>
      </a:accent2>
      <a:accent3>
        <a:srgbClr val="FFFFFF"/>
      </a:accent3>
      <a:accent4>
        <a:srgbClr val="000000"/>
      </a:accent4>
      <a:accent5>
        <a:srgbClr val="ACBDCF"/>
      </a:accent5>
      <a:accent6>
        <a:srgbClr val="D9231D"/>
      </a:accent6>
      <a:hlink>
        <a:srgbClr val="0070C0"/>
      </a:hlink>
      <a:folHlink>
        <a:srgbClr val="0070C0"/>
      </a:folHlink>
    </a:clrScheme>
    <a:fontScheme name="Custom PowerPoint 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PowerPoint Template 1">
        <a:dk1>
          <a:srgbClr val="000000"/>
        </a:dk1>
        <a:lt1>
          <a:srgbClr val="FFFFFF"/>
        </a:lt1>
        <a:dk2>
          <a:srgbClr val="382B71"/>
        </a:dk2>
        <a:lt2>
          <a:srgbClr val="9B9EA3"/>
        </a:lt2>
        <a:accent1>
          <a:srgbClr val="EA7100"/>
        </a:accent1>
        <a:accent2>
          <a:srgbClr val="DB4000"/>
        </a:accent2>
        <a:accent3>
          <a:srgbClr val="FFFFFF"/>
        </a:accent3>
        <a:accent4>
          <a:srgbClr val="000000"/>
        </a:accent4>
        <a:accent5>
          <a:srgbClr val="F3BBAA"/>
        </a:accent5>
        <a:accent6>
          <a:srgbClr val="C63900"/>
        </a:accent6>
        <a:hlink>
          <a:srgbClr val="F5AD00"/>
        </a:hlink>
        <a:folHlink>
          <a:srgbClr val="F38200"/>
        </a:folHlink>
      </a:clrScheme>
      <a:clrMap bg1="lt1" tx1="dk1" bg2="lt2" tx2="dk2" accent1="accent1" accent2="accent2" accent3="accent3" accent4="accent4" accent5="accent5" accent6="accent6" hlink="hlink" folHlink="folHlink"/>
    </a:extraClrScheme>
    <a:extraClrScheme>
      <a:clrScheme name="Custom PowerPoint Template 2">
        <a:dk1>
          <a:srgbClr val="000000"/>
        </a:dk1>
        <a:lt1>
          <a:srgbClr val="FFFFFF"/>
        </a:lt1>
        <a:dk2>
          <a:srgbClr val="BDC7C6"/>
        </a:dk2>
        <a:lt2>
          <a:srgbClr val="9B9EA3"/>
        </a:lt2>
        <a:accent1>
          <a:srgbClr val="017C67"/>
        </a:accent1>
        <a:accent2>
          <a:srgbClr val="E30B13"/>
        </a:accent2>
        <a:accent3>
          <a:srgbClr val="FFFFFF"/>
        </a:accent3>
        <a:accent4>
          <a:srgbClr val="000000"/>
        </a:accent4>
        <a:accent5>
          <a:srgbClr val="AABFB8"/>
        </a:accent5>
        <a:accent6>
          <a:srgbClr val="CE0910"/>
        </a:accent6>
        <a:hlink>
          <a:srgbClr val="1C0064"/>
        </a:hlink>
        <a:folHlink>
          <a:srgbClr val="396D68"/>
        </a:folHlink>
      </a:clrScheme>
      <a:clrMap bg1="lt1" tx1="dk1" bg2="lt2" tx2="dk2" accent1="accent1" accent2="accent2" accent3="accent3" accent4="accent4" accent5="accent5" accent6="accent6" hlink="hlink" folHlink="folHlink"/>
    </a:extraClrScheme>
    <a:extraClrScheme>
      <a:clrScheme name="Custom PowerPoint Template 3">
        <a:dk1>
          <a:srgbClr val="000000"/>
        </a:dk1>
        <a:lt1>
          <a:srgbClr val="FFFFFF"/>
        </a:lt1>
        <a:dk2>
          <a:srgbClr val="1C0064"/>
        </a:dk2>
        <a:lt2>
          <a:srgbClr val="9B9EA3"/>
        </a:lt2>
        <a:accent1>
          <a:srgbClr val="017C67"/>
        </a:accent1>
        <a:accent2>
          <a:srgbClr val="E30B13"/>
        </a:accent2>
        <a:accent3>
          <a:srgbClr val="FFFFFF"/>
        </a:accent3>
        <a:accent4>
          <a:srgbClr val="000000"/>
        </a:accent4>
        <a:accent5>
          <a:srgbClr val="AABFB8"/>
        </a:accent5>
        <a:accent6>
          <a:srgbClr val="CE0910"/>
        </a:accent6>
        <a:hlink>
          <a:srgbClr val="BDC7C6"/>
        </a:hlink>
        <a:folHlink>
          <a:srgbClr val="396D68"/>
        </a:folHlink>
      </a:clrScheme>
      <a:clrMap bg1="lt1" tx1="dk1" bg2="lt2" tx2="dk2" accent1="accent1" accent2="accent2" accent3="accent3" accent4="accent4" accent5="accent5" accent6="accent6" hlink="hlink" folHlink="folHlink"/>
    </a:extraClrScheme>
    <a:extraClrScheme>
      <a:clrScheme name="Custom PowerPoint Template 4">
        <a:dk1>
          <a:srgbClr val="000000"/>
        </a:dk1>
        <a:lt1>
          <a:srgbClr val="FFFFFF"/>
        </a:lt1>
        <a:dk2>
          <a:srgbClr val="003082"/>
        </a:dk2>
        <a:lt2>
          <a:srgbClr val="9B9EA3"/>
        </a:lt2>
        <a:accent1>
          <a:srgbClr val="95B2C1"/>
        </a:accent1>
        <a:accent2>
          <a:srgbClr val="B72126"/>
        </a:accent2>
        <a:accent3>
          <a:srgbClr val="FFFFFF"/>
        </a:accent3>
        <a:accent4>
          <a:srgbClr val="000000"/>
        </a:accent4>
        <a:accent5>
          <a:srgbClr val="C8D5DD"/>
        </a:accent5>
        <a:accent6>
          <a:srgbClr val="A61D21"/>
        </a:accent6>
        <a:hlink>
          <a:srgbClr val="263974"/>
        </a:hlink>
        <a:folHlink>
          <a:srgbClr val="DC241F"/>
        </a:folHlink>
      </a:clrScheme>
      <a:clrMap bg1="lt1" tx1="dk1" bg2="lt2" tx2="dk2" accent1="accent1" accent2="accent2" accent3="accent3" accent4="accent4" accent5="accent5" accent6="accent6" hlink="hlink" folHlink="folHlink"/>
    </a:extraClrScheme>
    <a:extraClrScheme>
      <a:clrScheme name="Custom PowerPoint Template 5">
        <a:dk1>
          <a:srgbClr val="000000"/>
        </a:dk1>
        <a:lt1>
          <a:srgbClr val="FFFFFF"/>
        </a:lt1>
        <a:dk2>
          <a:srgbClr val="0046BE"/>
        </a:dk2>
        <a:lt2>
          <a:srgbClr val="9B9EA3"/>
        </a:lt2>
        <a:accent1>
          <a:srgbClr val="95B2C1"/>
        </a:accent1>
        <a:accent2>
          <a:srgbClr val="B72126"/>
        </a:accent2>
        <a:accent3>
          <a:srgbClr val="FFFFFF"/>
        </a:accent3>
        <a:accent4>
          <a:srgbClr val="000000"/>
        </a:accent4>
        <a:accent5>
          <a:srgbClr val="C8D5DD"/>
        </a:accent5>
        <a:accent6>
          <a:srgbClr val="A61D21"/>
        </a:accent6>
        <a:hlink>
          <a:srgbClr val="263974"/>
        </a:hlink>
        <a:folHlink>
          <a:srgbClr val="DC241F"/>
        </a:folHlink>
      </a:clrScheme>
      <a:clrMap bg1="lt1" tx1="dk1" bg2="lt2" tx2="dk2" accent1="accent1" accent2="accent2" accent3="accent3" accent4="accent4" accent5="accent5" accent6="accent6" hlink="hlink" folHlink="folHlink"/>
    </a:extraClrScheme>
    <a:extraClrScheme>
      <a:clrScheme name="Custom PowerPoint Template 6">
        <a:dk1>
          <a:srgbClr val="000000"/>
        </a:dk1>
        <a:lt1>
          <a:srgbClr val="FFFFFF"/>
        </a:lt1>
        <a:dk2>
          <a:srgbClr val="0046BE"/>
        </a:dk2>
        <a:lt2>
          <a:srgbClr val="9B9EA3"/>
        </a:lt2>
        <a:accent1>
          <a:srgbClr val="95B2C1"/>
        </a:accent1>
        <a:accent2>
          <a:srgbClr val="B72126"/>
        </a:accent2>
        <a:accent3>
          <a:srgbClr val="FFFFFF"/>
        </a:accent3>
        <a:accent4>
          <a:srgbClr val="000000"/>
        </a:accent4>
        <a:accent5>
          <a:srgbClr val="C8D5DD"/>
        </a:accent5>
        <a:accent6>
          <a:srgbClr val="A61D21"/>
        </a:accent6>
        <a:hlink>
          <a:srgbClr val="263974"/>
        </a:hlink>
        <a:folHlink>
          <a:srgbClr val="009EEB"/>
        </a:folHlink>
      </a:clrScheme>
      <a:clrMap bg1="lt1" tx1="dk1" bg2="lt2" tx2="dk2" accent1="accent1" accent2="accent2" accent3="accent3" accent4="accent4" accent5="accent5" accent6="accent6" hlink="hlink" folHlink="folHlink"/>
    </a:extraClrScheme>
    <a:extraClrScheme>
      <a:clrScheme name="Custom PowerPoint Template 7">
        <a:dk1>
          <a:srgbClr val="000000"/>
        </a:dk1>
        <a:lt1>
          <a:srgbClr val="FFFFFF"/>
        </a:lt1>
        <a:dk2>
          <a:srgbClr val="ADCBDE"/>
        </a:dk2>
        <a:lt2>
          <a:srgbClr val="9B9EA3"/>
        </a:lt2>
        <a:accent1>
          <a:srgbClr val="2975A5"/>
        </a:accent1>
        <a:accent2>
          <a:srgbClr val="EF2821"/>
        </a:accent2>
        <a:accent3>
          <a:srgbClr val="FFFFFF"/>
        </a:accent3>
        <a:accent4>
          <a:srgbClr val="000000"/>
        </a:accent4>
        <a:accent5>
          <a:srgbClr val="ACBDCF"/>
        </a:accent5>
        <a:accent6>
          <a:srgbClr val="D9231D"/>
        </a:accent6>
        <a:hlink>
          <a:srgbClr val="DEDFE7"/>
        </a:hlink>
        <a:folHlink>
          <a:srgbClr val="2169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PowerPoint Template">
  <a:themeElements>
    <a:clrScheme name="Другая 1">
      <a:dk1>
        <a:srgbClr val="000000"/>
      </a:dk1>
      <a:lt1>
        <a:srgbClr val="FFFFFF"/>
      </a:lt1>
      <a:dk2>
        <a:srgbClr val="ADCBDE"/>
      </a:dk2>
      <a:lt2>
        <a:srgbClr val="9B9EA3"/>
      </a:lt2>
      <a:accent1>
        <a:srgbClr val="2975A5"/>
      </a:accent1>
      <a:accent2>
        <a:srgbClr val="EF2821"/>
      </a:accent2>
      <a:accent3>
        <a:srgbClr val="FFFFFF"/>
      </a:accent3>
      <a:accent4>
        <a:srgbClr val="000000"/>
      </a:accent4>
      <a:accent5>
        <a:srgbClr val="ACBDCF"/>
      </a:accent5>
      <a:accent6>
        <a:srgbClr val="D9231D"/>
      </a:accent6>
      <a:hlink>
        <a:srgbClr val="0070C0"/>
      </a:hlink>
      <a:folHlink>
        <a:srgbClr val="0070C0"/>
      </a:folHlink>
    </a:clrScheme>
    <a:fontScheme name="Custom PowerPoint 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PowerPoint Template 1">
        <a:dk1>
          <a:srgbClr val="000000"/>
        </a:dk1>
        <a:lt1>
          <a:srgbClr val="FFFFFF"/>
        </a:lt1>
        <a:dk2>
          <a:srgbClr val="382B71"/>
        </a:dk2>
        <a:lt2>
          <a:srgbClr val="9B9EA3"/>
        </a:lt2>
        <a:accent1>
          <a:srgbClr val="EA7100"/>
        </a:accent1>
        <a:accent2>
          <a:srgbClr val="DB4000"/>
        </a:accent2>
        <a:accent3>
          <a:srgbClr val="FFFFFF"/>
        </a:accent3>
        <a:accent4>
          <a:srgbClr val="000000"/>
        </a:accent4>
        <a:accent5>
          <a:srgbClr val="F3BBAA"/>
        </a:accent5>
        <a:accent6>
          <a:srgbClr val="C63900"/>
        </a:accent6>
        <a:hlink>
          <a:srgbClr val="F5AD00"/>
        </a:hlink>
        <a:folHlink>
          <a:srgbClr val="F38200"/>
        </a:folHlink>
      </a:clrScheme>
      <a:clrMap bg1="lt1" tx1="dk1" bg2="lt2" tx2="dk2" accent1="accent1" accent2="accent2" accent3="accent3" accent4="accent4" accent5="accent5" accent6="accent6" hlink="hlink" folHlink="folHlink"/>
    </a:extraClrScheme>
    <a:extraClrScheme>
      <a:clrScheme name="Custom PowerPoint Template 2">
        <a:dk1>
          <a:srgbClr val="000000"/>
        </a:dk1>
        <a:lt1>
          <a:srgbClr val="FFFFFF"/>
        </a:lt1>
        <a:dk2>
          <a:srgbClr val="BDC7C6"/>
        </a:dk2>
        <a:lt2>
          <a:srgbClr val="9B9EA3"/>
        </a:lt2>
        <a:accent1>
          <a:srgbClr val="017C67"/>
        </a:accent1>
        <a:accent2>
          <a:srgbClr val="E30B13"/>
        </a:accent2>
        <a:accent3>
          <a:srgbClr val="FFFFFF"/>
        </a:accent3>
        <a:accent4>
          <a:srgbClr val="000000"/>
        </a:accent4>
        <a:accent5>
          <a:srgbClr val="AABFB8"/>
        </a:accent5>
        <a:accent6>
          <a:srgbClr val="CE0910"/>
        </a:accent6>
        <a:hlink>
          <a:srgbClr val="1C0064"/>
        </a:hlink>
        <a:folHlink>
          <a:srgbClr val="396D68"/>
        </a:folHlink>
      </a:clrScheme>
      <a:clrMap bg1="lt1" tx1="dk1" bg2="lt2" tx2="dk2" accent1="accent1" accent2="accent2" accent3="accent3" accent4="accent4" accent5="accent5" accent6="accent6" hlink="hlink" folHlink="folHlink"/>
    </a:extraClrScheme>
    <a:extraClrScheme>
      <a:clrScheme name="Custom PowerPoint Template 3">
        <a:dk1>
          <a:srgbClr val="000000"/>
        </a:dk1>
        <a:lt1>
          <a:srgbClr val="FFFFFF"/>
        </a:lt1>
        <a:dk2>
          <a:srgbClr val="1C0064"/>
        </a:dk2>
        <a:lt2>
          <a:srgbClr val="9B9EA3"/>
        </a:lt2>
        <a:accent1>
          <a:srgbClr val="017C67"/>
        </a:accent1>
        <a:accent2>
          <a:srgbClr val="E30B13"/>
        </a:accent2>
        <a:accent3>
          <a:srgbClr val="FFFFFF"/>
        </a:accent3>
        <a:accent4>
          <a:srgbClr val="000000"/>
        </a:accent4>
        <a:accent5>
          <a:srgbClr val="AABFB8"/>
        </a:accent5>
        <a:accent6>
          <a:srgbClr val="CE0910"/>
        </a:accent6>
        <a:hlink>
          <a:srgbClr val="BDC7C6"/>
        </a:hlink>
        <a:folHlink>
          <a:srgbClr val="396D68"/>
        </a:folHlink>
      </a:clrScheme>
      <a:clrMap bg1="lt1" tx1="dk1" bg2="lt2" tx2="dk2" accent1="accent1" accent2="accent2" accent3="accent3" accent4="accent4" accent5="accent5" accent6="accent6" hlink="hlink" folHlink="folHlink"/>
    </a:extraClrScheme>
    <a:extraClrScheme>
      <a:clrScheme name="Custom PowerPoint Template 4">
        <a:dk1>
          <a:srgbClr val="000000"/>
        </a:dk1>
        <a:lt1>
          <a:srgbClr val="FFFFFF"/>
        </a:lt1>
        <a:dk2>
          <a:srgbClr val="003082"/>
        </a:dk2>
        <a:lt2>
          <a:srgbClr val="9B9EA3"/>
        </a:lt2>
        <a:accent1>
          <a:srgbClr val="95B2C1"/>
        </a:accent1>
        <a:accent2>
          <a:srgbClr val="B72126"/>
        </a:accent2>
        <a:accent3>
          <a:srgbClr val="FFFFFF"/>
        </a:accent3>
        <a:accent4>
          <a:srgbClr val="000000"/>
        </a:accent4>
        <a:accent5>
          <a:srgbClr val="C8D5DD"/>
        </a:accent5>
        <a:accent6>
          <a:srgbClr val="A61D21"/>
        </a:accent6>
        <a:hlink>
          <a:srgbClr val="263974"/>
        </a:hlink>
        <a:folHlink>
          <a:srgbClr val="DC241F"/>
        </a:folHlink>
      </a:clrScheme>
      <a:clrMap bg1="lt1" tx1="dk1" bg2="lt2" tx2="dk2" accent1="accent1" accent2="accent2" accent3="accent3" accent4="accent4" accent5="accent5" accent6="accent6" hlink="hlink" folHlink="folHlink"/>
    </a:extraClrScheme>
    <a:extraClrScheme>
      <a:clrScheme name="Custom PowerPoint Template 5">
        <a:dk1>
          <a:srgbClr val="000000"/>
        </a:dk1>
        <a:lt1>
          <a:srgbClr val="FFFFFF"/>
        </a:lt1>
        <a:dk2>
          <a:srgbClr val="0046BE"/>
        </a:dk2>
        <a:lt2>
          <a:srgbClr val="9B9EA3"/>
        </a:lt2>
        <a:accent1>
          <a:srgbClr val="95B2C1"/>
        </a:accent1>
        <a:accent2>
          <a:srgbClr val="B72126"/>
        </a:accent2>
        <a:accent3>
          <a:srgbClr val="FFFFFF"/>
        </a:accent3>
        <a:accent4>
          <a:srgbClr val="000000"/>
        </a:accent4>
        <a:accent5>
          <a:srgbClr val="C8D5DD"/>
        </a:accent5>
        <a:accent6>
          <a:srgbClr val="A61D21"/>
        </a:accent6>
        <a:hlink>
          <a:srgbClr val="263974"/>
        </a:hlink>
        <a:folHlink>
          <a:srgbClr val="DC241F"/>
        </a:folHlink>
      </a:clrScheme>
      <a:clrMap bg1="lt1" tx1="dk1" bg2="lt2" tx2="dk2" accent1="accent1" accent2="accent2" accent3="accent3" accent4="accent4" accent5="accent5" accent6="accent6" hlink="hlink" folHlink="folHlink"/>
    </a:extraClrScheme>
    <a:extraClrScheme>
      <a:clrScheme name="Custom PowerPoint Template 6">
        <a:dk1>
          <a:srgbClr val="000000"/>
        </a:dk1>
        <a:lt1>
          <a:srgbClr val="FFFFFF"/>
        </a:lt1>
        <a:dk2>
          <a:srgbClr val="0046BE"/>
        </a:dk2>
        <a:lt2>
          <a:srgbClr val="9B9EA3"/>
        </a:lt2>
        <a:accent1>
          <a:srgbClr val="95B2C1"/>
        </a:accent1>
        <a:accent2>
          <a:srgbClr val="B72126"/>
        </a:accent2>
        <a:accent3>
          <a:srgbClr val="FFFFFF"/>
        </a:accent3>
        <a:accent4>
          <a:srgbClr val="000000"/>
        </a:accent4>
        <a:accent5>
          <a:srgbClr val="C8D5DD"/>
        </a:accent5>
        <a:accent6>
          <a:srgbClr val="A61D21"/>
        </a:accent6>
        <a:hlink>
          <a:srgbClr val="263974"/>
        </a:hlink>
        <a:folHlink>
          <a:srgbClr val="009EEB"/>
        </a:folHlink>
      </a:clrScheme>
      <a:clrMap bg1="lt1" tx1="dk1" bg2="lt2" tx2="dk2" accent1="accent1" accent2="accent2" accent3="accent3" accent4="accent4" accent5="accent5" accent6="accent6" hlink="hlink" folHlink="folHlink"/>
    </a:extraClrScheme>
    <a:extraClrScheme>
      <a:clrScheme name="Custom PowerPoint Template 7">
        <a:dk1>
          <a:srgbClr val="000000"/>
        </a:dk1>
        <a:lt1>
          <a:srgbClr val="FFFFFF"/>
        </a:lt1>
        <a:dk2>
          <a:srgbClr val="ADCBDE"/>
        </a:dk2>
        <a:lt2>
          <a:srgbClr val="9B9EA3"/>
        </a:lt2>
        <a:accent1>
          <a:srgbClr val="2975A5"/>
        </a:accent1>
        <a:accent2>
          <a:srgbClr val="EF2821"/>
        </a:accent2>
        <a:accent3>
          <a:srgbClr val="FFFFFF"/>
        </a:accent3>
        <a:accent4>
          <a:srgbClr val="000000"/>
        </a:accent4>
        <a:accent5>
          <a:srgbClr val="ACBDCF"/>
        </a:accent5>
        <a:accent6>
          <a:srgbClr val="D9231D"/>
        </a:accent6>
        <a:hlink>
          <a:srgbClr val="DEDFE7"/>
        </a:hlink>
        <a:folHlink>
          <a:srgbClr val="2169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31049</TotalTime>
  <Words>1394</Words>
  <Application>Microsoft Office PowerPoint</Application>
  <PresentationFormat>Лист A4 (210x297 мм)</PresentationFormat>
  <Paragraphs>214</Paragraphs>
  <Slides>13</Slides>
  <Notes>5</Notes>
  <HiddenSlides>0</HiddenSlides>
  <MMClips>0</MMClips>
  <ScaleCrop>false</ScaleCrop>
  <HeadingPairs>
    <vt:vector size="4" baseType="variant">
      <vt:variant>
        <vt:lpstr>Тема</vt:lpstr>
      </vt:variant>
      <vt:variant>
        <vt:i4>2</vt:i4>
      </vt:variant>
      <vt:variant>
        <vt:lpstr>Заголовки слайдов</vt:lpstr>
      </vt:variant>
      <vt:variant>
        <vt:i4>13</vt:i4>
      </vt:variant>
    </vt:vector>
  </HeadingPairs>
  <TitlesOfParts>
    <vt:vector size="15" baseType="lpstr">
      <vt:lpstr>Custom PowerPoint Template</vt:lpstr>
      <vt:lpstr>1_Custom PowerPoint Template</vt:lpstr>
      <vt:lpstr>Презентация PowerPoint</vt:lpstr>
      <vt:lpstr>Презентация PowerPoint</vt:lpstr>
      <vt:lpstr>Презентация PowerPoint</vt:lpstr>
      <vt:lpstr>1. Варианты кредитования инженерной инфраструктуры</vt:lpstr>
      <vt:lpstr>1.  Какая выгода для покупателей жилья?</vt:lpstr>
      <vt:lpstr>Презентация PowerPoint</vt:lpstr>
      <vt:lpstr>2. Максимальный и реальный объем финансирования</vt:lpstr>
      <vt:lpstr>2. Максимальный и реальный объем финансирования                                                                                   (продолжение)</vt:lpstr>
      <vt:lpstr>2. Максимальный и реальный объем финансирования                                                                                    (продолжение)</vt:lpstr>
      <vt:lpstr>Как распределяется 4 тыс. руб. / кв.м  в инфраструктуре?</vt:lpstr>
      <vt:lpstr>Презентация PowerPoint</vt:lpstr>
      <vt:lpstr>Презентация PowerPoint</vt:lpstr>
      <vt:lpstr>Презентация PowerPoint</vt:lpstr>
    </vt:vector>
  </TitlesOfParts>
  <Company>PCSOE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Title/Subject]</dc:title>
  <dc:creator>ds35045</dc:creator>
  <cp:lastModifiedBy>Виноградова Екатерина Михайловна</cp:lastModifiedBy>
  <cp:revision>4139</cp:revision>
  <cp:lastPrinted>2014-02-17T07:29:23Z</cp:lastPrinted>
  <dcterms:created xsi:type="dcterms:W3CDTF">2008-08-08T12:29:45Z</dcterms:created>
  <dcterms:modified xsi:type="dcterms:W3CDTF">2014-05-29T15:46:52Z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GlobalPowerPoint</vt:lpwstr>
  </property>
  <property fmtid="{D5CDD505-2E9C-101B-9397-08002B2CF9AE}" pid="3" name="Version">
    <vt:lpwstr>Version 3.21</vt:lpwstr>
  </property>
  <property fmtid="{D5CDD505-2E9C-101B-9397-08002B2CF9AE}" pid="4" name="Design">
    <vt:lpwstr>ICG_Pres.pot</vt:lpwstr>
  </property>
  <property fmtid="{D5CDD505-2E9C-101B-9397-08002B2CF9AE}" pid="5" name="TOCOpt">
    <vt:lpwstr>1</vt:lpwstr>
  </property>
  <property fmtid="{D5CDD505-2E9C-101B-9397-08002B2CF9AE}" pid="6" name="PNSOpt">
    <vt:lpwstr>1s</vt:lpwstr>
  </property>
</Properties>
</file>