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8" r:id="rId2"/>
    <p:sldId id="298" r:id="rId3"/>
    <p:sldId id="299" r:id="rId4"/>
    <p:sldId id="305" r:id="rId5"/>
    <p:sldId id="259" r:id="rId6"/>
    <p:sldId id="297" r:id="rId7"/>
    <p:sldId id="300" r:id="rId8"/>
    <p:sldId id="295" r:id="rId9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FAF4552-BE6E-48D9-85A5-CF1AFA482875}">
          <p14:sldIdLst>
            <p14:sldId id="258"/>
            <p14:sldId id="298"/>
            <p14:sldId id="299"/>
            <p14:sldId id="305"/>
            <p14:sldId id="259"/>
            <p14:sldId id="297"/>
            <p14:sldId id="300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5E5FF"/>
    <a:srgbClr val="EFF9FF"/>
    <a:srgbClr val="CCECFF"/>
    <a:srgbClr val="CE181E"/>
    <a:srgbClr val="0066B3"/>
    <a:srgbClr val="0072BC"/>
    <a:srgbClr val="FFFF99"/>
    <a:srgbClr val="CDD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49" autoAdjust="0"/>
  </p:normalViewPr>
  <p:slideViewPr>
    <p:cSldViewPr>
      <p:cViewPr>
        <p:scale>
          <a:sx n="94" d="100"/>
          <a:sy n="94" d="100"/>
        </p:scale>
        <p:origin x="-1056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8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hml1.ru\Agency\&#1044;&#1080;&#1074;&#1080;&#1079;&#1080;&#1086;&#1085;%20&#1050;&#1072;&#1087;&#1080;&#1090;&#1072;&#1083;\&#1044;&#1057;&#1055;\&#1056;&#1091;&#1082;&#1086;&#1074;&#1086;&#1076;&#1089;&#1090;&#1074;&#1086;%20&#1044;&#1057;&#1055;\&#1055;&#1088;&#1086;&#1077;&#1082;&#1090;&#1099;\&#1058;&#1088;&#1091;&#1073;&#1072;\&#1060;&#1080;&#1085;&#1052;&#1086;&#1076;&#1077;&#1083;&#1100;\&#1055;&#1088;&#1086;&#1077;&#1082;&#1090;%20&#1087;&#1086;&#1076;&#1072;&#1095;&#1080;%20&#1076;&#1072;&#1085;&#1085;&#1099;&#1093;%20&#1076;&#1083;&#1103;%20&#1088;&#1072;&#1089;&#1095;&#1077;&#1090;&#1072;%2017-03-2014%20(&#1101;&#1083;&#1077;&#1082;&#1090;&#1088;&#1080;&#1095;&#1077;&#1089;&#1090;&#1074;&#1086;)_v2_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014978136123003E-2"/>
          <c:y val="3.5996527459198353E-2"/>
          <c:w val="0.89515868927292574"/>
          <c:h val="0.66015375368027951"/>
        </c:manualLayout>
      </c:layout>
      <c:areaChart>
        <c:grouping val="stacked"/>
        <c:varyColors val="0"/>
        <c:ser>
          <c:idx val="3"/>
          <c:order val="0"/>
          <c:tx>
            <c:strRef>
              <c:f>Лист2!$B$24</c:f>
              <c:strCache>
                <c:ptCount val="1"/>
                <c:pt idx="0">
                  <c:v>Налог на имущество и OPEX</c:v>
                </c:pt>
              </c:strCache>
            </c:strRef>
          </c:tx>
          <c:spPr>
            <a:solidFill>
              <a:srgbClr val="5C439B"/>
            </a:solidFill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Лист2!$C$24:$AG$24</c:f>
              <c:numCache>
                <c:formatCode>_(* #,##0.00_);_(* \(#,##0.00\);_(* "-"??_);_(@_)</c:formatCode>
                <c:ptCount val="31"/>
                <c:pt idx="0">
                  <c:v>10.984070007360517</c:v>
                </c:pt>
                <c:pt idx="1">
                  <c:v>10.696190852999852</c:v>
                </c:pt>
                <c:pt idx="2">
                  <c:v>10.388178817007278</c:v>
                </c:pt>
                <c:pt idx="3">
                  <c:v>10.038742145262828</c:v>
                </c:pt>
                <c:pt idx="4">
                  <c:v>9.6769045956497433</c:v>
                </c:pt>
                <c:pt idx="5">
                  <c:v>9.3157059703117522</c:v>
                </c:pt>
                <c:pt idx="6">
                  <c:v>8.9551711872955764</c:v>
                </c:pt>
                <c:pt idx="7">
                  <c:v>8.5953261364517708</c:v>
                </c:pt>
                <c:pt idx="8">
                  <c:v>8.2303233160376355</c:v>
                </c:pt>
                <c:pt idx="9">
                  <c:v>7.8656773655023207</c:v>
                </c:pt>
                <c:pt idx="10">
                  <c:v>7.5013979203325469</c:v>
                </c:pt>
                <c:pt idx="11">
                  <c:v>7.1374948761731947</c:v>
                </c:pt>
                <c:pt idx="12">
                  <c:v>6.7739783958515369</c:v>
                </c:pt>
                <c:pt idx="13">
                  <c:v>6.4108589165911951</c:v>
                </c:pt>
                <c:pt idx="14">
                  <c:v>6.0481471574208241</c:v>
                </c:pt>
                <c:pt idx="15">
                  <c:v>5.6858541267828526</c:v>
                </c:pt>
                <c:pt idx="16">
                  <c:v>5.3239911303476557</c:v>
                </c:pt>
                <c:pt idx="17">
                  <c:v>4.9625697790387076</c:v>
                </c:pt>
                <c:pt idx="18">
                  <c:v>4.60160199727442</c:v>
                </c:pt>
                <c:pt idx="19">
                  <c:v>4.2411000314324951</c:v>
                </c:pt>
                <c:pt idx="20">
                  <c:v>3.8810764585428399</c:v>
                </c:pt>
                <c:pt idx="21">
                  <c:v>3.5215441952151623</c:v>
                </c:pt>
                <c:pt idx="22">
                  <c:v>3.1625165068076377</c:v>
                </c:pt>
                <c:pt idx="23">
                  <c:v>2.8040070168431104</c:v>
                </c:pt>
                <c:pt idx="24">
                  <c:v>2.4460297166795404</c:v>
                </c:pt>
                <c:pt idx="25">
                  <c:v>2.0885989754415544</c:v>
                </c:pt>
                <c:pt idx="26">
                  <c:v>1.7317295502201433</c:v>
                </c:pt>
                <c:pt idx="27">
                  <c:v>1.3754365965477535</c:v>
                </c:pt>
                <c:pt idx="28">
                  <c:v>1.0327067324895418</c:v>
                </c:pt>
                <c:pt idx="29">
                  <c:v>0.87969500135842538</c:v>
                </c:pt>
                <c:pt idx="30">
                  <c:v>0</c:v>
                </c:pt>
              </c:numCache>
            </c:numRef>
          </c:val>
        </c:ser>
        <c:ser>
          <c:idx val="4"/>
          <c:order val="1"/>
          <c:tx>
            <c:strRef>
              <c:f>Лист2!$B$25</c:f>
              <c:strCache>
                <c:ptCount val="1"/>
                <c:pt idx="0">
                  <c:v>Купон по А1</c:v>
                </c:pt>
              </c:strCache>
            </c:strRef>
          </c:tx>
          <c:spPr>
            <a:solidFill>
              <a:srgbClr val="D99694">
                <a:lumMod val="75000"/>
              </a:srgbClr>
            </a:solidFill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Лист2!$C$25:$AG$25</c:f>
              <c:numCache>
                <c:formatCode>_(* #,##0.00_);_(* \(#,##0.00\);_(* "-"??_);_(@_)</c:formatCode>
                <c:ptCount val="31"/>
                <c:pt idx="0">
                  <c:v>12.089504895357747</c:v>
                </c:pt>
                <c:pt idx="1">
                  <c:v>14.000570335186087</c:v>
                </c:pt>
                <c:pt idx="2">
                  <c:v>12.937235879349169</c:v>
                </c:pt>
                <c:pt idx="3">
                  <c:v>12.228346242124557</c:v>
                </c:pt>
                <c:pt idx="4">
                  <c:v>12.228346242124557</c:v>
                </c:pt>
                <c:pt idx="5">
                  <c:v>12.228346242124557</c:v>
                </c:pt>
                <c:pt idx="6">
                  <c:v>12.228346242124557</c:v>
                </c:pt>
                <c:pt idx="7">
                  <c:v>12.228346242124557</c:v>
                </c:pt>
                <c:pt idx="8">
                  <c:v>10.10167733045072</c:v>
                </c:pt>
                <c:pt idx="9">
                  <c:v>10.054273866290554</c:v>
                </c:pt>
                <c:pt idx="10">
                  <c:v>9.9060102305440516</c:v>
                </c:pt>
                <c:pt idx="11">
                  <c:v>9.6490692036530152</c:v>
                </c:pt>
                <c:pt idx="12">
                  <c:v>9.2751321434204304</c:v>
                </c:pt>
                <c:pt idx="13">
                  <c:v>8.7753488962096977</c:v>
                </c:pt>
                <c:pt idx="14">
                  <c:v>8.1403059523740637</c:v>
                </c:pt>
                <c:pt idx="15">
                  <c:v>7.3599927447382036</c:v>
                </c:pt>
                <c:pt idx="16">
                  <c:v>6.4237659831571721</c:v>
                </c:pt>
                <c:pt idx="17">
                  <c:v>5.320311912049835</c:v>
                </c:pt>
                <c:pt idx="18">
                  <c:v>4.0376063713257651</c:v>
                </c:pt>
                <c:pt idx="19">
                  <c:v>2.5628725342763028</c:v>
                </c:pt>
                <c:pt idx="20">
                  <c:v>0.88253618876099971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5"/>
          <c:order val="2"/>
          <c:tx>
            <c:strRef>
              <c:f>Лист2!$B$26</c:f>
              <c:strCache>
                <c:ptCount val="1"/>
                <c:pt idx="0">
                  <c:v>Купон по А2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Лист2!$C$26:$AG$26</c:f>
              <c:numCache>
                <c:formatCode>_(* #,##0.00_);_(* \(#,##0.00\);_(* "-"??_);_(@_)</c:formatCode>
                <c:ptCount val="31"/>
                <c:pt idx="0">
                  <c:v>0</c:v>
                </c:pt>
                <c:pt idx="1">
                  <c:v>7.4109206117992477</c:v>
                </c:pt>
                <c:pt idx="2">
                  <c:v>15.803085837704439</c:v>
                </c:pt>
                <c:pt idx="3">
                  <c:v>19.739767305561887</c:v>
                </c:pt>
                <c:pt idx="4">
                  <c:v>21.739872227199978</c:v>
                </c:pt>
                <c:pt idx="5">
                  <c:v>23.803230652071967</c:v>
                </c:pt>
                <c:pt idx="6">
                  <c:v>25.932309466803975</c:v>
                </c:pt>
                <c:pt idx="7">
                  <c:v>28.129671766600506</c:v>
                </c:pt>
                <c:pt idx="8">
                  <c:v>25.273888897315619</c:v>
                </c:pt>
                <c:pt idx="9">
                  <c:v>25.273888897315619</c:v>
                </c:pt>
                <c:pt idx="10">
                  <c:v>25.273888897315619</c:v>
                </c:pt>
                <c:pt idx="11">
                  <c:v>25.273888897315619</c:v>
                </c:pt>
                <c:pt idx="12">
                  <c:v>25.273888897315619</c:v>
                </c:pt>
                <c:pt idx="13">
                  <c:v>25.273888897315619</c:v>
                </c:pt>
                <c:pt idx="14">
                  <c:v>25.273888897315619</c:v>
                </c:pt>
                <c:pt idx="15">
                  <c:v>25.273888897315619</c:v>
                </c:pt>
                <c:pt idx="16">
                  <c:v>25.273888897315619</c:v>
                </c:pt>
                <c:pt idx="17">
                  <c:v>25.273888897315619</c:v>
                </c:pt>
                <c:pt idx="18">
                  <c:v>25.273888897315619</c:v>
                </c:pt>
                <c:pt idx="19">
                  <c:v>25.273888897315619</c:v>
                </c:pt>
                <c:pt idx="20">
                  <c:v>25.273888897315619</c:v>
                </c:pt>
                <c:pt idx="21">
                  <c:v>24.256067317683272</c:v>
                </c:pt>
                <c:pt idx="22">
                  <c:v>22.120374445449585</c:v>
                </c:pt>
                <c:pt idx="23">
                  <c:v>19.733085052182236</c:v>
                </c:pt>
                <c:pt idx="24">
                  <c:v>17.076933942368473</c:v>
                </c:pt>
                <c:pt idx="25">
                  <c:v>14.133592851118353</c:v>
                </c:pt>
                <c:pt idx="26">
                  <c:v>10.883607717472925</c:v>
                </c:pt>
                <c:pt idx="27">
                  <c:v>7.3063323247341385</c:v>
                </c:pt>
                <c:pt idx="28">
                  <c:v>3.379858099182532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6"/>
          <c:order val="3"/>
          <c:tx>
            <c:strRef>
              <c:f>Лист2!$B$27</c:f>
              <c:strCache>
                <c:ptCount val="1"/>
                <c:pt idx="0">
                  <c:v>Купон по Е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Лист2!$C$27:$AG$27</c:f>
              <c:numCache>
                <c:formatCode>_(* #,##0.00_);_(* \(#,##0.00\);_(* "-"??_);_(@_)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5.8375551711844205</c:v>
                </c:pt>
                <c:pt idx="9">
                  <c:v>5.8375551711844205</c:v>
                </c:pt>
                <c:pt idx="10">
                  <c:v>5.8375551711844205</c:v>
                </c:pt>
                <c:pt idx="11">
                  <c:v>5.8375551711844205</c:v>
                </c:pt>
                <c:pt idx="12">
                  <c:v>5.8375551711844205</c:v>
                </c:pt>
                <c:pt idx="13">
                  <c:v>5.8375551711844205</c:v>
                </c:pt>
                <c:pt idx="14">
                  <c:v>5.8375551711844205</c:v>
                </c:pt>
                <c:pt idx="15">
                  <c:v>5.8375551711844205</c:v>
                </c:pt>
                <c:pt idx="16">
                  <c:v>5.8375551711844205</c:v>
                </c:pt>
                <c:pt idx="17">
                  <c:v>5.8375551711844205</c:v>
                </c:pt>
                <c:pt idx="18">
                  <c:v>5.8375551711844205</c:v>
                </c:pt>
                <c:pt idx="19">
                  <c:v>5.8375551711844205</c:v>
                </c:pt>
                <c:pt idx="20">
                  <c:v>5.8375551711844205</c:v>
                </c:pt>
                <c:pt idx="21">
                  <c:v>5.8375551711844205</c:v>
                </c:pt>
                <c:pt idx="22">
                  <c:v>5.8375551711844205</c:v>
                </c:pt>
                <c:pt idx="23">
                  <c:v>5.8375551711844205</c:v>
                </c:pt>
                <c:pt idx="24">
                  <c:v>5.8375551711844205</c:v>
                </c:pt>
                <c:pt idx="25">
                  <c:v>5.8375551711844205</c:v>
                </c:pt>
                <c:pt idx="26">
                  <c:v>5.8375551711844205</c:v>
                </c:pt>
                <c:pt idx="27">
                  <c:v>5.8375551711844205</c:v>
                </c:pt>
                <c:pt idx="28">
                  <c:v>5.8375551711844205</c:v>
                </c:pt>
                <c:pt idx="29">
                  <c:v>4.2264660425089282</c:v>
                </c:pt>
                <c:pt idx="30">
                  <c:v>0</c:v>
                </c:pt>
              </c:numCache>
            </c:numRef>
          </c:val>
        </c:ser>
        <c:ser>
          <c:idx val="0"/>
          <c:order val="4"/>
          <c:tx>
            <c:strRef>
              <c:f>Лист2!$B$28</c:f>
              <c:strCache>
                <c:ptCount val="1"/>
                <c:pt idx="0">
                  <c:v>Погашение номинала А1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Лист2!$C$28:$AG$28</c:f>
              <c:numCache>
                <c:formatCode>_(* #,##0.00_);_(* \(#,##0.00\);_(* "-"??_);_(@_)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0.83163972210820014</c:v>
                </c:pt>
                <c:pt idx="9">
                  <c:v>2.6011164166052865</c:v>
                </c:pt>
                <c:pt idx="10">
                  <c:v>4.5077373138778212</c:v>
                </c:pt>
                <c:pt idx="11">
                  <c:v>6.5602993023260758</c:v>
                </c:pt>
                <c:pt idx="12">
                  <c:v>8.7681271440479165</c:v>
                </c:pt>
                <c:pt idx="13">
                  <c:v>11.141104277818135</c:v>
                </c:pt>
                <c:pt idx="14">
                  <c:v>13.689705397120356</c:v>
                </c:pt>
                <c:pt idx="15">
                  <c:v>16.425030904930392</c:v>
                </c:pt>
                <c:pt idx="16">
                  <c:v>19.358843352760307</c:v>
                </c:pt>
                <c:pt idx="17">
                  <c:v>22.503605977615251</c:v>
                </c:pt>
                <c:pt idx="18">
                  <c:v>25.872523457008107</c:v>
                </c:pt>
                <c:pt idx="19">
                  <c:v>29.479585009040409</c:v>
                </c:pt>
                <c:pt idx="20">
                  <c:v>33.339609971813097</c:v>
                </c:pt>
              </c:numCache>
            </c:numRef>
          </c:val>
        </c:ser>
        <c:ser>
          <c:idx val="1"/>
          <c:order val="5"/>
          <c:tx>
            <c:strRef>
              <c:f>Лист2!$B$29</c:f>
              <c:strCache>
                <c:ptCount val="1"/>
                <c:pt idx="0">
                  <c:v>Погашение номинала А2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Лист2!$C$29:$AG$29</c:f>
              <c:numCache>
                <c:formatCode>General</c:formatCode>
                <c:ptCount val="31"/>
                <c:pt idx="21" formatCode="_(* #,##0.00_);_(* \(#,##0.00\);_(* &quot;-&quot;??_);_(@_)">
                  <c:v>37.468296004099763</c:v>
                </c:pt>
                <c:pt idx="22" formatCode="_(* #,##0.00_);_(* \(#,##0.00\);_(* &quot;-&quot;??_);_(@_)">
                  <c:v>41.882270057321897</c:v>
                </c:pt>
                <c:pt idx="23" formatCode="_(* #,##0.00_);_(* \(#,##0.00\);_(* &quot;-&quot;??_);_(@_)">
                  <c:v>46.599142277434389</c:v>
                </c:pt>
                <c:pt idx="24" formatCode="_(* #,##0.00_);_(* \(#,##0.00\);_(* &quot;-&quot;??_);_(@_)">
                  <c:v>51.637563004388092</c:v>
                </c:pt>
                <c:pt idx="25" formatCode="_(* #,##0.00_);_(* \(#,##0.00\);_(* &quot;-&quot;??_);_(@_)">
                  <c:v>57.017283046410959</c:v>
                </c:pt>
                <c:pt idx="26" formatCode="_(* #,##0.00_);_(* \(#,##0.00\);_(* &quot;-&quot;??_);_(@_)">
                  <c:v>62.759217416469973</c:v>
                </c:pt>
                <c:pt idx="27" formatCode="_(* #,##0.00_);_(* \(#,##0.00\);_(* &quot;-&quot;??_);_(@_)">
                  <c:v>68.885512728975556</c:v>
                </c:pt>
                <c:pt idx="28" formatCode="_(* #,##0.00_);_(* \(#,##0.00\);_(* &quot;-&quot;??_);_(@_)">
                  <c:v>59.296647412764273</c:v>
                </c:pt>
              </c:numCache>
            </c:numRef>
          </c:val>
        </c:ser>
        <c:ser>
          <c:idx val="7"/>
          <c:order val="6"/>
          <c:tx>
            <c:strRef>
              <c:f>Лист2!$B$30</c:f>
              <c:strCache>
                <c:ptCount val="1"/>
                <c:pt idx="0">
                  <c:v>Погашение номинала Е</c:v>
                </c:pt>
              </c:strCache>
            </c:strRef>
          </c:tx>
          <c:spPr>
            <a:solidFill>
              <a:srgbClr val="CE181E"/>
            </a:solidFill>
            <a:ln w="25400">
              <a:solidFill>
                <a:srgbClr val="42609C"/>
              </a:solidFill>
            </a:ln>
          </c:spPr>
          <c:cat>
            <c:numRef>
              <c:f>Лист2!$C$23:$AG$23</c:f>
              <c:numCache>
                <c:formatCode>General</c:formatCode>
                <c:ptCount val="3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Лист2!$C$30:$AG$30</c:f>
              <c:numCache>
                <c:formatCode>General</c:formatCode>
                <c:ptCount val="31"/>
                <c:pt idx="28">
                  <c:v>16.11</c:v>
                </c:pt>
                <c:pt idx="29" formatCode="_(* #,##0.00_);_(* \(#,##0.00\);_(* &quot;-&quot;??_);_(@_)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16064"/>
        <c:axId val="43817600"/>
      </c:areaChart>
      <c:catAx>
        <c:axId val="438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43817600"/>
        <c:crosses val="autoZero"/>
        <c:auto val="1"/>
        <c:lblAlgn val="ctr"/>
        <c:lblOffset val="100"/>
        <c:noMultiLvlLbl val="0"/>
      </c:catAx>
      <c:valAx>
        <c:axId val="4381760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381606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1.6009809817040702E-2"/>
          <c:y val="0.79840413442642799"/>
          <c:w val="0.96932151018462365"/>
          <c:h val="0.178796272475716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786EB-9B62-4303-8C94-5C7CB93B5C3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8F7527FF-728F-4B2B-AF37-904F584F14F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1200" b="1" dirty="0" smtClean="0">
            <a:solidFill>
              <a:srgbClr val="002060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algn="ctr"/>
          <a:endParaRPr lang="ru-RU" sz="1200" b="1" dirty="0" smtClean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algn="just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	Строительство проектов в рамках Программы «Жилье для российской семьи», в комплексе:</a:t>
          </a:r>
        </a:p>
        <a:p>
          <a:pPr algn="l"/>
          <a:r>
            <a:rPr lang="ru-RU" sz="11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Жилья</a:t>
          </a:r>
        </a:p>
        <a:p>
          <a:pPr algn="l"/>
          <a:r>
            <a:rPr lang="ru-RU" sz="11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Инженерной инфраструктуры</a:t>
          </a:r>
        </a:p>
        <a:p>
          <a:pPr algn="l"/>
          <a:r>
            <a:rPr lang="ru-RU" sz="11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Объектов социальной инфраструктуры</a:t>
          </a:r>
        </a:p>
        <a:p>
          <a:pPr algn="l"/>
          <a:r>
            <a:rPr lang="ru-RU" sz="11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Арендного жилья</a:t>
          </a:r>
        </a:p>
        <a:p>
          <a:pPr algn="l"/>
          <a:endParaRPr lang="ru-RU" sz="1100" dirty="0" smtClean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algn="just"/>
          <a:r>
            <a:rPr lang="ru-RU" sz="1200" b="1" i="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	</a:t>
          </a:r>
          <a:endParaRPr lang="ru-RU" sz="1100" dirty="0" smtClean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algn="just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	Строительство проектов арендного жилья </a:t>
          </a:r>
        </a:p>
        <a:p>
          <a:pPr algn="ctr"/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(без ограничений)</a:t>
          </a:r>
        </a:p>
        <a:p>
          <a:pPr algn="ctr"/>
          <a:endParaRPr lang="ru-RU" sz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957686B2-E6E0-4CA2-A5AB-4D5BACD00557}" type="parTrans" cxnId="{68C4A107-7D4B-4136-BC68-2FC90F114B92}">
      <dgm:prSet/>
      <dgm:spPr/>
      <dgm:t>
        <a:bodyPr/>
        <a:lstStyle/>
        <a:p>
          <a:endParaRPr lang="ru-RU"/>
        </a:p>
      </dgm:t>
    </dgm:pt>
    <dgm:pt modelId="{91D4CCC8-4231-4F3D-A182-585F78C1D02E}" type="sibTrans" cxnId="{68C4A107-7D4B-4136-BC68-2FC90F114B92}">
      <dgm:prSet/>
      <dgm:spPr/>
      <dgm:t>
        <a:bodyPr/>
        <a:lstStyle/>
        <a:p>
          <a:endParaRPr lang="ru-RU"/>
        </a:p>
      </dgm:t>
    </dgm:pt>
    <dgm:pt modelId="{ABAC0DDF-46A2-4FED-A020-4FE8ED930B18}" type="pres">
      <dgm:prSet presAssocID="{301786EB-9B62-4303-8C94-5C7CB93B5C39}" presName="CompostProcess" presStyleCnt="0">
        <dgm:presLayoutVars>
          <dgm:dir/>
          <dgm:resizeHandles val="exact"/>
        </dgm:presLayoutVars>
      </dgm:prSet>
      <dgm:spPr/>
    </dgm:pt>
    <dgm:pt modelId="{7830CA72-8C11-4A04-A144-4FD74B166119}" type="pres">
      <dgm:prSet presAssocID="{301786EB-9B62-4303-8C94-5C7CB93B5C39}" presName="arrow" presStyleLbl="bgShp" presStyleIdx="0" presStyleCnt="1" custScaleX="94700" custLinFactNeighborX="-13341" custLinFactNeighborY="-1374"/>
      <dgm:spPr/>
    </dgm:pt>
    <dgm:pt modelId="{685E7F6A-6654-423D-A804-5A9EC1D719DE}" type="pres">
      <dgm:prSet presAssocID="{301786EB-9B62-4303-8C94-5C7CB93B5C39}" presName="linearProcess" presStyleCnt="0"/>
      <dgm:spPr/>
    </dgm:pt>
    <dgm:pt modelId="{A641B8D5-C173-4050-BC1E-271656F999E3}" type="pres">
      <dgm:prSet presAssocID="{8F7527FF-728F-4B2B-AF37-904F584F14F2}" presName="textNode" presStyleLbl="node1" presStyleIdx="0" presStyleCnt="1" custScaleX="77101" custScaleY="238777" custLinFactX="1387" custLinFactNeighborX="100000" custLinFactNeighborY="-34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7790870-A8A0-4759-9CB3-6CA3C1420F30}" type="presOf" srcId="{8F7527FF-728F-4B2B-AF37-904F584F14F2}" destId="{A641B8D5-C173-4050-BC1E-271656F999E3}" srcOrd="0" destOrd="0" presId="urn:microsoft.com/office/officeart/2005/8/layout/hProcess9"/>
    <dgm:cxn modelId="{2558F7DA-B1D9-4EDE-8DC9-A6C609F7D13F}" type="presOf" srcId="{301786EB-9B62-4303-8C94-5C7CB93B5C39}" destId="{ABAC0DDF-46A2-4FED-A020-4FE8ED930B18}" srcOrd="0" destOrd="0" presId="urn:microsoft.com/office/officeart/2005/8/layout/hProcess9"/>
    <dgm:cxn modelId="{68C4A107-7D4B-4136-BC68-2FC90F114B92}" srcId="{301786EB-9B62-4303-8C94-5C7CB93B5C39}" destId="{8F7527FF-728F-4B2B-AF37-904F584F14F2}" srcOrd="0" destOrd="0" parTransId="{957686B2-E6E0-4CA2-A5AB-4D5BACD00557}" sibTransId="{91D4CCC8-4231-4F3D-A182-585F78C1D02E}"/>
    <dgm:cxn modelId="{DB7192B6-ED03-44F7-922C-BAE6E492C2B8}" type="presParOf" srcId="{ABAC0DDF-46A2-4FED-A020-4FE8ED930B18}" destId="{7830CA72-8C11-4A04-A144-4FD74B166119}" srcOrd="0" destOrd="0" presId="urn:microsoft.com/office/officeart/2005/8/layout/hProcess9"/>
    <dgm:cxn modelId="{5F3E35C8-515A-4FFB-837D-2214E79AA7AC}" type="presParOf" srcId="{ABAC0DDF-46A2-4FED-A020-4FE8ED930B18}" destId="{685E7F6A-6654-423D-A804-5A9EC1D719DE}" srcOrd="1" destOrd="0" presId="urn:microsoft.com/office/officeart/2005/8/layout/hProcess9"/>
    <dgm:cxn modelId="{6F207F51-8F55-4B4C-A4FA-72B3CF81F5EF}" type="presParOf" srcId="{685E7F6A-6654-423D-A804-5A9EC1D719DE}" destId="{A641B8D5-C173-4050-BC1E-271656F999E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1111F-4AD8-465A-9CB4-5081F8F53315}" type="doc">
      <dgm:prSet loTypeId="urn:microsoft.com/office/officeart/2005/8/layout/h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DDF366A-5606-497C-A767-9AB87DCAC0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Преимущества</a:t>
          </a:r>
          <a:endParaRPr lang="ru-RU" sz="1800" b="1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41428276-1C70-4780-8B15-0BFBA74BD103}" type="parTrans" cxnId="{224A1207-58E0-4923-88A1-45229859B8A2}">
      <dgm:prSet/>
      <dgm:spPr/>
      <dgm:t>
        <a:bodyPr/>
        <a:lstStyle/>
        <a:p>
          <a:endParaRPr lang="ru-RU"/>
        </a:p>
      </dgm:t>
    </dgm:pt>
    <dgm:pt modelId="{E932D0D7-5381-4AEB-B1C3-D98D417223EF}" type="sibTrans" cxnId="{224A1207-58E0-4923-88A1-45229859B8A2}">
      <dgm:prSet/>
      <dgm:spPr/>
      <dgm:t>
        <a:bodyPr/>
        <a:lstStyle/>
        <a:p>
          <a:endParaRPr lang="ru-RU"/>
        </a:p>
      </dgm:t>
    </dgm:pt>
    <dgm:pt modelId="{D2BDF9AC-F8C0-4A5C-ABAC-4B4585EB8C1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Фиксированный на весь срок платеж (аннуитет)</a:t>
          </a:r>
          <a:endParaRPr lang="ru-RU" sz="19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D9F18F60-7159-4573-9269-4C0DE1743308}" type="parTrans" cxnId="{8C5B32D4-880C-4AED-822C-E7AB253BC3BC}">
      <dgm:prSet/>
      <dgm:spPr/>
      <dgm:t>
        <a:bodyPr/>
        <a:lstStyle/>
        <a:p>
          <a:endParaRPr lang="ru-RU"/>
        </a:p>
      </dgm:t>
    </dgm:pt>
    <dgm:pt modelId="{E288553F-5402-4891-9CC4-E3D4C1050811}" type="sibTrans" cxnId="{8C5B32D4-880C-4AED-822C-E7AB253BC3BC}">
      <dgm:prSet/>
      <dgm:spPr/>
      <dgm:t>
        <a:bodyPr/>
        <a:lstStyle/>
        <a:p>
          <a:endParaRPr lang="ru-RU"/>
        </a:p>
      </dgm:t>
    </dgm:pt>
    <dgm:pt modelId="{1B17D4E4-AE1F-41B9-B913-9BFFE2ACF16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Недостатки и риски</a:t>
          </a:r>
          <a:endParaRPr lang="ru-RU" sz="1800" b="1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07471291-A042-47C1-AB00-351674714011}" type="parTrans" cxnId="{39E1C72D-F4E6-430E-9D36-4B32753B476E}">
      <dgm:prSet/>
      <dgm:spPr/>
      <dgm:t>
        <a:bodyPr/>
        <a:lstStyle/>
        <a:p>
          <a:endParaRPr lang="ru-RU"/>
        </a:p>
      </dgm:t>
    </dgm:pt>
    <dgm:pt modelId="{ED459975-D6AB-4CFD-8C94-CFDEFAA0D0A7}" type="sibTrans" cxnId="{39E1C72D-F4E6-430E-9D36-4B32753B476E}">
      <dgm:prSet/>
      <dgm:spPr/>
      <dgm:t>
        <a:bodyPr/>
        <a:lstStyle/>
        <a:p>
          <a:endParaRPr lang="ru-RU"/>
        </a:p>
      </dgm:t>
    </dgm:pt>
    <dgm:pt modelId="{CA5A86C1-7C40-4EE8-B07F-5A47DE3BB73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Высокая долговая нагрузка с самого начала проекта</a:t>
          </a:r>
          <a:endParaRPr lang="ru-RU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E3E235A8-2EE6-41E6-B43E-C9F4C599353D}" type="parTrans" cxnId="{8D5F55E1-EABE-4403-95DB-59B5A2A1C363}">
      <dgm:prSet/>
      <dgm:spPr/>
      <dgm:t>
        <a:bodyPr/>
        <a:lstStyle/>
        <a:p>
          <a:endParaRPr lang="ru-RU"/>
        </a:p>
      </dgm:t>
    </dgm:pt>
    <dgm:pt modelId="{596581DE-CA67-4332-B4E3-30D84F06834B}" type="sibTrans" cxnId="{8D5F55E1-EABE-4403-95DB-59B5A2A1C363}">
      <dgm:prSet/>
      <dgm:spPr/>
      <dgm:t>
        <a:bodyPr/>
        <a:lstStyle/>
        <a:p>
          <a:endParaRPr lang="ru-RU"/>
        </a:p>
      </dgm:t>
    </dgm:pt>
    <dgm:pt modelId="{FAB3363C-AACF-4DA5-8D79-9E930CA11CB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Возможность выпуска ИЦБ, обеспеченных закладными юридическому лицу</a:t>
          </a:r>
          <a:endParaRPr lang="ru-RU" sz="19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166C4B96-9FDA-4177-B487-AB79141672E7}" type="parTrans" cxnId="{C5B57F69-FE25-45A7-9CF2-EC47DA1CA43B}">
      <dgm:prSet/>
      <dgm:spPr/>
      <dgm:t>
        <a:bodyPr/>
        <a:lstStyle/>
        <a:p>
          <a:endParaRPr lang="ru-RU"/>
        </a:p>
      </dgm:t>
    </dgm:pt>
    <dgm:pt modelId="{9A1E21AD-4207-4CB3-A36E-5F13966D55D6}" type="sibTrans" cxnId="{C5B57F69-FE25-45A7-9CF2-EC47DA1CA43B}">
      <dgm:prSet/>
      <dgm:spPr/>
      <dgm:t>
        <a:bodyPr/>
        <a:lstStyle/>
        <a:p>
          <a:endParaRPr lang="ru-RU"/>
        </a:p>
      </dgm:t>
    </dgm:pt>
    <dgm:pt modelId="{F9E164F8-14B5-4AC1-B1AF-E1C59E45E3F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Возможность включение в ипотечное покрытие закладных юридическому лицу, вместе с закладными физическому лицу</a:t>
          </a:r>
          <a:endParaRPr lang="ru-RU" sz="19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2D1986CA-213C-405D-B3A5-EC27A30D13C6}" type="parTrans" cxnId="{1F630DFC-EE8D-4951-83A7-8C4F73894D47}">
      <dgm:prSet/>
      <dgm:spPr/>
      <dgm:t>
        <a:bodyPr/>
        <a:lstStyle/>
        <a:p>
          <a:endParaRPr lang="ru-RU"/>
        </a:p>
      </dgm:t>
    </dgm:pt>
    <dgm:pt modelId="{C428D344-0136-43FC-97E3-677CC6AAA516}" type="sibTrans" cxnId="{1F630DFC-EE8D-4951-83A7-8C4F73894D47}">
      <dgm:prSet/>
      <dgm:spPr/>
      <dgm:t>
        <a:bodyPr/>
        <a:lstStyle/>
        <a:p>
          <a:endParaRPr lang="ru-RU"/>
        </a:p>
      </dgm:t>
    </dgm:pt>
    <dgm:pt modelId="{B3B74301-8136-45DB-8AF4-DD6B9F78404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Требование наличия 30% собственных средств</a:t>
          </a:r>
          <a:endParaRPr lang="ru-RU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D4E52B93-09B3-49F4-A2DE-728015BB0ACB}" type="parTrans" cxnId="{7812198E-24D5-4213-B999-85295AF09D14}">
      <dgm:prSet/>
      <dgm:spPr/>
      <dgm:t>
        <a:bodyPr/>
        <a:lstStyle/>
        <a:p>
          <a:endParaRPr lang="ru-RU"/>
        </a:p>
      </dgm:t>
    </dgm:pt>
    <dgm:pt modelId="{2CC8E6DD-5EB4-42DB-9A80-CD07B0DA57FE}" type="sibTrans" cxnId="{7812198E-24D5-4213-B999-85295AF09D14}">
      <dgm:prSet/>
      <dgm:spPr/>
      <dgm:t>
        <a:bodyPr/>
        <a:lstStyle/>
        <a:p>
          <a:endParaRPr lang="ru-RU"/>
        </a:p>
      </dgm:t>
    </dgm:pt>
    <dgm:pt modelId="{F774F5C0-6B27-4AF1-87F4-00141E2E034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Отсутствие контроля условий договоров найма, заключенных с физическими лицами</a:t>
          </a:r>
          <a:endParaRPr lang="ru-RU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50EC4FB4-8508-4713-9732-DFE60B529094}" type="parTrans" cxnId="{1951E549-BBC5-4B25-91AA-4F0A8FB05B00}">
      <dgm:prSet/>
      <dgm:spPr/>
      <dgm:t>
        <a:bodyPr/>
        <a:lstStyle/>
        <a:p>
          <a:endParaRPr lang="ru-RU"/>
        </a:p>
      </dgm:t>
    </dgm:pt>
    <dgm:pt modelId="{91C6FC21-5895-4D88-9554-39B06DEF510E}" type="sibTrans" cxnId="{1951E549-BBC5-4B25-91AA-4F0A8FB05B00}">
      <dgm:prSet/>
      <dgm:spPr/>
      <dgm:t>
        <a:bodyPr/>
        <a:lstStyle/>
        <a:p>
          <a:endParaRPr lang="ru-RU"/>
        </a:p>
      </dgm:t>
    </dgm:pt>
    <dgm:pt modelId="{93C58D87-53A4-4E15-B577-DEB7844D397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Незащищенность юридическо-правовой формы СПК (ОАО, ООО и т.д.)</a:t>
          </a:r>
          <a:endParaRPr lang="ru-RU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BF9D7C5E-3BC8-449D-8D4D-B2A20A3A9C3E}" type="parTrans" cxnId="{00AE003D-8EE9-486B-93EA-F58CA3EDC537}">
      <dgm:prSet/>
      <dgm:spPr/>
      <dgm:t>
        <a:bodyPr/>
        <a:lstStyle/>
        <a:p>
          <a:endParaRPr lang="ru-RU"/>
        </a:p>
      </dgm:t>
    </dgm:pt>
    <dgm:pt modelId="{72A31567-8B3B-4CB3-BD10-59D13C4D9EA4}" type="sibTrans" cxnId="{00AE003D-8EE9-486B-93EA-F58CA3EDC537}">
      <dgm:prSet/>
      <dgm:spPr/>
      <dgm:t>
        <a:bodyPr/>
        <a:lstStyle/>
        <a:p>
          <a:endParaRPr lang="ru-RU"/>
        </a:p>
      </dgm:t>
    </dgm:pt>
    <dgm:pt modelId="{DE8F3D8B-C824-4C03-A59F-0F5A24961D0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Создание СПК под каждый проект</a:t>
          </a:r>
          <a:endParaRPr lang="ru-RU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3CD82FED-9E27-4B75-A89B-639024557C22}" type="parTrans" cxnId="{81AA2534-00A5-46C2-8CE2-0228983AA34A}">
      <dgm:prSet/>
      <dgm:spPr/>
      <dgm:t>
        <a:bodyPr/>
        <a:lstStyle/>
        <a:p>
          <a:endParaRPr lang="ru-RU"/>
        </a:p>
      </dgm:t>
    </dgm:pt>
    <dgm:pt modelId="{BF26B051-C5D3-4CCE-899C-0027F7EEA957}" type="sibTrans" cxnId="{81AA2534-00A5-46C2-8CE2-0228983AA34A}">
      <dgm:prSet/>
      <dgm:spPr/>
      <dgm:t>
        <a:bodyPr/>
        <a:lstStyle/>
        <a:p>
          <a:endParaRPr lang="ru-RU"/>
        </a:p>
      </dgm:t>
    </dgm:pt>
    <dgm:pt modelId="{BB66EA1E-60F2-43A8-A320-8855E62FE13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Требование целостности объекта-дом, секция, подъезд</a:t>
          </a:r>
          <a:endParaRPr lang="ru-RU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9B2F2411-A467-4343-BBB6-FA819CA456E8}" type="parTrans" cxnId="{2E1C4139-1A7F-4B66-BC9C-09D58FA54E25}">
      <dgm:prSet/>
      <dgm:spPr/>
      <dgm:t>
        <a:bodyPr/>
        <a:lstStyle/>
        <a:p>
          <a:endParaRPr lang="ru-RU"/>
        </a:p>
      </dgm:t>
    </dgm:pt>
    <dgm:pt modelId="{7553BBAD-8976-4C0F-B99B-ACB12448BB9E}" type="sibTrans" cxnId="{2E1C4139-1A7F-4B66-BC9C-09D58FA54E25}">
      <dgm:prSet/>
      <dgm:spPr/>
      <dgm:t>
        <a:bodyPr/>
        <a:lstStyle/>
        <a:p>
          <a:endParaRPr lang="ru-RU"/>
        </a:p>
      </dgm:t>
    </dgm:pt>
    <dgm:pt modelId="{CC8CEB9E-296F-497F-951C-5FAB093E6240}" type="pres">
      <dgm:prSet presAssocID="{B901111F-4AD8-465A-9CB4-5081F8F533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747DF-0B79-4DCD-B680-84351AA22FEC}" type="pres">
      <dgm:prSet presAssocID="{5DDF366A-5606-497C-A767-9AB87DCAC026}" presName="composite" presStyleCnt="0"/>
      <dgm:spPr/>
    </dgm:pt>
    <dgm:pt modelId="{BBFE93FE-9979-42CB-B05B-C55E75AAB56D}" type="pres">
      <dgm:prSet presAssocID="{5DDF366A-5606-497C-A767-9AB87DCAC026}" presName="parTx" presStyleLbl="alignNode1" presStyleIdx="0" presStyleCnt="2" custLinFactNeighborX="-1" custLinFactNeighborY="288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9C94808-5329-42B8-923E-3025DA7ABEE6}" type="pres">
      <dgm:prSet presAssocID="{5DDF366A-5606-497C-A767-9AB87DCAC026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3840517-E3AD-4105-A42F-497BD2A461F5}" type="pres">
      <dgm:prSet presAssocID="{E932D0D7-5381-4AEB-B1C3-D98D417223EF}" presName="space" presStyleCnt="0"/>
      <dgm:spPr/>
    </dgm:pt>
    <dgm:pt modelId="{816E8CB5-8C3B-4C67-B086-4DAD5F4F99AE}" type="pres">
      <dgm:prSet presAssocID="{1B17D4E4-AE1F-41B9-B913-9BFFE2ACF166}" presName="composite" presStyleCnt="0"/>
      <dgm:spPr/>
    </dgm:pt>
    <dgm:pt modelId="{44DD9B54-3179-407B-BC7E-46690BE66C73}" type="pres">
      <dgm:prSet presAssocID="{1B17D4E4-AE1F-41B9-B913-9BFFE2ACF166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97DD171-CD34-4911-88EF-7E94AAA5CF68}" type="pres">
      <dgm:prSet presAssocID="{1B17D4E4-AE1F-41B9-B913-9BFFE2ACF166}" presName="desTx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D109823-0505-439E-81AE-19AD3B83AA41}" type="presOf" srcId="{F9E164F8-14B5-4AC1-B1AF-E1C59E45E3F4}" destId="{E9C94808-5329-42B8-923E-3025DA7ABEE6}" srcOrd="0" destOrd="2" presId="urn:microsoft.com/office/officeart/2005/8/layout/hList1"/>
    <dgm:cxn modelId="{8C5B32D4-880C-4AED-822C-E7AB253BC3BC}" srcId="{5DDF366A-5606-497C-A767-9AB87DCAC026}" destId="{D2BDF9AC-F8C0-4A5C-ABAC-4B4585EB8C1F}" srcOrd="0" destOrd="0" parTransId="{D9F18F60-7159-4573-9269-4C0DE1743308}" sibTransId="{E288553F-5402-4891-9CC4-E3D4C1050811}"/>
    <dgm:cxn modelId="{3E180419-3451-49D0-9094-D6B250D698BE}" type="presOf" srcId="{93C58D87-53A4-4E15-B577-DEB7844D3970}" destId="{B97DD171-CD34-4911-88EF-7E94AAA5CF68}" srcOrd="0" destOrd="3" presId="urn:microsoft.com/office/officeart/2005/8/layout/hList1"/>
    <dgm:cxn modelId="{39E1C72D-F4E6-430E-9D36-4B32753B476E}" srcId="{B901111F-4AD8-465A-9CB4-5081F8F53315}" destId="{1B17D4E4-AE1F-41B9-B913-9BFFE2ACF166}" srcOrd="1" destOrd="0" parTransId="{07471291-A042-47C1-AB00-351674714011}" sibTransId="{ED459975-D6AB-4CFD-8C94-CFDEFAA0D0A7}"/>
    <dgm:cxn modelId="{D81101F9-997D-451F-9CD6-790EA0AEA4C8}" type="presOf" srcId="{1B17D4E4-AE1F-41B9-B913-9BFFE2ACF166}" destId="{44DD9B54-3179-407B-BC7E-46690BE66C73}" srcOrd="0" destOrd="0" presId="urn:microsoft.com/office/officeart/2005/8/layout/hList1"/>
    <dgm:cxn modelId="{693F5D5C-5DE3-40C6-B93B-44D3B6F4A70E}" type="presOf" srcId="{B901111F-4AD8-465A-9CB4-5081F8F53315}" destId="{CC8CEB9E-296F-497F-951C-5FAB093E6240}" srcOrd="0" destOrd="0" presId="urn:microsoft.com/office/officeart/2005/8/layout/hList1"/>
    <dgm:cxn modelId="{B22AC9A0-F57B-4290-B959-8A575A08AE1D}" type="presOf" srcId="{D2BDF9AC-F8C0-4A5C-ABAC-4B4585EB8C1F}" destId="{E9C94808-5329-42B8-923E-3025DA7ABEE6}" srcOrd="0" destOrd="0" presId="urn:microsoft.com/office/officeart/2005/8/layout/hList1"/>
    <dgm:cxn modelId="{81AA2534-00A5-46C2-8CE2-0228983AA34A}" srcId="{1B17D4E4-AE1F-41B9-B913-9BFFE2ACF166}" destId="{DE8F3D8B-C824-4C03-A59F-0F5A24961D0B}" srcOrd="4" destOrd="0" parTransId="{3CD82FED-9E27-4B75-A89B-639024557C22}" sibTransId="{BF26B051-C5D3-4CCE-899C-0027F7EEA957}"/>
    <dgm:cxn modelId="{8AE4F636-AA48-462D-A666-9335A2D6B92D}" type="presOf" srcId="{F774F5C0-6B27-4AF1-87F4-00141E2E0341}" destId="{B97DD171-CD34-4911-88EF-7E94AAA5CF68}" srcOrd="0" destOrd="2" presId="urn:microsoft.com/office/officeart/2005/8/layout/hList1"/>
    <dgm:cxn modelId="{2E1C4139-1A7F-4B66-BC9C-09D58FA54E25}" srcId="{1B17D4E4-AE1F-41B9-B913-9BFFE2ACF166}" destId="{BB66EA1E-60F2-43A8-A320-8855E62FE13D}" srcOrd="5" destOrd="0" parTransId="{9B2F2411-A467-4343-BBB6-FA819CA456E8}" sibTransId="{7553BBAD-8976-4C0F-B99B-ACB12448BB9E}"/>
    <dgm:cxn modelId="{F2205DCC-8A09-48C4-9476-F1DF5684E328}" type="presOf" srcId="{DE8F3D8B-C824-4C03-A59F-0F5A24961D0B}" destId="{B97DD171-CD34-4911-88EF-7E94AAA5CF68}" srcOrd="0" destOrd="4" presId="urn:microsoft.com/office/officeart/2005/8/layout/hList1"/>
    <dgm:cxn modelId="{BA0645F5-CB01-4EBD-8E0E-9EEB9C3CE5AE}" type="presOf" srcId="{FAB3363C-AACF-4DA5-8D79-9E930CA11CB6}" destId="{E9C94808-5329-42B8-923E-3025DA7ABEE6}" srcOrd="0" destOrd="1" presId="urn:microsoft.com/office/officeart/2005/8/layout/hList1"/>
    <dgm:cxn modelId="{DB30CD36-1333-488C-BEFF-8B43E990C410}" type="presOf" srcId="{5DDF366A-5606-497C-A767-9AB87DCAC026}" destId="{BBFE93FE-9979-42CB-B05B-C55E75AAB56D}" srcOrd="0" destOrd="0" presId="urn:microsoft.com/office/officeart/2005/8/layout/hList1"/>
    <dgm:cxn modelId="{7812198E-24D5-4213-B999-85295AF09D14}" srcId="{1B17D4E4-AE1F-41B9-B913-9BFFE2ACF166}" destId="{B3B74301-8136-45DB-8AF4-DD6B9F784041}" srcOrd="1" destOrd="0" parTransId="{D4E52B93-09B3-49F4-A2DE-728015BB0ACB}" sibTransId="{2CC8E6DD-5EB4-42DB-9A80-CD07B0DA57FE}"/>
    <dgm:cxn modelId="{3AD623AF-6146-4BBD-AEFE-243A2E0B591A}" type="presOf" srcId="{BB66EA1E-60F2-43A8-A320-8855E62FE13D}" destId="{B97DD171-CD34-4911-88EF-7E94AAA5CF68}" srcOrd="0" destOrd="5" presId="urn:microsoft.com/office/officeart/2005/8/layout/hList1"/>
    <dgm:cxn modelId="{00AE003D-8EE9-486B-93EA-F58CA3EDC537}" srcId="{1B17D4E4-AE1F-41B9-B913-9BFFE2ACF166}" destId="{93C58D87-53A4-4E15-B577-DEB7844D3970}" srcOrd="3" destOrd="0" parTransId="{BF9D7C5E-3BC8-449D-8D4D-B2A20A3A9C3E}" sibTransId="{72A31567-8B3B-4CB3-BD10-59D13C4D9EA4}"/>
    <dgm:cxn modelId="{23201990-2DBC-4585-8903-8127AB9BBCEB}" type="presOf" srcId="{B3B74301-8136-45DB-8AF4-DD6B9F784041}" destId="{B97DD171-CD34-4911-88EF-7E94AAA5CF68}" srcOrd="0" destOrd="1" presId="urn:microsoft.com/office/officeart/2005/8/layout/hList1"/>
    <dgm:cxn modelId="{1F630DFC-EE8D-4951-83A7-8C4F73894D47}" srcId="{5DDF366A-5606-497C-A767-9AB87DCAC026}" destId="{F9E164F8-14B5-4AC1-B1AF-E1C59E45E3F4}" srcOrd="2" destOrd="0" parTransId="{2D1986CA-213C-405D-B3A5-EC27A30D13C6}" sibTransId="{C428D344-0136-43FC-97E3-677CC6AAA516}"/>
    <dgm:cxn modelId="{C5B57F69-FE25-45A7-9CF2-EC47DA1CA43B}" srcId="{5DDF366A-5606-497C-A767-9AB87DCAC026}" destId="{FAB3363C-AACF-4DA5-8D79-9E930CA11CB6}" srcOrd="1" destOrd="0" parTransId="{166C4B96-9FDA-4177-B487-AB79141672E7}" sibTransId="{9A1E21AD-4207-4CB3-A36E-5F13966D55D6}"/>
    <dgm:cxn modelId="{224A1207-58E0-4923-88A1-45229859B8A2}" srcId="{B901111F-4AD8-465A-9CB4-5081F8F53315}" destId="{5DDF366A-5606-497C-A767-9AB87DCAC026}" srcOrd="0" destOrd="0" parTransId="{41428276-1C70-4780-8B15-0BFBA74BD103}" sibTransId="{E932D0D7-5381-4AEB-B1C3-D98D417223EF}"/>
    <dgm:cxn modelId="{8D5F55E1-EABE-4403-95DB-59B5A2A1C363}" srcId="{1B17D4E4-AE1F-41B9-B913-9BFFE2ACF166}" destId="{CA5A86C1-7C40-4EE8-B07F-5A47DE3BB733}" srcOrd="0" destOrd="0" parTransId="{E3E235A8-2EE6-41E6-B43E-C9F4C599353D}" sibTransId="{596581DE-CA67-4332-B4E3-30D84F06834B}"/>
    <dgm:cxn modelId="{1951E549-BBC5-4B25-91AA-4F0A8FB05B00}" srcId="{1B17D4E4-AE1F-41B9-B913-9BFFE2ACF166}" destId="{F774F5C0-6B27-4AF1-87F4-00141E2E0341}" srcOrd="2" destOrd="0" parTransId="{50EC4FB4-8508-4713-9732-DFE60B529094}" sibTransId="{91C6FC21-5895-4D88-9554-39B06DEF510E}"/>
    <dgm:cxn modelId="{063BF223-F9D7-47A0-B8B2-2F49F0366CED}" type="presOf" srcId="{CA5A86C1-7C40-4EE8-B07F-5A47DE3BB733}" destId="{B97DD171-CD34-4911-88EF-7E94AAA5CF68}" srcOrd="0" destOrd="0" presId="urn:microsoft.com/office/officeart/2005/8/layout/hList1"/>
    <dgm:cxn modelId="{70C09D39-563A-4E07-B930-092A45A6DBE7}" type="presParOf" srcId="{CC8CEB9E-296F-497F-951C-5FAB093E6240}" destId="{96B747DF-0B79-4DCD-B680-84351AA22FEC}" srcOrd="0" destOrd="0" presId="urn:microsoft.com/office/officeart/2005/8/layout/hList1"/>
    <dgm:cxn modelId="{7A40880F-3B5B-4268-B2E5-90DA490CA5F1}" type="presParOf" srcId="{96B747DF-0B79-4DCD-B680-84351AA22FEC}" destId="{BBFE93FE-9979-42CB-B05B-C55E75AAB56D}" srcOrd="0" destOrd="0" presId="urn:microsoft.com/office/officeart/2005/8/layout/hList1"/>
    <dgm:cxn modelId="{92BB09BC-7EE0-41CD-A891-4711CBD0DBDA}" type="presParOf" srcId="{96B747DF-0B79-4DCD-B680-84351AA22FEC}" destId="{E9C94808-5329-42B8-923E-3025DA7ABEE6}" srcOrd="1" destOrd="0" presId="urn:microsoft.com/office/officeart/2005/8/layout/hList1"/>
    <dgm:cxn modelId="{12CC4B22-9191-4BF8-9491-BE873005F89B}" type="presParOf" srcId="{CC8CEB9E-296F-497F-951C-5FAB093E6240}" destId="{C3840517-E3AD-4105-A42F-497BD2A461F5}" srcOrd="1" destOrd="0" presId="urn:microsoft.com/office/officeart/2005/8/layout/hList1"/>
    <dgm:cxn modelId="{61865ED3-27AB-449D-A0F1-2873DF73B1F0}" type="presParOf" srcId="{CC8CEB9E-296F-497F-951C-5FAB093E6240}" destId="{816E8CB5-8C3B-4C67-B086-4DAD5F4F99AE}" srcOrd="2" destOrd="0" presId="urn:microsoft.com/office/officeart/2005/8/layout/hList1"/>
    <dgm:cxn modelId="{231A017C-C023-41BE-A867-968FF78514FA}" type="presParOf" srcId="{816E8CB5-8C3B-4C67-B086-4DAD5F4F99AE}" destId="{44DD9B54-3179-407B-BC7E-46690BE66C73}" srcOrd="0" destOrd="0" presId="urn:microsoft.com/office/officeart/2005/8/layout/hList1"/>
    <dgm:cxn modelId="{8F6B7128-0D6D-4222-905E-6B497AAD13F5}" type="presParOf" srcId="{816E8CB5-8C3B-4C67-B086-4DAD5F4F99AE}" destId="{B97DD171-CD34-4911-88EF-7E94AAA5CF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1111F-4AD8-465A-9CB4-5081F8F53315}" type="doc">
      <dgm:prSet loTypeId="urn:microsoft.com/office/officeart/2005/8/layout/h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DDF366A-5606-497C-A767-9AB87DCAC0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Преимущества</a:t>
          </a:r>
          <a:endParaRPr lang="ru-RU" sz="1800" b="1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41428276-1C70-4780-8B15-0BFBA74BD103}" type="parTrans" cxnId="{224A1207-58E0-4923-88A1-45229859B8A2}">
      <dgm:prSet/>
      <dgm:spPr/>
      <dgm:t>
        <a:bodyPr/>
        <a:lstStyle/>
        <a:p>
          <a:endParaRPr lang="ru-RU"/>
        </a:p>
      </dgm:t>
    </dgm:pt>
    <dgm:pt modelId="{E932D0D7-5381-4AEB-B1C3-D98D417223EF}" type="sibTrans" cxnId="{224A1207-58E0-4923-88A1-45229859B8A2}">
      <dgm:prSet/>
      <dgm:spPr/>
      <dgm:t>
        <a:bodyPr/>
        <a:lstStyle/>
        <a:p>
          <a:endParaRPr lang="ru-RU"/>
        </a:p>
      </dgm:t>
    </dgm:pt>
    <dgm:pt modelId="{D2BDF9AC-F8C0-4A5C-ABAC-4B4585EB8C1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Защищенность юридическо-правовой формы СОПФ, защита от банкротства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D9F18F60-7159-4573-9269-4C0DE1743308}" type="parTrans" cxnId="{8C5B32D4-880C-4AED-822C-E7AB253BC3BC}">
      <dgm:prSet/>
      <dgm:spPr/>
      <dgm:t>
        <a:bodyPr/>
        <a:lstStyle/>
        <a:p>
          <a:endParaRPr lang="ru-RU"/>
        </a:p>
      </dgm:t>
    </dgm:pt>
    <dgm:pt modelId="{E288553F-5402-4891-9CC4-E3D4C1050811}" type="sibTrans" cxnId="{8C5B32D4-880C-4AED-822C-E7AB253BC3BC}">
      <dgm:prSet/>
      <dgm:spPr/>
      <dgm:t>
        <a:bodyPr/>
        <a:lstStyle/>
        <a:p>
          <a:endParaRPr lang="ru-RU"/>
        </a:p>
      </dgm:t>
    </dgm:pt>
    <dgm:pt modelId="{1B17D4E4-AE1F-41B9-B913-9BFFE2ACF16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b="1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Недостатки и риски</a:t>
          </a:r>
          <a:endParaRPr lang="ru-RU" b="1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07471291-A042-47C1-AB00-351674714011}" type="parTrans" cxnId="{39E1C72D-F4E6-430E-9D36-4B32753B476E}">
      <dgm:prSet/>
      <dgm:spPr/>
      <dgm:t>
        <a:bodyPr/>
        <a:lstStyle/>
        <a:p>
          <a:endParaRPr lang="ru-RU"/>
        </a:p>
      </dgm:t>
    </dgm:pt>
    <dgm:pt modelId="{ED459975-D6AB-4CFD-8C94-CFDEFAA0D0A7}" type="sibTrans" cxnId="{39E1C72D-F4E6-430E-9D36-4B32753B476E}">
      <dgm:prSet/>
      <dgm:spPr/>
      <dgm:t>
        <a:bodyPr/>
        <a:lstStyle/>
        <a:p>
          <a:endParaRPr lang="ru-RU"/>
        </a:p>
      </dgm:t>
    </dgm:pt>
    <dgm:pt modelId="{CA5A86C1-7C40-4EE8-B07F-5A47DE3BB73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Необходимость накопления минимального объема для выпуска облигаций</a:t>
          </a:r>
          <a:endParaRPr lang="ru-RU" sz="19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E3E235A8-2EE6-41E6-B43E-C9F4C599353D}" type="parTrans" cxnId="{8D5F55E1-EABE-4403-95DB-59B5A2A1C363}">
      <dgm:prSet/>
      <dgm:spPr/>
      <dgm:t>
        <a:bodyPr/>
        <a:lstStyle/>
        <a:p>
          <a:endParaRPr lang="ru-RU"/>
        </a:p>
      </dgm:t>
    </dgm:pt>
    <dgm:pt modelId="{596581DE-CA67-4332-B4E3-30D84F06834B}" type="sibTrans" cxnId="{8D5F55E1-EABE-4403-95DB-59B5A2A1C363}">
      <dgm:prSet/>
      <dgm:spPr/>
      <dgm:t>
        <a:bodyPr/>
        <a:lstStyle/>
        <a:p>
          <a:endParaRPr lang="ru-RU"/>
        </a:p>
      </dgm:t>
    </dgm:pt>
    <dgm:pt modelId="{F9E164F8-14B5-4AC1-B1AF-E1C59E45E3F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Полный контроль параметров договоров с физическими лицами по Стандарту АФЖС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C428D344-0136-43FC-97E3-677CC6AAA516}" type="sibTrans" cxnId="{1F630DFC-EE8D-4951-83A7-8C4F73894D47}">
      <dgm:prSet/>
      <dgm:spPr/>
      <dgm:t>
        <a:bodyPr/>
        <a:lstStyle/>
        <a:p>
          <a:endParaRPr lang="ru-RU"/>
        </a:p>
      </dgm:t>
    </dgm:pt>
    <dgm:pt modelId="{2D1986CA-213C-405D-B3A5-EC27A30D13C6}" type="parTrans" cxnId="{1F630DFC-EE8D-4951-83A7-8C4F73894D47}">
      <dgm:prSet/>
      <dgm:spPr/>
      <dgm:t>
        <a:bodyPr/>
        <a:lstStyle/>
        <a:p>
          <a:endParaRPr lang="ru-RU"/>
        </a:p>
      </dgm:t>
    </dgm:pt>
    <dgm:pt modelId="{FAB3363C-AACF-4DA5-8D79-9E930CA11CB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Защита денежного потока через номинальные счета СОПФ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9A1E21AD-4207-4CB3-A36E-5F13966D55D6}" type="sibTrans" cxnId="{C5B57F69-FE25-45A7-9CF2-EC47DA1CA43B}">
      <dgm:prSet/>
      <dgm:spPr/>
      <dgm:t>
        <a:bodyPr/>
        <a:lstStyle/>
        <a:p>
          <a:endParaRPr lang="ru-RU"/>
        </a:p>
      </dgm:t>
    </dgm:pt>
    <dgm:pt modelId="{166C4B96-9FDA-4177-B487-AB79141672E7}" type="parTrans" cxnId="{C5B57F69-FE25-45A7-9CF2-EC47DA1CA43B}">
      <dgm:prSet/>
      <dgm:spPr/>
      <dgm:t>
        <a:bodyPr/>
        <a:lstStyle/>
        <a:p>
          <a:endParaRPr lang="ru-RU"/>
        </a:p>
      </dgm:t>
    </dgm:pt>
    <dgm:pt modelId="{4D500291-73BC-40AA-8C8C-D6A57E378E6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Значительное снижение долговой нагрузки в первые годы + индексация по инфляции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8C7FD03B-F560-4165-A590-056AC5303D5E}" type="parTrans" cxnId="{E9DF0261-62D7-46ED-B10D-7192DA946A47}">
      <dgm:prSet/>
      <dgm:spPr/>
      <dgm:t>
        <a:bodyPr/>
        <a:lstStyle/>
        <a:p>
          <a:endParaRPr lang="ru-RU"/>
        </a:p>
      </dgm:t>
    </dgm:pt>
    <dgm:pt modelId="{1C375D77-7B96-4D75-9BCB-02D465629E31}" type="sibTrans" cxnId="{E9DF0261-62D7-46ED-B10D-7192DA946A47}">
      <dgm:prSet/>
      <dgm:spPr/>
      <dgm:t>
        <a:bodyPr/>
        <a:lstStyle/>
        <a:p>
          <a:endParaRPr lang="ru-RU"/>
        </a:p>
      </dgm:t>
    </dgm:pt>
    <dgm:pt modelId="{77742446-EC0F-4E0A-A734-578521B379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Привлечение частных инвесторов с адекватной доходностью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57B75B44-7A75-4B2C-80BC-C3D15A21518C}" type="parTrans" cxnId="{D2D239D7-FCFC-40AF-88D2-A12566E9981C}">
      <dgm:prSet/>
      <dgm:spPr/>
      <dgm:t>
        <a:bodyPr/>
        <a:lstStyle/>
        <a:p>
          <a:endParaRPr lang="ru-RU"/>
        </a:p>
      </dgm:t>
    </dgm:pt>
    <dgm:pt modelId="{643E8410-6B2B-4F97-B781-69E5AA4E3A84}" type="sibTrans" cxnId="{D2D239D7-FCFC-40AF-88D2-A12566E9981C}">
      <dgm:prSet/>
      <dgm:spPr/>
      <dgm:t>
        <a:bodyPr/>
        <a:lstStyle/>
        <a:p>
          <a:endParaRPr lang="ru-RU"/>
        </a:p>
      </dgm:t>
    </dgm:pt>
    <dgm:pt modelId="{0B25FE4F-87D8-4BEA-A921-0D8FE8C2908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Единое СОПФ на весь объем проектов в любом Субъекте РФ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8D2C3B88-F5D8-41F5-8621-BF2B7B7B68BE}" type="parTrans" cxnId="{B8A0712A-AA5E-42CB-8E17-3CA34FAB2F8B}">
      <dgm:prSet/>
      <dgm:spPr/>
      <dgm:t>
        <a:bodyPr/>
        <a:lstStyle/>
        <a:p>
          <a:endParaRPr lang="ru-RU"/>
        </a:p>
      </dgm:t>
    </dgm:pt>
    <dgm:pt modelId="{6DC3551B-05C0-43EA-9353-0BF2DE8E3B97}" type="sibTrans" cxnId="{B8A0712A-AA5E-42CB-8E17-3CA34FAB2F8B}">
      <dgm:prSet/>
      <dgm:spPr/>
      <dgm:t>
        <a:bodyPr/>
        <a:lstStyle/>
        <a:p>
          <a:endParaRPr lang="ru-RU"/>
        </a:p>
      </dgm:t>
    </dgm:pt>
    <dgm:pt modelId="{6F002392-21CB-481C-B168-FEB0947D897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Отсутствие ограничений целостности-целый дом/подъезд/секция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71AAAF15-1141-43E0-B0B9-6280B1761E27}" type="parTrans" cxnId="{5281CAB6-E569-4522-9E6A-9C59608EC278}">
      <dgm:prSet/>
      <dgm:spPr/>
      <dgm:t>
        <a:bodyPr/>
        <a:lstStyle/>
        <a:p>
          <a:endParaRPr lang="ru-RU"/>
        </a:p>
      </dgm:t>
    </dgm:pt>
    <dgm:pt modelId="{C449596C-A15D-43E5-9960-2F9D92D64C5E}" type="sibTrans" cxnId="{5281CAB6-E569-4522-9E6A-9C59608EC278}">
      <dgm:prSet/>
      <dgm:spPr/>
      <dgm:t>
        <a:bodyPr/>
        <a:lstStyle/>
        <a:p>
          <a:endParaRPr lang="ru-RU"/>
        </a:p>
      </dgm:t>
    </dgm:pt>
    <dgm:pt modelId="{E8B23336-D218-4117-8167-1DA6BE4A514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Приобретение упакованных объемов (с договорами найма/выкупа в рассрочку/аренды</a:t>
          </a:r>
          <a:r>
            <a:rPr lang="en-US" sz="15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5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80A2CFE9-D2A4-4E83-AB4C-A6D35BFA73DE}" type="parTrans" cxnId="{819D990A-816B-4B23-86D9-C230EC5873FC}">
      <dgm:prSet/>
      <dgm:spPr/>
      <dgm:t>
        <a:bodyPr/>
        <a:lstStyle/>
        <a:p>
          <a:endParaRPr lang="ru-RU"/>
        </a:p>
      </dgm:t>
    </dgm:pt>
    <dgm:pt modelId="{534D56A8-4E65-402B-817A-39DB072D2A07}" type="sibTrans" cxnId="{819D990A-816B-4B23-86D9-C230EC5873FC}">
      <dgm:prSet/>
      <dgm:spPr/>
      <dgm:t>
        <a:bodyPr/>
        <a:lstStyle/>
        <a:p>
          <a:endParaRPr lang="ru-RU"/>
        </a:p>
      </dgm:t>
    </dgm:pt>
    <dgm:pt modelId="{CC8CEB9E-296F-497F-951C-5FAB093E6240}" type="pres">
      <dgm:prSet presAssocID="{B901111F-4AD8-465A-9CB4-5081F8F533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747DF-0B79-4DCD-B680-84351AA22FEC}" type="pres">
      <dgm:prSet presAssocID="{5DDF366A-5606-497C-A767-9AB87DCAC026}" presName="composite" presStyleCnt="0"/>
      <dgm:spPr/>
    </dgm:pt>
    <dgm:pt modelId="{BBFE93FE-9979-42CB-B05B-C55E75AAB56D}" type="pres">
      <dgm:prSet presAssocID="{5DDF366A-5606-497C-A767-9AB87DCAC026}" presName="parTx" presStyleLbl="alignNode1" presStyleIdx="0" presStyleCnt="2" custScaleY="49215" custLinFactNeighborX="-1" custLinFactNeighborY="-3625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9C94808-5329-42B8-923E-3025DA7ABEE6}" type="pres">
      <dgm:prSet presAssocID="{5DDF366A-5606-497C-A767-9AB87DCAC026}" presName="desTx" presStyleLbl="alignAccFollowNode1" presStyleIdx="0" presStyleCnt="2" custLinFactNeighborX="-1" custLinFactNeighborY="1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3840517-E3AD-4105-A42F-497BD2A461F5}" type="pres">
      <dgm:prSet presAssocID="{E932D0D7-5381-4AEB-B1C3-D98D417223EF}" presName="space" presStyleCnt="0"/>
      <dgm:spPr/>
    </dgm:pt>
    <dgm:pt modelId="{816E8CB5-8C3B-4C67-B086-4DAD5F4F99AE}" type="pres">
      <dgm:prSet presAssocID="{1B17D4E4-AE1F-41B9-B913-9BFFE2ACF166}" presName="composite" presStyleCnt="0"/>
      <dgm:spPr/>
    </dgm:pt>
    <dgm:pt modelId="{44DD9B54-3179-407B-BC7E-46690BE66C73}" type="pres">
      <dgm:prSet presAssocID="{1B17D4E4-AE1F-41B9-B913-9BFFE2ACF166}" presName="parTx" presStyleLbl="alignNode1" presStyleIdx="1" presStyleCnt="2" custScaleY="49215" custLinFactNeighborX="0" custLinFactNeighborY="-3913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97DD171-CD34-4911-88EF-7E94AAA5CF68}" type="pres">
      <dgm:prSet presAssocID="{1B17D4E4-AE1F-41B9-B913-9BFFE2ACF166}" presName="desTx" presStyleLbl="alignAccFollowNode1" presStyleIdx="1" presStyleCnt="2" custScaleY="100000" custLinFactNeighborX="217" custLinFactNeighborY="1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C5B32D4-880C-4AED-822C-E7AB253BC3BC}" srcId="{5DDF366A-5606-497C-A767-9AB87DCAC026}" destId="{D2BDF9AC-F8C0-4A5C-ABAC-4B4585EB8C1F}" srcOrd="0" destOrd="0" parTransId="{D9F18F60-7159-4573-9269-4C0DE1743308}" sibTransId="{E288553F-5402-4891-9CC4-E3D4C1050811}"/>
    <dgm:cxn modelId="{54FE7F2B-C88C-449F-BE5E-9B887B8B54A5}" type="presOf" srcId="{5DDF366A-5606-497C-A767-9AB87DCAC026}" destId="{BBFE93FE-9979-42CB-B05B-C55E75AAB56D}" srcOrd="0" destOrd="0" presId="urn:microsoft.com/office/officeart/2005/8/layout/hList1"/>
    <dgm:cxn modelId="{39E1C72D-F4E6-430E-9D36-4B32753B476E}" srcId="{B901111F-4AD8-465A-9CB4-5081F8F53315}" destId="{1B17D4E4-AE1F-41B9-B913-9BFFE2ACF166}" srcOrd="1" destOrd="0" parTransId="{07471291-A042-47C1-AB00-351674714011}" sibTransId="{ED459975-D6AB-4CFD-8C94-CFDEFAA0D0A7}"/>
    <dgm:cxn modelId="{AA9FE84B-4C09-49A0-BCA3-19781A76CF15}" type="presOf" srcId="{F9E164F8-14B5-4AC1-B1AF-E1C59E45E3F4}" destId="{E9C94808-5329-42B8-923E-3025DA7ABEE6}" srcOrd="0" destOrd="2" presId="urn:microsoft.com/office/officeart/2005/8/layout/hList1"/>
    <dgm:cxn modelId="{E6E8A27C-AA49-4579-A293-B962DB95DCC9}" type="presOf" srcId="{77742446-EC0F-4E0A-A734-578521B37957}" destId="{E9C94808-5329-42B8-923E-3025DA7ABEE6}" srcOrd="0" destOrd="4" presId="urn:microsoft.com/office/officeart/2005/8/layout/hList1"/>
    <dgm:cxn modelId="{D3632604-33E3-4E96-B413-17B04350A043}" type="presOf" srcId="{CA5A86C1-7C40-4EE8-B07F-5A47DE3BB733}" destId="{B97DD171-CD34-4911-88EF-7E94AAA5CF68}" srcOrd="0" destOrd="0" presId="urn:microsoft.com/office/officeart/2005/8/layout/hList1"/>
    <dgm:cxn modelId="{6AF15AA5-867B-40A8-90C7-92474B5B7433}" type="presOf" srcId="{6F002392-21CB-481C-B168-FEB0947D8970}" destId="{E9C94808-5329-42B8-923E-3025DA7ABEE6}" srcOrd="0" destOrd="6" presId="urn:microsoft.com/office/officeart/2005/8/layout/hList1"/>
    <dgm:cxn modelId="{B8A0712A-AA5E-42CB-8E17-3CA34FAB2F8B}" srcId="{5DDF366A-5606-497C-A767-9AB87DCAC026}" destId="{0B25FE4F-87D8-4BEA-A921-0D8FE8C29088}" srcOrd="5" destOrd="0" parTransId="{8D2C3B88-F5D8-41F5-8621-BF2B7B7B68BE}" sibTransId="{6DC3551B-05C0-43EA-9353-0BF2DE8E3B97}"/>
    <dgm:cxn modelId="{EFD1A838-9DE1-4388-8825-F82857F7CA67}" type="presOf" srcId="{E8B23336-D218-4117-8167-1DA6BE4A5147}" destId="{E9C94808-5329-42B8-923E-3025DA7ABEE6}" srcOrd="0" destOrd="7" presId="urn:microsoft.com/office/officeart/2005/8/layout/hList1"/>
    <dgm:cxn modelId="{D611961E-8B36-4D23-B586-E5B17D2EEAFF}" type="presOf" srcId="{0B25FE4F-87D8-4BEA-A921-0D8FE8C29088}" destId="{E9C94808-5329-42B8-923E-3025DA7ABEE6}" srcOrd="0" destOrd="5" presId="urn:microsoft.com/office/officeart/2005/8/layout/hList1"/>
    <dgm:cxn modelId="{8F900ADE-809C-48B0-B9E5-CD397354B506}" type="presOf" srcId="{FAB3363C-AACF-4DA5-8D79-9E930CA11CB6}" destId="{E9C94808-5329-42B8-923E-3025DA7ABEE6}" srcOrd="0" destOrd="1" presId="urn:microsoft.com/office/officeart/2005/8/layout/hList1"/>
    <dgm:cxn modelId="{E9DF0261-62D7-46ED-B10D-7192DA946A47}" srcId="{5DDF366A-5606-497C-A767-9AB87DCAC026}" destId="{4D500291-73BC-40AA-8C8C-D6A57E378E6A}" srcOrd="3" destOrd="0" parTransId="{8C7FD03B-F560-4165-A590-056AC5303D5E}" sibTransId="{1C375D77-7B96-4D75-9BCB-02D465629E31}"/>
    <dgm:cxn modelId="{5281CAB6-E569-4522-9E6A-9C59608EC278}" srcId="{5DDF366A-5606-497C-A767-9AB87DCAC026}" destId="{6F002392-21CB-481C-B168-FEB0947D8970}" srcOrd="6" destOrd="0" parTransId="{71AAAF15-1141-43E0-B0B9-6280B1761E27}" sibTransId="{C449596C-A15D-43E5-9960-2F9D92D64C5E}"/>
    <dgm:cxn modelId="{1F630DFC-EE8D-4951-83A7-8C4F73894D47}" srcId="{5DDF366A-5606-497C-A767-9AB87DCAC026}" destId="{F9E164F8-14B5-4AC1-B1AF-E1C59E45E3F4}" srcOrd="2" destOrd="0" parTransId="{2D1986CA-213C-405D-B3A5-EC27A30D13C6}" sibTransId="{C428D344-0136-43FC-97E3-677CC6AAA516}"/>
    <dgm:cxn modelId="{819D990A-816B-4B23-86D9-C230EC5873FC}" srcId="{5DDF366A-5606-497C-A767-9AB87DCAC026}" destId="{E8B23336-D218-4117-8167-1DA6BE4A5147}" srcOrd="7" destOrd="0" parTransId="{80A2CFE9-D2A4-4E83-AB4C-A6D35BFA73DE}" sibTransId="{534D56A8-4E65-402B-817A-39DB072D2A07}"/>
    <dgm:cxn modelId="{C5B57F69-FE25-45A7-9CF2-EC47DA1CA43B}" srcId="{5DDF366A-5606-497C-A767-9AB87DCAC026}" destId="{FAB3363C-AACF-4DA5-8D79-9E930CA11CB6}" srcOrd="1" destOrd="0" parTransId="{166C4B96-9FDA-4177-B487-AB79141672E7}" sibTransId="{9A1E21AD-4207-4CB3-A36E-5F13966D55D6}"/>
    <dgm:cxn modelId="{20F694CB-44CD-4194-87D3-668EF8ADA2DB}" type="presOf" srcId="{1B17D4E4-AE1F-41B9-B913-9BFFE2ACF166}" destId="{44DD9B54-3179-407B-BC7E-46690BE66C73}" srcOrd="0" destOrd="0" presId="urn:microsoft.com/office/officeart/2005/8/layout/hList1"/>
    <dgm:cxn modelId="{D2D239D7-FCFC-40AF-88D2-A12566E9981C}" srcId="{5DDF366A-5606-497C-A767-9AB87DCAC026}" destId="{77742446-EC0F-4E0A-A734-578521B37957}" srcOrd="4" destOrd="0" parTransId="{57B75B44-7A75-4B2C-80BC-C3D15A21518C}" sibTransId="{643E8410-6B2B-4F97-B781-69E5AA4E3A84}"/>
    <dgm:cxn modelId="{59995128-3FAF-4CBE-BF7B-09B8365D9A90}" type="presOf" srcId="{4D500291-73BC-40AA-8C8C-D6A57E378E6A}" destId="{E9C94808-5329-42B8-923E-3025DA7ABEE6}" srcOrd="0" destOrd="3" presId="urn:microsoft.com/office/officeart/2005/8/layout/hList1"/>
    <dgm:cxn modelId="{D4552E41-094D-475C-A2C0-D718D0BCA524}" type="presOf" srcId="{B901111F-4AD8-465A-9CB4-5081F8F53315}" destId="{CC8CEB9E-296F-497F-951C-5FAB093E6240}" srcOrd="0" destOrd="0" presId="urn:microsoft.com/office/officeart/2005/8/layout/hList1"/>
    <dgm:cxn modelId="{8D5F55E1-EABE-4403-95DB-59B5A2A1C363}" srcId="{1B17D4E4-AE1F-41B9-B913-9BFFE2ACF166}" destId="{CA5A86C1-7C40-4EE8-B07F-5A47DE3BB733}" srcOrd="0" destOrd="0" parTransId="{E3E235A8-2EE6-41E6-B43E-C9F4C599353D}" sibTransId="{596581DE-CA67-4332-B4E3-30D84F06834B}"/>
    <dgm:cxn modelId="{224A1207-58E0-4923-88A1-45229859B8A2}" srcId="{B901111F-4AD8-465A-9CB4-5081F8F53315}" destId="{5DDF366A-5606-497C-A767-9AB87DCAC026}" srcOrd="0" destOrd="0" parTransId="{41428276-1C70-4780-8B15-0BFBA74BD103}" sibTransId="{E932D0D7-5381-4AEB-B1C3-D98D417223EF}"/>
    <dgm:cxn modelId="{0ED7500A-2123-4770-95D2-DCDDCABD41C1}" type="presOf" srcId="{D2BDF9AC-F8C0-4A5C-ABAC-4B4585EB8C1F}" destId="{E9C94808-5329-42B8-923E-3025DA7ABEE6}" srcOrd="0" destOrd="0" presId="urn:microsoft.com/office/officeart/2005/8/layout/hList1"/>
    <dgm:cxn modelId="{C58AA576-C9CA-4057-8B6E-C5792E090D2D}" type="presParOf" srcId="{CC8CEB9E-296F-497F-951C-5FAB093E6240}" destId="{96B747DF-0B79-4DCD-B680-84351AA22FEC}" srcOrd="0" destOrd="0" presId="urn:microsoft.com/office/officeart/2005/8/layout/hList1"/>
    <dgm:cxn modelId="{D07E23CC-D0B2-40D4-89F0-553A2ECB8347}" type="presParOf" srcId="{96B747DF-0B79-4DCD-B680-84351AA22FEC}" destId="{BBFE93FE-9979-42CB-B05B-C55E75AAB56D}" srcOrd="0" destOrd="0" presId="urn:microsoft.com/office/officeart/2005/8/layout/hList1"/>
    <dgm:cxn modelId="{A3C4A141-A113-4E8B-BDD1-2E750E51245C}" type="presParOf" srcId="{96B747DF-0B79-4DCD-B680-84351AA22FEC}" destId="{E9C94808-5329-42B8-923E-3025DA7ABEE6}" srcOrd="1" destOrd="0" presId="urn:microsoft.com/office/officeart/2005/8/layout/hList1"/>
    <dgm:cxn modelId="{47676712-E109-46D6-B568-5952F1A22DF2}" type="presParOf" srcId="{CC8CEB9E-296F-497F-951C-5FAB093E6240}" destId="{C3840517-E3AD-4105-A42F-497BD2A461F5}" srcOrd="1" destOrd="0" presId="urn:microsoft.com/office/officeart/2005/8/layout/hList1"/>
    <dgm:cxn modelId="{886414F4-79EA-4C5A-8FB8-113F97594D66}" type="presParOf" srcId="{CC8CEB9E-296F-497F-951C-5FAB093E6240}" destId="{816E8CB5-8C3B-4C67-B086-4DAD5F4F99AE}" srcOrd="2" destOrd="0" presId="urn:microsoft.com/office/officeart/2005/8/layout/hList1"/>
    <dgm:cxn modelId="{702AC88F-6FC9-4A6B-8DAD-CFE8DB65C89C}" type="presParOf" srcId="{816E8CB5-8C3B-4C67-B086-4DAD5F4F99AE}" destId="{44DD9B54-3179-407B-BC7E-46690BE66C73}" srcOrd="0" destOrd="0" presId="urn:microsoft.com/office/officeart/2005/8/layout/hList1"/>
    <dgm:cxn modelId="{063DB4B4-5F59-464A-8A38-50762A201B33}" type="presParOf" srcId="{816E8CB5-8C3B-4C67-B086-4DAD5F4F99AE}" destId="{B97DD171-CD34-4911-88EF-7E94AAA5CF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0CA72-8C11-4A04-A144-4FD74B166119}">
      <dsp:nvSpPr>
        <dsp:cNvPr id="0" name=""/>
        <dsp:cNvSpPr/>
      </dsp:nvSpPr>
      <dsp:spPr>
        <a:xfrm>
          <a:off x="0" y="0"/>
          <a:ext cx="7303317" cy="457348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41B8D5-C173-4050-BC1E-271656F999E3}">
      <dsp:nvSpPr>
        <dsp:cNvPr id="0" name=""/>
        <dsp:cNvSpPr/>
      </dsp:nvSpPr>
      <dsp:spPr>
        <a:xfrm>
          <a:off x="6371565" y="39816"/>
          <a:ext cx="2251637" cy="436817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002060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	Строительство проектов в рамках Программы «Жилье для российской семьи», в комплексе: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Жилья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Инженерной инфраструктуры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Объектов социальной инфраструктуры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- Арендного жилья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	</a:t>
          </a:r>
          <a:endParaRPr lang="ru-RU" sz="1100" kern="1200" dirty="0" smtClean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	Строительство проектов арендного жилья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(без ограничений)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6371565" y="39816"/>
        <a:ext cx="2251637" cy="4368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E93FE-9979-42CB-B05B-C55E75AAB56D}">
      <dsp:nvSpPr>
        <dsp:cNvPr id="0" name=""/>
        <dsp:cNvSpPr/>
      </dsp:nvSpPr>
      <dsp:spPr>
        <a:xfrm>
          <a:off x="1" y="64126"/>
          <a:ext cx="4206033" cy="547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Преимущества</a:t>
          </a:r>
          <a:endParaRPr lang="ru-RU" sz="1800" b="1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1" y="64126"/>
        <a:ext cx="4206033" cy="547200"/>
      </dsp:txXfrm>
    </dsp:sp>
    <dsp:sp modelId="{E9C94808-5329-42B8-923E-3025DA7ABEE6}">
      <dsp:nvSpPr>
        <dsp:cNvPr id="0" name=""/>
        <dsp:cNvSpPr/>
      </dsp:nvSpPr>
      <dsp:spPr>
        <a:xfrm>
          <a:off x="43" y="595523"/>
          <a:ext cx="4206033" cy="374864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Фиксированный на весь срок платеж (аннуитет)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Возможность выпуска ИЦБ, обеспеченных закладными юридическому лицу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Возможность включение в ипотечное покрытие закладных юридическому лицу, вместе с закладными физическому лицу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43" y="595523"/>
        <a:ext cx="4206033" cy="3748640"/>
      </dsp:txXfrm>
    </dsp:sp>
    <dsp:sp modelId="{44DD9B54-3179-407B-BC7E-46690BE66C73}">
      <dsp:nvSpPr>
        <dsp:cNvPr id="0" name=""/>
        <dsp:cNvSpPr/>
      </dsp:nvSpPr>
      <dsp:spPr>
        <a:xfrm>
          <a:off x="4794922" y="48323"/>
          <a:ext cx="4206033" cy="547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Недостатки и риски</a:t>
          </a:r>
          <a:endParaRPr lang="ru-RU" sz="1800" b="1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4794922" y="48323"/>
        <a:ext cx="4206033" cy="547200"/>
      </dsp:txXfrm>
    </dsp:sp>
    <dsp:sp modelId="{B97DD171-CD34-4911-88EF-7E94AAA5CF68}">
      <dsp:nvSpPr>
        <dsp:cNvPr id="0" name=""/>
        <dsp:cNvSpPr/>
      </dsp:nvSpPr>
      <dsp:spPr>
        <a:xfrm>
          <a:off x="4794922" y="595523"/>
          <a:ext cx="4206033" cy="374864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Высокая долговая нагрузка с самого начала проекта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Требование наличия 30% собственных средств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Отсутствие контроля условий договоров найма, заключенных с физическими лицами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Незащищенность юридическо-правовой формы СПК (ОАО, ООО и т.д.)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Создание СПК под каждый проект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Требование целостности объекта-дом, секция, подъезд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4794922" y="595523"/>
        <a:ext cx="4206033" cy="374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E93FE-9979-42CB-B05B-C55E75AAB56D}">
      <dsp:nvSpPr>
        <dsp:cNvPr id="0" name=""/>
        <dsp:cNvSpPr/>
      </dsp:nvSpPr>
      <dsp:spPr>
        <a:xfrm>
          <a:off x="1" y="129924"/>
          <a:ext cx="4206033" cy="336226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Преимущества</a:t>
          </a:r>
          <a:endParaRPr lang="ru-RU" sz="1800" b="1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1" y="129924"/>
        <a:ext cx="4206033" cy="336226"/>
      </dsp:txXfrm>
    </dsp:sp>
    <dsp:sp modelId="{E9C94808-5329-42B8-923E-3025DA7ABEE6}">
      <dsp:nvSpPr>
        <dsp:cNvPr id="0" name=""/>
        <dsp:cNvSpPr/>
      </dsp:nvSpPr>
      <dsp:spPr>
        <a:xfrm>
          <a:off x="1" y="547212"/>
          <a:ext cx="4206033" cy="360144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Защищенность юридическо-правовой формы СОПФ, защита от банкротства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Защита денежного потока через номинальные счета СОПФ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Полный контроль параметров договоров с физическими лицами по Стандарту АФЖС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Значительное снижение долговой нагрузки в первые годы + индексация по инфляции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Привлечение частных инвесторов с адекватной доходностью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Единое СОПФ на весь объем проектов в любом Субъекте РФ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Отсутствие ограничений целостности-целый дом/подъезд/секция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Приобретение упакованных объемов (с договорами найма/выкупа в рассрочку/аренды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5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1" y="547212"/>
        <a:ext cx="4206033" cy="3601440"/>
      </dsp:txXfrm>
    </dsp:sp>
    <dsp:sp modelId="{44DD9B54-3179-407B-BC7E-46690BE66C73}">
      <dsp:nvSpPr>
        <dsp:cNvPr id="0" name=""/>
        <dsp:cNvSpPr/>
      </dsp:nvSpPr>
      <dsp:spPr>
        <a:xfrm>
          <a:off x="4794922" y="110194"/>
          <a:ext cx="4206033" cy="336226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Недостатки и риски</a:t>
          </a:r>
          <a:endParaRPr lang="ru-RU" sz="1500" b="1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4794922" y="110194"/>
        <a:ext cx="4206033" cy="336226"/>
      </dsp:txXfrm>
    </dsp:sp>
    <dsp:sp modelId="{B97DD171-CD34-4911-88EF-7E94AAA5CF68}">
      <dsp:nvSpPr>
        <dsp:cNvPr id="0" name=""/>
        <dsp:cNvSpPr/>
      </dsp:nvSpPr>
      <dsp:spPr>
        <a:xfrm>
          <a:off x="4794966" y="547212"/>
          <a:ext cx="4206033" cy="360144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ea typeface="Verdana" pitchFamily="34" charset="0"/>
              <a:cs typeface="Times New Roman" pitchFamily="18" charset="0"/>
            </a:rPr>
            <a:t>Необходимость накопления минимального объема для выпуска облигаций</a:t>
          </a:r>
          <a:endParaRPr lang="ru-RU" sz="1900" kern="1200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>
        <a:off x="4794966" y="547212"/>
        <a:ext cx="4206033" cy="360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0.08158</cdr:x>
      <cdr:y>0.50249</cdr:y>
    </cdr:from>
    <cdr:to>
      <cdr:x>0.14602</cdr:x>
      <cdr:y>0.56214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10199" y="2729144"/>
          <a:ext cx="324000" cy="3239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42609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70C0"/>
              </a:solidFill>
            </a:rPr>
            <a:t>Б</a:t>
          </a:r>
          <a:endParaRPr lang="ru-RU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0.14293</cdr:x>
      <cdr:y>0.28442</cdr:y>
    </cdr:from>
    <cdr:to>
      <cdr:x>0.9374</cdr:x>
      <cdr:y>0.28736</cdr:y>
    </cdr:to>
    <cdr:cxnSp macro="">
      <cdr:nvCxnSpPr>
        <cdr:cNvPr id="3" name="Прямая соединительная линия 2"/>
        <cdr:cNvCxnSpPr>
          <a:stCxn xmlns:a="http://schemas.openxmlformats.org/drawingml/2006/main" id="5" idx="6"/>
        </cdr:cNvCxnSpPr>
      </cdr:nvCxnSpPr>
      <cdr:spPr>
        <a:xfrm xmlns:a="http://schemas.openxmlformats.org/drawingml/2006/main" flipV="1">
          <a:off x="718666" y="1544762"/>
          <a:ext cx="3994657" cy="1599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0.17997</cdr:x>
      <cdr:y>0.20316</cdr:y>
    </cdr:from>
    <cdr:to>
      <cdr:x>0.41793</cdr:x>
      <cdr:y>0.27116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904931" y="1103420"/>
          <a:ext cx="119647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аннуитет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0.08345</cdr:x>
      <cdr:y>0.25754</cdr:y>
    </cdr:from>
    <cdr:to>
      <cdr:x>0.14293</cdr:x>
      <cdr:y>0.31719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19589" y="1398752"/>
          <a:ext cx="299077" cy="324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А</a:t>
          </a:r>
          <a:endParaRPr lang="ru-RU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CAE0C2-6A81-4E2F-83E7-841F7B5EA81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14AA0-1D7C-4BFC-B0F8-F73802CB0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0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4AA0-1D7C-4BFC-B0F8-F73802CB05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8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24719B-7F28-451C-8644-A55483B88C23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53798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44400" y="285728"/>
            <a:ext cx="3262336" cy="5194642"/>
          </a:xfrm>
          <a:prstGeom prst="rect">
            <a:avLst/>
          </a:prstGeom>
          <a:solidFill>
            <a:srgbClr val="CE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FGS-illustration-1.jpg"/>
          <p:cNvPicPr>
            <a:picLocks noChangeAspect="1"/>
          </p:cNvPicPr>
          <p:nvPr userDrawn="1"/>
        </p:nvPicPr>
        <p:blipFill>
          <a:blip r:embed="rId2" cstate="print"/>
          <a:srcRect l="7602"/>
          <a:stretch>
            <a:fillRect/>
          </a:stretch>
        </p:blipFill>
        <p:spPr>
          <a:xfrm>
            <a:off x="4095744" y="285730"/>
            <a:ext cx="5516694" cy="5194641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4130" y="519275"/>
            <a:ext cx="2772986" cy="4291227"/>
          </a:xfrm>
        </p:spPr>
        <p:txBody>
          <a:bodyPr anchor="ctr" anchorCtr="0">
            <a:normAutofit/>
          </a:bodyPr>
          <a:lstStyle>
            <a:lvl1pPr>
              <a:defRPr sz="2000" b="1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94130" y="5000636"/>
            <a:ext cx="2772986" cy="3764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Москва, 2013</a:t>
            </a:r>
          </a:p>
        </p:txBody>
      </p:sp>
      <p:pic>
        <p:nvPicPr>
          <p:cNvPr id="12" name="Рисунок 11" descr="AFGS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9016" y="5771325"/>
            <a:ext cx="2357454" cy="7280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80" y="357166"/>
            <a:ext cx="6643734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43" y="1600201"/>
            <a:ext cx="9054767" cy="40433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5543" y="6143644"/>
            <a:ext cx="4762115" cy="4286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rot="5400000">
            <a:off x="8576090" y="750075"/>
            <a:ext cx="6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9024966" y="428604"/>
            <a:ext cx="571504" cy="7143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FF14-46D8-445A-897A-E9D476BF5A6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733256"/>
            <a:ext cx="9217024" cy="924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80" y="357166"/>
            <a:ext cx="6643734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5543" y="6143644"/>
            <a:ext cx="4762115" cy="4286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rot="5400000">
            <a:off x="8576090" y="750075"/>
            <a:ext cx="6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9024966" y="428604"/>
            <a:ext cx="571504" cy="7143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FF14-46D8-445A-897A-E9D476BF5A6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8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9288" y="1600201"/>
            <a:ext cx="4375150" cy="40433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1320" y="1600201"/>
            <a:ext cx="4375150" cy="40433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9513" y="6143644"/>
            <a:ext cx="4762115" cy="4286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95480" y="357166"/>
            <a:ext cx="7143800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44400" y="285728"/>
            <a:ext cx="3262336" cy="5194642"/>
          </a:xfrm>
          <a:prstGeom prst="rect">
            <a:avLst/>
          </a:prstGeom>
          <a:solidFill>
            <a:srgbClr val="CE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AFGS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16" y="5771325"/>
            <a:ext cx="2357454" cy="7280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4095744" y="285728"/>
            <a:ext cx="5500726" cy="5194642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167446" y="257174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</a:t>
            </a:r>
            <a:b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внимание!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reddo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19095" y="285728"/>
            <a:ext cx="931416" cy="9288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754739" y="285728"/>
            <a:ext cx="7935571" cy="928694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309" y="428604"/>
            <a:ext cx="6280591" cy="714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43" y="1600201"/>
            <a:ext cx="9054767" cy="40433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8544" y="5085184"/>
            <a:ext cx="1728192" cy="369332"/>
          </a:xfrm>
          <a:prstGeom prst="rect">
            <a:avLst/>
          </a:prstGeom>
          <a:solidFill>
            <a:srgbClr val="CE181E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4528" y="1328986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финансовых механизмов обеспечения жилищного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строительства и арендного жилья.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544" y="515719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Москва, 2014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181" y="476672"/>
            <a:ext cx="6643734" cy="7143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«Стимул». Приоритеты.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FGS-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45373" y="5949280"/>
            <a:ext cx="1876425" cy="57975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1030738"/>
              </p:ext>
            </p:extLst>
          </p:nvPr>
        </p:nvGraphicFramePr>
        <p:xfrm>
          <a:off x="693537" y="1340769"/>
          <a:ext cx="9073008" cy="457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536" y="3429000"/>
            <a:ext cx="1008112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ОАО </a:t>
            </a:r>
            <a:r>
              <a:rPr lang="ru-RU" sz="1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«АФЖС»</a:t>
            </a:r>
            <a:endParaRPr lang="ru-RU" sz="12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80792" y="3429000"/>
            <a:ext cx="1224136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Банк</a:t>
            </a:r>
            <a:r>
              <a:rPr lang="ru-RU" sz="1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Кредитор</a:t>
            </a:r>
            <a:endParaRPr lang="ru-RU" sz="1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85048" y="2888940"/>
            <a:ext cx="1440160" cy="15121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Застройщик/</a:t>
            </a:r>
          </a:p>
          <a:p>
            <a:pPr algn="ctr"/>
            <a:r>
              <a:rPr lang="ru-RU" sz="1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Инвестор/</a:t>
            </a:r>
          </a:p>
          <a:p>
            <a:pPr algn="ctr"/>
            <a:r>
              <a:rPr lang="ru-RU" sz="1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Инициатор проекта</a:t>
            </a:r>
          </a:p>
          <a:p>
            <a:pPr algn="ctr"/>
            <a:endParaRPr lang="ru-RU" sz="1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784648" y="3645024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304928" y="3645024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42447" y="3322929"/>
            <a:ext cx="1182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E181E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Целевой заем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39324" y="3322929"/>
            <a:ext cx="690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E181E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Кредит</a:t>
            </a:r>
          </a:p>
          <a:p>
            <a:endParaRPr lang="ru-RU" sz="1100" b="1" dirty="0">
              <a:solidFill>
                <a:srgbClr val="CE181E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14455" y="3756098"/>
            <a:ext cx="10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100% размера кредита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04928" y="3691694"/>
            <a:ext cx="1069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Ограничение маржи банка не более 3,5%</a:t>
            </a:r>
            <a:endParaRPr lang="ru-RU" sz="9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998847" y="1268696"/>
            <a:ext cx="3522951" cy="53286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t" anchorCtr="0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Входные параметры для реального проекта на 21 688 квартир:</a:t>
            </a:r>
          </a:p>
          <a:p>
            <a:pPr algn="ctr"/>
            <a:r>
              <a:rPr lang="ru-RU" sz="1400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млн. кв. метров жилья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4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19843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– 575 млн. руб.</a:t>
            </a:r>
          </a:p>
          <a:p>
            <a:pPr marL="285750" indent="-19843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– 30 лет.</a:t>
            </a:r>
          </a:p>
          <a:p>
            <a:pPr marL="285750" indent="-19843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по аннуитету – 9%</a:t>
            </a:r>
          </a:p>
          <a:p>
            <a:pPr marL="285750" indent="-19843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по облигациям  - ИПЦ+3%</a:t>
            </a:r>
          </a:p>
          <a:p>
            <a:pPr marL="285750" indent="-19843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Заселение – 3 года</a:t>
            </a:r>
          </a:p>
          <a:p>
            <a:pPr marL="285750" indent="-198438">
              <a:buFont typeface="Arial" pitchFamily="34" charset="0"/>
              <a:buChar char="•"/>
            </a:pPr>
            <a:endParaRPr lang="ru-RU" sz="16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2"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(платежи):</a:t>
            </a:r>
          </a:p>
          <a:p>
            <a:pPr marL="261938" indent="-176213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(А) аннуитет – 55,61 млн. руб.</a:t>
            </a:r>
          </a:p>
          <a:p>
            <a:pPr marL="261938" indent="-176213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(Б) облигации – 23,07 млн. руб.</a:t>
            </a:r>
          </a:p>
          <a:p>
            <a:pPr marL="261938" indent="-176213">
              <a:buFont typeface="Arial" pitchFamily="34" charset="0"/>
              <a:buChar char="•"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algn="just"/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по облигациям позволяют на начальном этапе иметь платеж около </a:t>
            </a:r>
            <a:r>
              <a:rPr lang="ru-RU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40% от </a:t>
            </a:r>
            <a:r>
              <a:rPr lang="ru-RU" sz="13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аннуитетного</a:t>
            </a:r>
            <a:r>
              <a:rPr lang="ru-RU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платежа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обычному кредиту даже с самой льготной ставкой 9% годовых.</a:t>
            </a:r>
          </a:p>
          <a:p>
            <a:pPr marL="85725" algn="just"/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ставка будет 12%, то аннуитет равен 71,05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платеж по облигациям составит </a:t>
            </a:r>
            <a:r>
              <a:rPr lang="ru-RU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30% от аннуитета.</a:t>
            </a:r>
            <a:endParaRPr lang="ru-RU" sz="13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2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688" y="332656"/>
            <a:ext cx="6643734" cy="5515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Сравнение выплат по стандартному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аннуитетному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кредиту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выплатами по облигациям с залоговым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обеспечением (пример инженерной инфраструктуры)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Рисунок 66" descr="AFGS-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45373" y="6017597"/>
            <a:ext cx="1876425" cy="579755"/>
          </a:xfrm>
          <a:prstGeom prst="rect">
            <a:avLst/>
          </a:prstGeom>
        </p:spPr>
      </p:pic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468008"/>
              </p:ext>
            </p:extLst>
          </p:nvPr>
        </p:nvGraphicFramePr>
        <p:xfrm>
          <a:off x="644979" y="1238160"/>
          <a:ext cx="5028102" cy="543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0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799" y="544153"/>
            <a:ext cx="6643734" cy="7143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Арендное жилье. Действующий продукт.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FGS-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45373" y="5949280"/>
            <a:ext cx="1876425" cy="5797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77939" y="3220900"/>
            <a:ext cx="1512168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Инициатор проекта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6927" y="5084751"/>
            <a:ext cx="1512168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2700" y="3117080"/>
            <a:ext cx="2200622" cy="9277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(специальная проектная компания)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34093" y="1556792"/>
            <a:ext cx="1512168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Застройщик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7939" y="5077161"/>
            <a:ext cx="1512168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ОАО «АФЖС»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01343" y="3130828"/>
            <a:ext cx="8996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Взнос в УК 30%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01343" y="4803621"/>
            <a:ext cx="108012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Выкуп закладной КЗ </a:t>
            </a:r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≥ 70%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32650" y="4537701"/>
            <a:ext cx="10801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Кредит 70%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05984" y="4272166"/>
            <a:ext cx="108012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Залог арендного дома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63145" y="2431442"/>
            <a:ext cx="151216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Покупка/</a:t>
            </a:r>
          </a:p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строительство арендного дома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14" idx="3"/>
            <a:endCxn id="16" idx="1"/>
          </p:cNvCxnSpPr>
          <p:nvPr/>
        </p:nvCxnSpPr>
        <p:spPr>
          <a:xfrm>
            <a:off x="2690107" y="3580940"/>
            <a:ext cx="1502593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3"/>
            <a:endCxn id="15" idx="1"/>
          </p:cNvCxnSpPr>
          <p:nvPr/>
        </p:nvCxnSpPr>
        <p:spPr>
          <a:xfrm>
            <a:off x="2690107" y="5437201"/>
            <a:ext cx="1846820" cy="759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6" idx="0"/>
            <a:endCxn id="17" idx="2"/>
          </p:cNvCxnSpPr>
          <p:nvPr/>
        </p:nvCxnSpPr>
        <p:spPr>
          <a:xfrm flipH="1" flipV="1">
            <a:off x="5290177" y="2276872"/>
            <a:ext cx="2834" cy="84020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45250" y="4044800"/>
            <a:ext cx="0" cy="103995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809147" y="4055044"/>
            <a:ext cx="0" cy="102970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 l="97248" t="7227" b="79576"/>
          <a:stretch>
            <a:fillRect/>
          </a:stretch>
        </p:blipFill>
        <p:spPr bwMode="auto">
          <a:xfrm>
            <a:off x="8711030" y="1628800"/>
            <a:ext cx="393189" cy="9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 l="97248" t="7227" b="79576"/>
          <a:stretch>
            <a:fillRect/>
          </a:stretch>
        </p:blipFill>
        <p:spPr bwMode="auto">
          <a:xfrm>
            <a:off x="8711031" y="3222665"/>
            <a:ext cx="393189" cy="9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l="97248" t="7227" b="79576"/>
          <a:stretch>
            <a:fillRect/>
          </a:stretch>
        </p:blipFill>
        <p:spPr bwMode="auto">
          <a:xfrm>
            <a:off x="8744658" y="4759449"/>
            <a:ext cx="393189" cy="9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>
            <a:endCxn id="16" idx="3"/>
          </p:cNvCxnSpPr>
          <p:nvPr/>
        </p:nvCxnSpPr>
        <p:spPr>
          <a:xfrm flipH="1">
            <a:off x="6393322" y="3580940"/>
            <a:ext cx="165618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86104" y="3117080"/>
            <a:ext cx="8996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Наем квартир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80" y="476672"/>
            <a:ext cx="6643734" cy="7143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Арендное жилье. Действующий продукт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FGS-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45373" y="5949280"/>
            <a:ext cx="1876425" cy="57975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515186"/>
              </p:ext>
            </p:extLst>
          </p:nvPr>
        </p:nvGraphicFramePr>
        <p:xfrm>
          <a:off x="632520" y="1268761"/>
          <a:ext cx="9001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967" y="548680"/>
            <a:ext cx="6643734" cy="7143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Арендное жилье. Новый механизм.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( № 379-ФЗ от 21.12.2013г.)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FGS-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45373" y="5949280"/>
            <a:ext cx="1876425" cy="5797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6226" y="1776474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ОАО «АФЖС»</a:t>
            </a:r>
            <a:endParaRPr lang="ru-RU" sz="2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1688" y="5587285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4528" y="3356992"/>
            <a:ext cx="1728192" cy="1368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СОПФ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(Специальное общество проектного финансирования)</a:t>
            </a:r>
            <a:endParaRPr lang="ru-RU" sz="1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0318" y="5629617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4897" y="5689210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Застройщик</a:t>
            </a:r>
            <a:endParaRPr lang="ru-RU" sz="15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 bwMode="auto">
          <a:xfrm>
            <a:off x="3420223" y="2275064"/>
            <a:ext cx="517236" cy="2508706"/>
          </a:xfrm>
          <a:prstGeom prst="leftBrace">
            <a:avLst>
              <a:gd name="adj1" fmla="val 3869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0263" y="2471363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Младший транш 10%</a:t>
            </a:r>
            <a:endParaRPr lang="ru-RU" sz="1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9416" y="3255067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Мезонин 20%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2761" y="4011151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Старший транш 70%</a:t>
            </a:r>
            <a:endParaRPr lang="ru-RU" sz="1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3683" y="1670890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2313" y="1713222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66892" y="1772815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Инициатор проекта</a:t>
            </a:r>
            <a:endParaRPr lang="ru-RU" sz="15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30044" y="3018107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78674" y="3060439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43253" y="3120032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Рыночный инвестор, НПФ</a:t>
            </a:r>
            <a:endParaRPr lang="ru-RU" sz="15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8285" y="4459734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ОАО «АИЖК»</a:t>
            </a:r>
            <a:endParaRPr lang="ru-RU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>
            <a:off x="2553358" y="3529417"/>
            <a:ext cx="671450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 noChangeShapeType="1"/>
            <a:stCxn id="13" idx="0"/>
            <a:endCxn id="8" idx="2"/>
          </p:cNvCxnSpPr>
          <p:nvPr/>
        </p:nvCxnSpPr>
        <p:spPr bwMode="auto">
          <a:xfrm flipH="1" flipV="1">
            <a:off x="1568624" y="4725144"/>
            <a:ext cx="1774" cy="90447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 noChangeShapeType="1"/>
          </p:cNvCxnSpPr>
          <p:nvPr/>
        </p:nvCxnSpPr>
        <p:spPr bwMode="auto">
          <a:xfrm>
            <a:off x="1566306" y="2424546"/>
            <a:ext cx="2318" cy="932446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 noChangeShapeType="1"/>
          </p:cNvCxnSpPr>
          <p:nvPr/>
        </p:nvCxnSpPr>
        <p:spPr bwMode="auto">
          <a:xfrm flipH="1">
            <a:off x="5252818" y="2150841"/>
            <a:ext cx="566746" cy="33624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 noChangeShapeType="1"/>
          </p:cNvCxnSpPr>
          <p:nvPr/>
        </p:nvCxnSpPr>
        <p:spPr bwMode="auto">
          <a:xfrm flipH="1" flipV="1">
            <a:off x="5376495" y="4335187"/>
            <a:ext cx="577188" cy="39480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 noChangeShapeType="1"/>
          </p:cNvCxnSpPr>
          <p:nvPr/>
        </p:nvCxnSpPr>
        <p:spPr bwMode="auto">
          <a:xfrm flipH="1">
            <a:off x="5324524" y="3275947"/>
            <a:ext cx="566746" cy="33624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cxnSpLocks noChangeShapeType="1"/>
            <a:stCxn id="4" idx="0"/>
            <a:endCxn id="20" idx="0"/>
          </p:cNvCxnSpPr>
          <p:nvPr/>
        </p:nvCxnSpPr>
        <p:spPr bwMode="auto">
          <a:xfrm rot="5400000" flipH="1" flipV="1">
            <a:off x="4067242" y="-830046"/>
            <a:ext cx="105584" cy="5107457"/>
          </a:xfrm>
          <a:prstGeom prst="bentConnector3">
            <a:avLst>
              <a:gd name="adj1" fmla="val 316510"/>
            </a:avLst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 noChangeShapeType="1"/>
            <a:stCxn id="24" idx="3"/>
          </p:cNvCxnSpPr>
          <p:nvPr/>
        </p:nvCxnSpPr>
        <p:spPr bwMode="auto">
          <a:xfrm>
            <a:off x="7507052" y="2096851"/>
            <a:ext cx="1406388" cy="365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3154" y="2617997"/>
            <a:ext cx="228364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Управляющая компания (единоличный</a:t>
            </a:r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исполнительный</a:t>
            </a:r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орган)</a:t>
            </a:r>
            <a:endParaRPr lang="ru-RU" sz="1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7993" y="500995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Покупка/строительство арендного дома/квартир</a:t>
            </a:r>
            <a:endParaRPr lang="ru-RU" sz="1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4144" y="3666179"/>
            <a:ext cx="1175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Выпуск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Облигаций с залоговым обеспечением</a:t>
            </a:r>
            <a:endParaRPr lang="ru-RU" sz="1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15594" y="1513167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Договор сопровождения/сервиса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(на Стандартах ОАО «АФЖС»)</a:t>
            </a:r>
            <a:endParaRPr lang="ru-RU" sz="1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97248" t="7227" b="79576"/>
          <a:stretch>
            <a:fillRect/>
          </a:stretch>
        </p:blipFill>
        <p:spPr bwMode="auto">
          <a:xfrm>
            <a:off x="9128609" y="2250953"/>
            <a:ext cx="393189" cy="8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 l="97248" t="7227" b="79576"/>
          <a:stretch>
            <a:fillRect/>
          </a:stretch>
        </p:blipFill>
        <p:spPr bwMode="auto">
          <a:xfrm>
            <a:off x="9163285" y="3356194"/>
            <a:ext cx="393189" cy="8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 l="97248" t="7227" b="79576"/>
          <a:stretch>
            <a:fillRect/>
          </a:stretch>
        </p:blipFill>
        <p:spPr bwMode="auto">
          <a:xfrm>
            <a:off x="9104367" y="1448781"/>
            <a:ext cx="393189" cy="8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83413" y="1572760"/>
            <a:ext cx="143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Сдача в наем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(Стандарты АФЖС)</a:t>
            </a:r>
            <a:endParaRPr lang="ru-RU" sz="1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>
            <a:cxnSpLocks noChangeShapeType="1"/>
            <a:stCxn id="24" idx="3"/>
          </p:cNvCxnSpPr>
          <p:nvPr/>
        </p:nvCxnSpPr>
        <p:spPr bwMode="auto">
          <a:xfrm>
            <a:off x="7507052" y="2096851"/>
            <a:ext cx="1406388" cy="57385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 noChangeShapeType="1"/>
            <a:stCxn id="24" idx="3"/>
          </p:cNvCxnSpPr>
          <p:nvPr/>
        </p:nvCxnSpPr>
        <p:spPr bwMode="auto">
          <a:xfrm>
            <a:off x="7507052" y="2096851"/>
            <a:ext cx="1406388" cy="1569328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2095480" y="554380"/>
            <a:ext cx="6643734" cy="714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Арендное жилье. Новый механизм.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(№379-ФЗ от 21.12.2013г.)</a:t>
            </a:r>
          </a:p>
        </p:txBody>
      </p:sp>
      <p:pic>
        <p:nvPicPr>
          <p:cNvPr id="27" name="Рисунок 26" descr="AFGS-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45373" y="5949280"/>
            <a:ext cx="1876425" cy="57975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7895120"/>
              </p:ext>
            </p:extLst>
          </p:nvPr>
        </p:nvGraphicFramePr>
        <p:xfrm>
          <a:off x="632473" y="1442805"/>
          <a:ext cx="9001000" cy="451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32473" y="1442805"/>
            <a:ext cx="4206033" cy="547200"/>
            <a:chOff x="1" y="61682"/>
            <a:chExt cx="4206033" cy="547200"/>
          </a:xfr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1" y="61682"/>
              <a:ext cx="4206033" cy="54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" y="61682"/>
              <a:ext cx="4206033" cy="54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Преимущества</a:t>
              </a:r>
              <a:endParaRPr lang="ru-RU" sz="1800" b="1" kern="1200" dirty="0"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27394" y="1426999"/>
            <a:ext cx="4206033" cy="563005"/>
            <a:chOff x="4794922" y="45878"/>
            <a:chExt cx="4206033" cy="547200"/>
          </a:xfr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4794922" y="45878"/>
              <a:ext cx="4206033" cy="54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4794922" y="45878"/>
              <a:ext cx="4206033" cy="54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Недостатки и риски</a:t>
              </a:r>
              <a:endParaRPr lang="ru-RU" b="1" kern="1200" dirty="0"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688" y="476672"/>
            <a:ext cx="6643734" cy="7143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Комплексное освоение территорий (КОТ)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1708420"/>
            <a:ext cx="1700082" cy="2916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8371" y="2989757"/>
            <a:ext cx="194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КОТ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6912" y="4944308"/>
            <a:ext cx="3291976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ОБЛИГАЦИИ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98995" y="5990708"/>
            <a:ext cx="1512268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Инициатор/РСО/</a:t>
            </a:r>
          </a:p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Субъект РФ</a:t>
            </a:r>
            <a:endParaRPr lang="ru-RU" sz="1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08412" y="5990708"/>
            <a:ext cx="1728192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ОАО «АИЖК»</a:t>
            </a:r>
            <a:endParaRPr lang="ru-RU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24808" y="6096987"/>
            <a:ext cx="157786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Рыночные инвесторы</a:t>
            </a:r>
            <a:endParaRPr lang="ru-RU" sz="1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>
            <a:cxnSpLocks noChangeShapeType="1"/>
            <a:stCxn id="40" idx="2"/>
            <a:endCxn id="55" idx="0"/>
          </p:cNvCxnSpPr>
          <p:nvPr/>
        </p:nvCxnSpPr>
        <p:spPr bwMode="auto">
          <a:xfrm flipH="1">
            <a:off x="2055129" y="5750498"/>
            <a:ext cx="756134" cy="24021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cxnSpLocks noChangeShapeType="1"/>
          </p:cNvCxnSpPr>
          <p:nvPr/>
        </p:nvCxnSpPr>
        <p:spPr bwMode="auto">
          <a:xfrm>
            <a:off x="3872880" y="5750498"/>
            <a:ext cx="0" cy="31468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 noChangeShapeType="1"/>
            <a:endCxn id="57" idx="0"/>
          </p:cNvCxnSpPr>
          <p:nvPr/>
        </p:nvCxnSpPr>
        <p:spPr bwMode="auto">
          <a:xfrm>
            <a:off x="5313040" y="5750498"/>
            <a:ext cx="759468" cy="24021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40"/>
          <p:cNvSpPr>
            <a:spLocks noChangeArrowheads="1"/>
          </p:cNvSpPr>
          <p:nvPr/>
        </p:nvSpPr>
        <p:spPr bwMode="auto">
          <a:xfrm>
            <a:off x="3669412" y="5762599"/>
            <a:ext cx="141129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+(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от 2 до 3)%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40"/>
          <p:cNvSpPr>
            <a:spLocks noChangeArrowheads="1"/>
          </p:cNvSpPr>
          <p:nvPr/>
        </p:nvSpPr>
        <p:spPr bwMode="auto">
          <a:xfrm>
            <a:off x="2836642" y="5762599"/>
            <a:ext cx="255675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40"/>
          <p:cNvSpPr>
            <a:spLocks noChangeArrowheads="1"/>
          </p:cNvSpPr>
          <p:nvPr/>
        </p:nvSpPr>
        <p:spPr bwMode="auto">
          <a:xfrm>
            <a:off x="5961073" y="5750498"/>
            <a:ext cx="57606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+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1%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7132" y="2456151"/>
            <a:ext cx="1504782" cy="8676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СОПФ</a:t>
            </a:r>
          </a:p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Арендное жилье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07132" y="3238062"/>
            <a:ext cx="1504782" cy="661781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СОПФ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Социальная инфраструктура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307132" y="3899842"/>
            <a:ext cx="1504782" cy="7963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СОПФ</a:t>
            </a:r>
          </a:p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Инженерная инфраструктура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26190" y="1699395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072508" y="1746432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010089" y="1817783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Инициатор проекта</a:t>
            </a:r>
            <a:endParaRPr lang="ru-RU" sz="13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86089" y="2818390"/>
            <a:ext cx="1520362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8" name="Прямоугольник 37"/>
          <p:cNvSpPr/>
          <p:nvPr/>
        </p:nvSpPr>
        <p:spPr>
          <a:xfrm>
            <a:off x="6033905" y="2889965"/>
            <a:ext cx="1520362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9" name="Прямоугольник 38"/>
          <p:cNvSpPr/>
          <p:nvPr/>
        </p:nvSpPr>
        <p:spPr>
          <a:xfrm>
            <a:off x="5962021" y="2952591"/>
            <a:ext cx="1531445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Муниципалитет</a:t>
            </a:r>
            <a:endParaRPr lang="ru-RU" sz="1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05010" y="3976672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33904" y="4030794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62021" y="4093420"/>
            <a:ext cx="1440160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РСО</a:t>
            </a:r>
            <a:endParaRPr lang="ru-RU" sz="15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>
            <a:cxnSpLocks noChangeShapeType="1"/>
          </p:cNvCxnSpPr>
          <p:nvPr/>
        </p:nvCxnSpPr>
        <p:spPr bwMode="auto">
          <a:xfrm flipV="1">
            <a:off x="2435793" y="3192512"/>
            <a:ext cx="656524" cy="168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 noChangeShapeType="1"/>
          </p:cNvCxnSpPr>
          <p:nvPr/>
        </p:nvCxnSpPr>
        <p:spPr bwMode="auto">
          <a:xfrm flipV="1">
            <a:off x="2445715" y="3649800"/>
            <a:ext cx="656524" cy="168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cxnSpLocks noChangeShapeType="1"/>
          </p:cNvCxnSpPr>
          <p:nvPr/>
        </p:nvCxnSpPr>
        <p:spPr bwMode="auto">
          <a:xfrm flipV="1">
            <a:off x="2462031" y="4180483"/>
            <a:ext cx="656524" cy="168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flipH="1">
            <a:off x="2182417" y="3374488"/>
            <a:ext cx="10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Выкуп </a:t>
            </a:r>
          </a:p>
          <a:p>
            <a:pPr algn="ctr"/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объектов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78" name="Прямая со стрелкой 77"/>
          <p:cNvCxnSpPr>
            <a:cxnSpLocks noChangeShapeType="1"/>
          </p:cNvCxnSpPr>
          <p:nvPr/>
        </p:nvCxnSpPr>
        <p:spPr bwMode="auto">
          <a:xfrm flipV="1">
            <a:off x="5076809" y="2312823"/>
            <a:ext cx="656524" cy="168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cxnSpLocks noChangeShapeType="1"/>
          </p:cNvCxnSpPr>
          <p:nvPr/>
        </p:nvCxnSpPr>
        <p:spPr bwMode="auto">
          <a:xfrm flipV="1">
            <a:off x="5072091" y="3290947"/>
            <a:ext cx="656524" cy="168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 noChangeShapeType="1"/>
          </p:cNvCxnSpPr>
          <p:nvPr/>
        </p:nvCxnSpPr>
        <p:spPr bwMode="auto">
          <a:xfrm flipV="1">
            <a:off x="5072091" y="4275712"/>
            <a:ext cx="656524" cy="168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flipH="1">
            <a:off x="4703118" y="1628800"/>
            <a:ext cx="136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Договор сопровождения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(на Стандартах ОАО «АФЖС»)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4882757" y="2694331"/>
            <a:ext cx="1035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Договор выкупа 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рассрочку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4866914" y="3544837"/>
            <a:ext cx="10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Договор аренды с последующей передачей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84" name="Прямая со стрелкой 83"/>
          <p:cNvCxnSpPr>
            <a:cxnSpLocks noChangeShapeType="1"/>
            <a:stCxn id="72" idx="3"/>
          </p:cNvCxnSpPr>
          <p:nvPr/>
        </p:nvCxnSpPr>
        <p:spPr bwMode="auto">
          <a:xfrm>
            <a:off x="7512668" y="2070468"/>
            <a:ext cx="1070917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cxnSpLocks noChangeShapeType="1"/>
            <a:stCxn id="44" idx="3"/>
          </p:cNvCxnSpPr>
          <p:nvPr/>
        </p:nvCxnSpPr>
        <p:spPr bwMode="auto">
          <a:xfrm>
            <a:off x="7474064" y="4354830"/>
            <a:ext cx="1109521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cxnSpLocks noChangeShapeType="1"/>
            <a:stCxn id="38" idx="3"/>
          </p:cNvCxnSpPr>
          <p:nvPr/>
        </p:nvCxnSpPr>
        <p:spPr bwMode="auto">
          <a:xfrm>
            <a:off x="7554267" y="3214001"/>
            <a:ext cx="1029318" cy="6588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Левая фигурная скобка 88"/>
          <p:cNvSpPr/>
          <p:nvPr/>
        </p:nvSpPr>
        <p:spPr bwMode="auto">
          <a:xfrm rot="16200000">
            <a:off x="3921146" y="3928666"/>
            <a:ext cx="290003" cy="1652491"/>
          </a:xfrm>
          <a:prstGeom prst="leftBrace">
            <a:avLst>
              <a:gd name="adj1" fmla="val 3869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7383935" y="1777210"/>
            <a:ext cx="1369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Сдача внаем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7467649" y="278579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Социальные услуги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7395657" y="3974475"/>
            <a:ext cx="136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Коммунальные услуги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64569" y="1708420"/>
            <a:ext cx="0" cy="291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4569" y="3012693"/>
            <a:ext cx="126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64569" y="3538037"/>
            <a:ext cx="126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64569" y="4093420"/>
            <a:ext cx="126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0892" y="2293866"/>
            <a:ext cx="9359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Жилье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4611" y="3566696"/>
            <a:ext cx="1837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Социальная инфраструктура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95806" y="3024683"/>
            <a:ext cx="935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Арендное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илье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9753" y="4077476"/>
            <a:ext cx="1837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Инженерная инфраструктура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 l="97248" t="7227" b="79576"/>
          <a:stretch>
            <a:fillRect/>
          </a:stretch>
        </p:blipFill>
        <p:spPr bwMode="auto">
          <a:xfrm>
            <a:off x="8711030" y="1628800"/>
            <a:ext cx="393189" cy="9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/>
          <a:srcRect l="97248" t="7227" b="79576"/>
          <a:stretch>
            <a:fillRect/>
          </a:stretch>
        </p:blipFill>
        <p:spPr bwMode="auto">
          <a:xfrm>
            <a:off x="8708307" y="2747285"/>
            <a:ext cx="393189" cy="9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 l="97248" t="7227" b="79576"/>
          <a:stretch>
            <a:fillRect/>
          </a:stretch>
        </p:blipFill>
        <p:spPr bwMode="auto">
          <a:xfrm>
            <a:off x="8708306" y="3799153"/>
            <a:ext cx="393189" cy="9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Рисунок 96" descr="AFGS-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45373" y="5949280"/>
            <a:ext cx="1876425" cy="57975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406912" y="5376356"/>
            <a:ext cx="0" cy="3377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06912" y="5707625"/>
            <a:ext cx="3291976" cy="65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698888" y="5376357"/>
            <a:ext cx="0" cy="3377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52800" y="5376357"/>
            <a:ext cx="0" cy="3377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180948" y="5379610"/>
            <a:ext cx="0" cy="3345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79215" y="54119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Младший транш 10%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43311" y="543752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Мезонин 20%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75059" y="5437522"/>
            <a:ext cx="12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Старший транш 70%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Соединительная линия уступом 103"/>
          <p:cNvCxnSpPr>
            <a:stCxn id="94" idx="0"/>
            <a:endCxn id="4" idx="0"/>
          </p:cNvCxnSpPr>
          <p:nvPr/>
        </p:nvCxnSpPr>
        <p:spPr>
          <a:xfrm rot="16200000" flipH="1" flipV="1">
            <a:off x="5155283" y="-2043922"/>
            <a:ext cx="79620" cy="7425064"/>
          </a:xfrm>
          <a:prstGeom prst="bentConnector3">
            <a:avLst>
              <a:gd name="adj1" fmla="val -394781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 flipH="1">
            <a:off x="2984421" y="1228033"/>
            <a:ext cx="13699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Покупка жилья</a:t>
            </a:r>
            <a:endParaRPr lang="ru-RU" sz="1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7370" y="1533356"/>
            <a:ext cx="1344306" cy="484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«АФЖС»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>
            <a:cxnSpLocks noChangeShapeType="1"/>
            <a:stCxn id="3" idx="2"/>
            <a:endCxn id="16" idx="0"/>
          </p:cNvCxnSpPr>
          <p:nvPr/>
        </p:nvCxnSpPr>
        <p:spPr bwMode="auto">
          <a:xfrm>
            <a:off x="4059523" y="2017719"/>
            <a:ext cx="0" cy="43843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62092" y="2023431"/>
            <a:ext cx="121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Управляющая компания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15611</TotalTime>
  <Words>564</Words>
  <Application>Microsoft Office PowerPoint</Application>
  <PresentationFormat>Лист A4 (210x297 мм)</PresentationFormat>
  <Paragraphs>147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Программа «Стимул». Приоритеты.</vt:lpstr>
      <vt:lpstr>Сравнение выплат по стандартному аннуитетному кредиту с выплатами по облигациям с залоговым обеспечением (пример инженерной инфраструктуры)</vt:lpstr>
      <vt:lpstr>Арендное жилье. Действующий продукт.</vt:lpstr>
      <vt:lpstr>Арендное жилье. Действующий продукт</vt:lpstr>
      <vt:lpstr>Арендное жилье. Новый механизм.  ( № 379-ФЗ от 21.12.2013г.)</vt:lpstr>
      <vt:lpstr>Презентация PowerPoint</vt:lpstr>
      <vt:lpstr>Комплексное освоение территорий (КОТ)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Виноградова Екатерина Михайловна</cp:lastModifiedBy>
  <cp:revision>309</cp:revision>
  <cp:lastPrinted>2014-04-14T11:55:49Z</cp:lastPrinted>
  <dcterms:created xsi:type="dcterms:W3CDTF">2013-10-25T08:27:20Z</dcterms:created>
  <dcterms:modified xsi:type="dcterms:W3CDTF">2014-05-30T08:58:00Z</dcterms:modified>
</cp:coreProperties>
</file>