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1" r:id="rId4"/>
    <p:sldId id="283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77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8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48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48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75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30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67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32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7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26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36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8EB52-2F0C-40B3-8420-4232E4B468E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30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1763688" y="3933056"/>
            <a:ext cx="72008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7" t="19900" r="12277" b="55350"/>
          <a:stretch/>
        </p:blipFill>
        <p:spPr bwMode="auto">
          <a:xfrm>
            <a:off x="827585" y="5655614"/>
            <a:ext cx="381642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7180" y="1484784"/>
            <a:ext cx="8301608" cy="4104456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dirty="0" smtClean="0"/>
              <a:t>Основные положения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Концепции федерального </a:t>
            </a:r>
            <a:r>
              <a:rPr lang="ru-RU" sz="3200" dirty="0"/>
              <a:t>закона о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государственно-частном </a:t>
            </a:r>
            <a:r>
              <a:rPr lang="ru-RU" sz="3200" dirty="0"/>
              <a:t>партнерстве при комплексном освоении территорий в целях строительства жилья экономического </a:t>
            </a:r>
            <a:r>
              <a:rPr lang="ru-RU" sz="3200" dirty="0" smtClean="0"/>
              <a:t>класса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600" dirty="0" err="1" smtClean="0"/>
              <a:t>Э.К.Трутнев</a:t>
            </a:r>
            <a:r>
              <a:rPr lang="ru-RU" sz="2600" dirty="0" smtClean="0"/>
              <a:t>,</a:t>
            </a:r>
            <a:br>
              <a:rPr lang="ru-RU" sz="2600" dirty="0" smtClean="0"/>
            </a:br>
            <a:r>
              <a:rPr lang="ru-RU" sz="2600" dirty="0" smtClean="0"/>
              <a:t>		</a:t>
            </a:r>
            <a:r>
              <a:rPr lang="ru-RU" sz="2000" dirty="0" smtClean="0"/>
              <a:t>научный руководитель направления </a:t>
            </a:r>
            <a:br>
              <a:rPr lang="ru-RU" sz="2000" dirty="0" smtClean="0"/>
            </a:br>
            <a:r>
              <a:rPr lang="ru-RU" sz="2000" dirty="0" smtClean="0"/>
              <a:t>«Рынок недвижимости»</a:t>
            </a:r>
            <a:br>
              <a:rPr lang="ru-RU" sz="2000" dirty="0" smtClean="0"/>
            </a:br>
            <a:r>
              <a:rPr lang="ru-RU" sz="2000" dirty="0" smtClean="0"/>
              <a:t>Фонда </a:t>
            </a:r>
            <a:r>
              <a:rPr lang="ru-RU" sz="2000" dirty="0"/>
              <a:t>«Институт экономики города»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33265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II</a:t>
            </a:r>
            <a:r>
              <a:rPr lang="ru-RU" b="1" dirty="0"/>
              <a:t> </a:t>
            </a:r>
            <a:r>
              <a:rPr lang="ru-RU" b="1" dirty="0" smtClean="0"/>
              <a:t>ВСЕРОССИЙСКОЕ СОВЕЩАНИЕ </a:t>
            </a:r>
            <a:endParaRPr lang="ru-RU" dirty="0"/>
          </a:p>
          <a:p>
            <a:pPr algn="ctr"/>
            <a:r>
              <a:rPr lang="ru-RU" b="1" dirty="0"/>
              <a:t>ПО РАЗВИТИЮ ЖИЛИЩНОГО </a:t>
            </a:r>
            <a:r>
              <a:rPr lang="ru-RU" b="1" dirty="0" smtClean="0"/>
              <a:t>СТРОИТЕЛЬСТВА, 2-3 ИЮНЯ 2014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13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63" y="188640"/>
            <a:ext cx="8176033" cy="122413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Возможные формы дополнительной государственной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муниципальной) поддержки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со стороны публичного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партнера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979" y="1124744"/>
            <a:ext cx="8507288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7" y="141277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Предоставление </a:t>
            </a:r>
            <a:r>
              <a:rPr lang="ru-RU" sz="2400" dirty="0"/>
              <a:t>субсидий (компенсаций) частному партнеру на полное или частичное возмещение затрат на </a:t>
            </a:r>
            <a:r>
              <a:rPr lang="ru-RU" sz="2400" dirty="0" smtClean="0"/>
              <a:t>погашение кредитов (процентов), </a:t>
            </a:r>
            <a:r>
              <a:rPr lang="ru-RU" sz="2400" dirty="0"/>
              <a:t>привлеченных для  комплексного освоения </a:t>
            </a:r>
            <a:r>
              <a:rPr lang="ru-RU" sz="2400" dirty="0" smtClean="0"/>
              <a:t>территории</a:t>
            </a:r>
            <a:endParaRPr lang="ru-RU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Предоставление </a:t>
            </a:r>
            <a:r>
              <a:rPr lang="ru-RU" sz="2400" dirty="0"/>
              <a:t>частному партнеру государственных (муниципальных) гарантий по </a:t>
            </a:r>
            <a:r>
              <a:rPr lang="ru-RU" sz="2400" dirty="0" smtClean="0"/>
              <a:t>таким кредитам</a:t>
            </a:r>
          </a:p>
          <a:p>
            <a:pPr lvl="0" algn="just"/>
            <a:endParaRPr lang="ru-RU" sz="24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Оказание </a:t>
            </a:r>
            <a:r>
              <a:rPr lang="ru-RU" sz="2400" dirty="0"/>
              <a:t>частному партнеру консультационной и информационной поддержки, в том числе при взаимодействии с </a:t>
            </a:r>
            <a:r>
              <a:rPr lang="ru-RU" sz="2400" dirty="0" err="1"/>
              <a:t>ресурсоснабжающими</a:t>
            </a:r>
            <a:r>
              <a:rPr lang="ru-RU" sz="2400" dirty="0"/>
              <a:t> </a:t>
            </a:r>
            <a:r>
              <a:rPr lang="ru-RU" sz="2400" dirty="0" smtClean="0"/>
              <a:t>организациями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30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6048"/>
            <a:ext cx="8460432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Некоторые варианты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заключения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соглашений о ГЧП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результатам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торгов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749" y="2852936"/>
            <a:ext cx="8280919" cy="3888432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8000" b="1" dirty="0" smtClean="0"/>
              <a:t>ВАРИАНТ </a:t>
            </a:r>
            <a:r>
              <a:rPr lang="ru-RU" sz="8000" b="1" dirty="0" smtClean="0"/>
              <a:t>1: </a:t>
            </a:r>
            <a:r>
              <a:rPr lang="ru-RU" sz="8000" b="1" dirty="0"/>
              <a:t>цель - наименьшая цена </a:t>
            </a:r>
            <a:r>
              <a:rPr lang="ru-RU" sz="8000" dirty="0" smtClean="0"/>
              <a:t>жилья экономического класса при фиксированном минимальном объеме </a:t>
            </a:r>
            <a:r>
              <a:rPr lang="ru-RU" sz="8000" dirty="0" smtClean="0"/>
              <a:t>такого </a:t>
            </a:r>
            <a:r>
              <a:rPr lang="ru-RU" sz="8000" dirty="0" smtClean="0"/>
              <a:t>жилья; </a:t>
            </a:r>
            <a:r>
              <a:rPr lang="ru-RU" sz="8000" dirty="0" smtClean="0"/>
              <a:t>          </a:t>
            </a:r>
            <a:r>
              <a:rPr lang="ru-RU" sz="8000" b="1" dirty="0" smtClean="0"/>
              <a:t>предмет </a:t>
            </a:r>
            <a:r>
              <a:rPr lang="ru-RU" sz="8000" b="1" dirty="0"/>
              <a:t>аукциона – цена </a:t>
            </a:r>
            <a:r>
              <a:rPr lang="ru-RU" sz="8000" dirty="0" smtClean="0"/>
              <a:t>жилья экономического класса</a:t>
            </a:r>
          </a:p>
          <a:p>
            <a:pPr marL="0" indent="0" algn="just">
              <a:buNone/>
            </a:pPr>
            <a:endParaRPr lang="ru-RU" sz="8000" b="1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8000" b="1" dirty="0" smtClean="0"/>
              <a:t>ВАРИАНТ </a:t>
            </a:r>
            <a:r>
              <a:rPr lang="ru-RU" sz="8000" b="1" dirty="0" smtClean="0"/>
              <a:t>2: </a:t>
            </a:r>
            <a:r>
              <a:rPr lang="ru-RU" sz="8000" b="1" dirty="0" smtClean="0"/>
              <a:t>цель </a:t>
            </a:r>
            <a:r>
              <a:rPr lang="ru-RU" sz="8000" dirty="0" smtClean="0"/>
              <a:t>- </a:t>
            </a:r>
            <a:r>
              <a:rPr lang="ru-RU" sz="8000" dirty="0" smtClean="0"/>
              <a:t>наибольший социальный эффект;                     </a:t>
            </a:r>
            <a:r>
              <a:rPr lang="ru-RU" sz="8000" b="1" dirty="0" smtClean="0"/>
              <a:t>предмет </a:t>
            </a:r>
            <a:r>
              <a:rPr lang="ru-RU" sz="8000" b="1" dirty="0" smtClean="0"/>
              <a:t>конкурса </a:t>
            </a:r>
            <a:r>
              <a:rPr lang="ru-RU" sz="8000" dirty="0" smtClean="0"/>
              <a:t>-  </a:t>
            </a:r>
            <a:r>
              <a:rPr lang="ru-RU" sz="8000" b="1" dirty="0" smtClean="0"/>
              <a:t>(а) </a:t>
            </a:r>
            <a:r>
              <a:rPr lang="ru-RU" sz="8000" b="1" dirty="0" smtClean="0"/>
              <a:t>наибольший ввод </a:t>
            </a:r>
            <a:r>
              <a:rPr lang="ru-RU" sz="8000" dirty="0" smtClean="0"/>
              <a:t>жилья экономического класса и </a:t>
            </a:r>
            <a:r>
              <a:rPr lang="ru-RU" sz="8000" b="1" dirty="0" smtClean="0"/>
              <a:t>(б) </a:t>
            </a:r>
            <a:r>
              <a:rPr lang="ru-RU" sz="8000" b="1" dirty="0" smtClean="0"/>
              <a:t>наименьшая цена </a:t>
            </a:r>
            <a:r>
              <a:rPr lang="ru-RU" sz="8000" dirty="0" smtClean="0"/>
              <a:t>такого жилья (в установленных пределах) по формуле:</a:t>
            </a:r>
          </a:p>
          <a:p>
            <a:pPr marL="0" indent="0" algn="just">
              <a:buNone/>
            </a:pPr>
            <a:endParaRPr lang="ru-RU" sz="3800" dirty="0" smtClean="0"/>
          </a:p>
          <a:p>
            <a:pPr marL="0" indent="0" algn="just">
              <a:buNone/>
            </a:pPr>
            <a:r>
              <a:rPr lang="ru-RU" sz="3800" dirty="0" smtClean="0"/>
              <a:t>	</a:t>
            </a:r>
            <a:r>
              <a:rPr lang="en-US" sz="7200" b="1" dirty="0" smtClean="0"/>
              <a:t>max E </a:t>
            </a:r>
            <a:r>
              <a:rPr lang="ru-RU" sz="7200" b="1" dirty="0" smtClean="0"/>
              <a:t>=</a:t>
            </a:r>
            <a:r>
              <a:rPr lang="en-US" sz="7200" b="1" dirty="0" smtClean="0"/>
              <a:t> </a:t>
            </a:r>
            <a:r>
              <a:rPr lang="ru-RU" sz="7200" b="1" dirty="0" smtClean="0"/>
              <a:t>(</a:t>
            </a:r>
            <a:r>
              <a:rPr lang="en-US" sz="7200" b="1" dirty="0" smtClean="0"/>
              <a:t>P</a:t>
            </a:r>
            <a:r>
              <a:rPr lang="en-US" sz="7200" b="1" baseline="30000" dirty="0" smtClean="0"/>
              <a:t>m  </a:t>
            </a:r>
            <a:r>
              <a:rPr lang="ru-RU" sz="7200" b="1" dirty="0" smtClean="0"/>
              <a:t>-</a:t>
            </a:r>
            <a:r>
              <a:rPr lang="en-US" sz="7200" b="1" dirty="0" smtClean="0"/>
              <a:t>  </a:t>
            </a:r>
            <a:r>
              <a:rPr lang="en-US" sz="7200" b="1" dirty="0" err="1" smtClean="0"/>
              <a:t>P</a:t>
            </a:r>
            <a:r>
              <a:rPr lang="en-US" sz="7200" b="1" baseline="30000" dirty="0" err="1" smtClean="0"/>
              <a:t>e</a:t>
            </a:r>
            <a:r>
              <a:rPr lang="ru-RU" sz="7200" b="1" dirty="0" smtClean="0"/>
              <a:t>)</a:t>
            </a:r>
            <a:r>
              <a:rPr lang="en-US" sz="7200" b="1" dirty="0" smtClean="0"/>
              <a:t> </a:t>
            </a:r>
            <a:r>
              <a:rPr lang="ru-RU" sz="7200" b="1" dirty="0" smtClean="0"/>
              <a:t>*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Q</a:t>
            </a:r>
            <a:r>
              <a:rPr lang="en-US" sz="7200" b="1" baseline="30000" dirty="0" err="1" smtClean="0"/>
              <a:t>e</a:t>
            </a:r>
            <a:r>
              <a:rPr lang="ru-RU" sz="7200" dirty="0" smtClean="0"/>
              <a:t>, где</a:t>
            </a:r>
          </a:p>
          <a:p>
            <a:pPr marL="457200" lvl="1" indent="0">
              <a:buNone/>
            </a:pPr>
            <a:r>
              <a:rPr lang="ru-RU" sz="7200" dirty="0" smtClean="0"/>
              <a:t>	</a:t>
            </a:r>
            <a:r>
              <a:rPr lang="en-US" sz="7200" dirty="0" smtClean="0"/>
              <a:t>P</a:t>
            </a:r>
            <a:r>
              <a:rPr lang="en-US" sz="7200" baseline="30000" dirty="0" smtClean="0"/>
              <a:t>m</a:t>
            </a:r>
            <a:r>
              <a:rPr lang="ru-RU" sz="7200" dirty="0" smtClean="0"/>
              <a:t> – рыночная ценя 1 кв. м жилья экономического класса</a:t>
            </a:r>
          </a:p>
          <a:p>
            <a:pPr marL="457200" lvl="1" indent="0">
              <a:buNone/>
            </a:pPr>
            <a:r>
              <a:rPr lang="ru-RU" sz="7200" dirty="0" smtClean="0"/>
              <a:t>	</a:t>
            </a:r>
            <a:r>
              <a:rPr lang="en-US" sz="7200" dirty="0" err="1" smtClean="0"/>
              <a:t>P</a:t>
            </a:r>
            <a:r>
              <a:rPr lang="en-US" sz="7200" baseline="30000" dirty="0" err="1" smtClean="0"/>
              <a:t>e</a:t>
            </a:r>
            <a:r>
              <a:rPr lang="en-US" sz="7200" baseline="30000" dirty="0" smtClean="0"/>
              <a:t> </a:t>
            </a:r>
            <a:r>
              <a:rPr lang="ru-RU" sz="7200" dirty="0" smtClean="0"/>
              <a:t>– цена 1 кв. м жилья экономического класса в рамках 	проектов ГЧП</a:t>
            </a:r>
          </a:p>
          <a:p>
            <a:pPr marL="457200" lvl="1" indent="0">
              <a:buNone/>
            </a:pPr>
            <a:r>
              <a:rPr lang="ru-RU" sz="7200" dirty="0" smtClean="0"/>
              <a:t>	</a:t>
            </a:r>
            <a:r>
              <a:rPr lang="en-US" sz="7200" dirty="0" err="1" smtClean="0"/>
              <a:t>Q</a:t>
            </a:r>
            <a:r>
              <a:rPr lang="en-US" sz="7200" baseline="30000" dirty="0" err="1" smtClean="0"/>
              <a:t>e</a:t>
            </a:r>
            <a:r>
              <a:rPr lang="ru-RU" sz="7200" dirty="0" smtClean="0"/>
              <a:t> – объем ввода жилья экономического класса в рамках 	проектов ГЧП</a:t>
            </a:r>
            <a:endParaRPr lang="ru-RU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860463" y="1268760"/>
            <a:ext cx="8176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Условия обеспечения конкуренции  участников торгов: 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1) з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аданный объём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расходов публичного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партнёра;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2) ограничения минимальных и максимальных размеров земельных участков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752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979" y="188640"/>
            <a:ext cx="8579296" cy="792088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Предлагаемые законодательные изменения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4967" y="908720"/>
            <a:ext cx="8067513" cy="5760640"/>
          </a:xfrm>
        </p:spPr>
        <p:txBody>
          <a:bodyPr>
            <a:noAutofit/>
          </a:bodyPr>
          <a:lstStyle/>
          <a:p>
            <a:pPr algn="just"/>
            <a:r>
              <a:rPr lang="ru-RU" sz="1900" b="1" dirty="0" smtClean="0"/>
              <a:t>Новый федеральный закон о ГЧП </a:t>
            </a:r>
            <a:r>
              <a:rPr lang="ru-RU" sz="1900" b="1" dirty="0"/>
              <a:t>в проектах комплексного освоения территорий в целях строительства жилья экономического </a:t>
            </a:r>
            <a:r>
              <a:rPr lang="ru-RU" sz="1900" b="1" dirty="0" smtClean="0"/>
              <a:t>класса или изменения в Градостроительный кодекс РФ</a:t>
            </a:r>
          </a:p>
          <a:p>
            <a:pPr algn="just"/>
            <a:r>
              <a:rPr lang="ru-RU" sz="1900" b="1" dirty="0" smtClean="0"/>
              <a:t>Земельный </a:t>
            </a:r>
            <a:r>
              <a:rPr lang="ru-RU" sz="1900" b="1" dirty="0"/>
              <a:t>кодекс </a:t>
            </a:r>
            <a:r>
              <a:rPr lang="ru-RU" sz="1900" b="1" dirty="0" smtClean="0"/>
              <a:t>РФ - </a:t>
            </a:r>
            <a:r>
              <a:rPr lang="ru-RU" sz="1900" dirty="0" smtClean="0"/>
              <a:t>уточнение обязательств </a:t>
            </a:r>
            <a:r>
              <a:rPr lang="ru-RU" sz="1900" dirty="0"/>
              <a:t>сторон при реализации проектов комплексного освоения земельных участков в целях жилищного </a:t>
            </a:r>
            <a:r>
              <a:rPr lang="ru-RU" sz="1900" dirty="0" smtClean="0"/>
              <a:t>строительства</a:t>
            </a:r>
            <a:endParaRPr lang="ru-RU" sz="1900" b="1" dirty="0" smtClean="0"/>
          </a:p>
          <a:p>
            <a:pPr algn="just"/>
            <a:r>
              <a:rPr lang="ru-RU" sz="1900" b="1" dirty="0"/>
              <a:t>Налоговый кодекс </a:t>
            </a:r>
            <a:r>
              <a:rPr lang="ru-RU" sz="1900" b="1" dirty="0" smtClean="0"/>
              <a:t>РФ - </a:t>
            </a:r>
            <a:r>
              <a:rPr lang="ru-RU" sz="1900" dirty="0" smtClean="0"/>
              <a:t>налоговое стимулирование </a:t>
            </a:r>
            <a:r>
              <a:rPr lang="ru-RU" sz="1900" dirty="0"/>
              <a:t>реализации всех форм проектов </a:t>
            </a:r>
            <a:r>
              <a:rPr lang="ru-RU" sz="1900" dirty="0" smtClean="0"/>
              <a:t>ГЧП </a:t>
            </a:r>
            <a:r>
              <a:rPr lang="ru-RU" sz="1900" dirty="0"/>
              <a:t>в жилищном </a:t>
            </a:r>
            <a:r>
              <a:rPr lang="ru-RU" sz="1900" dirty="0" smtClean="0"/>
              <a:t>строительстве</a:t>
            </a:r>
          </a:p>
          <a:p>
            <a:pPr algn="just"/>
            <a:r>
              <a:rPr lang="ru-RU" sz="1900" b="1" dirty="0" smtClean="0"/>
              <a:t>Федеральный </a:t>
            </a:r>
            <a:r>
              <a:rPr lang="ru-RU" sz="1900" b="1" dirty="0"/>
              <a:t>закон "О контрактной системе в сфере закупок товаров, работ, услуг для обеспечения государственных и муниципальных </a:t>
            </a:r>
            <a:r>
              <a:rPr lang="ru-RU" sz="1900" b="1" dirty="0" smtClean="0"/>
              <a:t>нужд» - </a:t>
            </a:r>
            <a:r>
              <a:rPr lang="ru-RU" sz="1900" dirty="0" smtClean="0"/>
              <a:t>установление </a:t>
            </a:r>
            <a:r>
              <a:rPr lang="ru-RU" sz="1900" dirty="0"/>
              <a:t>возможности приобретения органами государственной власти, органами местного самоуправления объектов социальной инфраструктуры, </a:t>
            </a:r>
            <a:r>
              <a:rPr lang="ru-RU" sz="1900" dirty="0" smtClean="0"/>
              <a:t>построенных </a:t>
            </a:r>
            <a:r>
              <a:rPr lang="ru-RU" sz="1900" dirty="0"/>
              <a:t>в рамках </a:t>
            </a:r>
            <a:r>
              <a:rPr lang="ru-RU" sz="1900" dirty="0" smtClean="0"/>
              <a:t>проектов ГЧП</a:t>
            </a:r>
          </a:p>
          <a:p>
            <a:pPr algn="just"/>
            <a:r>
              <a:rPr lang="ru-RU" sz="1900" b="1" dirty="0"/>
              <a:t>Федеральный закон "Об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Федерации» - </a:t>
            </a:r>
            <a:r>
              <a:rPr lang="ru-RU" sz="1900" dirty="0"/>
              <a:t>расширение перечня целей, на которые могут привлекаться денежные средства участников долевого строительства</a:t>
            </a:r>
          </a:p>
          <a:p>
            <a:pPr algn="just"/>
            <a:endParaRPr lang="ru-RU" sz="19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0" y="0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60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8680" y="2463279"/>
            <a:ext cx="3714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СПАСИБО ЗА ВНИМАНИЕ!</a:t>
            </a:r>
            <a:endParaRPr lang="ru-RU" sz="24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9852" y="436510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НАШИ КОНТАКТЫ</a:t>
            </a:r>
            <a:endParaRPr lang="ru-RU" sz="20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381" y="5079698"/>
            <a:ext cx="2448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Россия, 125009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Москва </a:t>
            </a:r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ул. Тверская,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20/1</a:t>
            </a:r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9512" y="3933056"/>
            <a:ext cx="878497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27451" y="5079698"/>
            <a:ext cx="41769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mailbox@urbaneconomics.ru </a:t>
            </a:r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тел./факс: (495) 363-50-47,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495)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787-45-20</a:t>
            </a:r>
          </a:p>
          <a:p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en-US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facebook.com/UrbanEconomics</a:t>
            </a:r>
            <a:endParaRPr lang="ru-RU" sz="1600" b="1" spc="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8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en-US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twitter.com/UrbanEconRu</a:t>
            </a:r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0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5799778"/>
            <a:ext cx="279805" cy="2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240052"/>
            <a:ext cx="279806" cy="27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19" t="23932" r="48807" b="62224"/>
          <a:stretch/>
        </p:blipFill>
        <p:spPr bwMode="auto">
          <a:xfrm>
            <a:off x="3887803" y="590918"/>
            <a:ext cx="972108" cy="937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466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62" y="274638"/>
            <a:ext cx="7826337" cy="922114"/>
          </a:xfrm>
        </p:spPr>
        <p:txBody>
          <a:bodyPr>
            <a:normAutofit fontScale="90000"/>
          </a:bodyPr>
          <a:lstStyle/>
          <a:p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</a:rPr>
              <a:t>Область регулирования, </a:t>
            </a:r>
            <a:br>
              <a:rPr lang="ru-RU" sz="35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</a:rPr>
              <a:t>определяемая Концепцией законопроекта</a:t>
            </a:r>
            <a:endParaRPr lang="ru-RU" sz="3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8156" y="1482963"/>
            <a:ext cx="1872208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КОМПЛЕКСНОЕ ОСВОЕНИЕ ТЕРРИТОРИИ (ЗЕМЕЛЬНОГО УЧАСТКА) - КОТ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31969" y="1494694"/>
            <a:ext cx="518457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pPr algn="ctr"/>
            <a:r>
              <a:rPr lang="ru-RU" b="1" dirty="0" smtClean="0"/>
              <a:t>КОТ -  ЗЕМЕЛЬНЫЕ </a:t>
            </a:r>
            <a:r>
              <a:rPr lang="ru-RU" b="1" dirty="0"/>
              <a:t>УЧАСТКИ В ПУБЛИЧНОЙ </a:t>
            </a:r>
            <a:r>
              <a:rPr lang="ru-RU" b="1" dirty="0" smtClean="0"/>
              <a:t>СОБСТВЕННОСТИ - </a:t>
            </a:r>
            <a:r>
              <a:rPr lang="ru-RU" b="1" dirty="0"/>
              <a:t>статья 38.2 Земельного кодекса РФ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8156" y="3351327"/>
            <a:ext cx="755838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b="1" dirty="0"/>
              <a:t>КОТ - </a:t>
            </a:r>
            <a:r>
              <a:rPr lang="ru-RU" b="1" dirty="0" smtClean="0"/>
              <a:t> ЗЕМЕЛЬНЫЕ </a:t>
            </a:r>
            <a:r>
              <a:rPr lang="ru-RU" b="1" dirty="0"/>
              <a:t>УЧАСТКИ В ЧАСТНОЙ СОБСТВЕННОСТИ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915816" y="2276872"/>
            <a:ext cx="504056" cy="2763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915816" y="2553225"/>
            <a:ext cx="516153" cy="8206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2704" y="4162697"/>
            <a:ext cx="1987128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sz="1400" b="1" dirty="0"/>
              <a:t>КОТ: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- </a:t>
            </a:r>
            <a:r>
              <a:rPr lang="ru-RU" sz="1400" b="1" dirty="0"/>
              <a:t>без обязательств в отношении  жилья экономического класса (ЖЭК</a:t>
            </a:r>
            <a:r>
              <a:rPr lang="ru-RU" sz="1400" b="1" dirty="0" smtClean="0"/>
              <a:t>);</a:t>
            </a:r>
            <a:endParaRPr lang="ru-RU" sz="1400" b="1" dirty="0"/>
          </a:p>
          <a:p>
            <a:endParaRPr lang="ru-RU" sz="1400" b="1" dirty="0"/>
          </a:p>
          <a:p>
            <a:r>
              <a:rPr lang="ru-RU" sz="1400" b="1" dirty="0" smtClean="0"/>
              <a:t>- без торгов и  без партнёрства</a:t>
            </a:r>
          </a:p>
          <a:p>
            <a:pPr marL="285750" indent="-285750">
              <a:buFontTx/>
              <a:buChar char="-"/>
            </a:pP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63888" y="4147540"/>
            <a:ext cx="2160240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/>
            </a:lvl1pPr>
          </a:lstStyle>
          <a:p>
            <a:r>
              <a:rPr lang="ru-RU" b="1" dirty="0"/>
              <a:t>КОТ:</a:t>
            </a:r>
          </a:p>
          <a:p>
            <a:endParaRPr lang="ru-RU" b="1" dirty="0" smtClean="0"/>
          </a:p>
          <a:p>
            <a:r>
              <a:rPr lang="ru-RU" b="1" dirty="0" smtClean="0"/>
              <a:t>- </a:t>
            </a:r>
            <a:r>
              <a:rPr lang="ru-RU" b="1" dirty="0"/>
              <a:t>без обязательств в отношении  жилья экономического класса (ЖЭК</a:t>
            </a:r>
            <a:r>
              <a:rPr lang="ru-RU" b="1" dirty="0" smtClean="0"/>
              <a:t>);</a:t>
            </a:r>
            <a:endParaRPr lang="ru-RU" b="1" dirty="0"/>
          </a:p>
          <a:p>
            <a:endParaRPr lang="ru-RU" b="1" dirty="0"/>
          </a:p>
          <a:p>
            <a:r>
              <a:rPr lang="ru-RU" b="1" dirty="0" smtClean="0"/>
              <a:t>- торги - партнёрство</a:t>
            </a:r>
            <a:endParaRPr lang="ru-RU" b="1" dirty="0"/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pPr marL="285750" indent="-285750">
              <a:buFontTx/>
              <a:buChar char="-"/>
            </a:pP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456305" y="4147540"/>
            <a:ext cx="2160240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/>
            </a:lvl1pPr>
          </a:lstStyle>
          <a:p>
            <a:r>
              <a:rPr lang="ru-RU" b="1" dirty="0">
                <a:solidFill>
                  <a:srgbClr val="FF0000"/>
                </a:solidFill>
              </a:rPr>
              <a:t>КОТ </a:t>
            </a:r>
            <a:r>
              <a:rPr lang="ru-RU" b="1" dirty="0" smtClean="0">
                <a:solidFill>
                  <a:srgbClr val="FF0000"/>
                </a:solidFill>
              </a:rPr>
              <a:t>- КОНЦЕПЦИЯ ЗАКОНОПРОЕКТА: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-  обязательства  </a:t>
            </a:r>
            <a:r>
              <a:rPr lang="ru-RU" b="1" dirty="0">
                <a:solidFill>
                  <a:srgbClr val="FF0000"/>
                </a:solidFill>
              </a:rPr>
              <a:t>в отношении  жилья экономического класса (ЖЭК</a:t>
            </a:r>
            <a:r>
              <a:rPr lang="ru-RU" b="1" dirty="0" smtClean="0">
                <a:solidFill>
                  <a:srgbClr val="FF0000"/>
                </a:solidFill>
              </a:rPr>
              <a:t>);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- торги - партнёрство</a:t>
            </a:r>
            <a:endParaRPr lang="ru-RU" b="1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ru-RU" b="1" dirty="0" smtClean="0">
              <a:solidFill>
                <a:srgbClr val="FF000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029038" y="3767569"/>
            <a:ext cx="0" cy="416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644008" y="3746454"/>
            <a:ext cx="0" cy="416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452320" y="3731297"/>
            <a:ext cx="0" cy="416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6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Цель законопроекта о ГЧП в проектах комплексного освоения территорий в целях строительства жилья эконом-класса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463" y="1814090"/>
            <a:ext cx="7980697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Регулирование реализации проектов ГЧП при комплексном освоении </a:t>
            </a:r>
            <a:r>
              <a:rPr lang="ru-RU" dirty="0" smtClean="0"/>
              <a:t>территорий (партнёрств, соглашения о которых заключаются по результатам торгов) </a:t>
            </a:r>
          </a:p>
          <a:p>
            <a:r>
              <a:rPr lang="ru-RU" dirty="0" smtClean="0"/>
              <a:t>в </a:t>
            </a:r>
            <a:r>
              <a:rPr lang="ru-RU" dirty="0"/>
              <a:t>целях строительства жилья экономического </a:t>
            </a:r>
            <a:r>
              <a:rPr lang="ru-RU" dirty="0" smtClean="0"/>
              <a:t>класса</a:t>
            </a:r>
          </a:p>
          <a:p>
            <a:r>
              <a:rPr lang="ru-RU" dirty="0" smtClean="0"/>
              <a:t>посредством реализации проектов на </a:t>
            </a:r>
            <a:r>
              <a:rPr lang="ru-RU" b="1" u="sng" dirty="0"/>
              <a:t>частных земельных участках</a:t>
            </a:r>
            <a:r>
              <a:rPr lang="ru-RU" dirty="0"/>
              <a:t>, права на которые (собственности или аренды) принадлежат частному  застройщику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6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62" y="274638"/>
            <a:ext cx="7826337" cy="1143000"/>
          </a:xfrm>
        </p:spPr>
        <p:txBody>
          <a:bodyPr>
            <a:normAutofit fontScale="90000"/>
          </a:bodyPr>
          <a:lstStyle/>
          <a:p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</a:rPr>
              <a:t>Предмет соглашений о ГЧП в жилищном строительстве</a:t>
            </a:r>
            <a:endParaRPr lang="ru-RU" sz="3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853136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Отношения между сторонами соглашения о ГЧП </a:t>
            </a:r>
            <a:r>
              <a:rPr lang="ru-RU" dirty="0" smtClean="0"/>
              <a:t>- частным партнером и </a:t>
            </a:r>
            <a:r>
              <a:rPr lang="ru-RU" dirty="0"/>
              <a:t>публичным </a:t>
            </a:r>
            <a:r>
              <a:rPr lang="ru-RU" dirty="0" smtClean="0"/>
              <a:t>партнером (лицами</a:t>
            </a:r>
            <a:r>
              <a:rPr lang="ru-RU" dirty="0"/>
              <a:t>, выступающими на стороне публичного партнера) по поводу:</a:t>
            </a:r>
          </a:p>
          <a:p>
            <a:pPr lvl="2" algn="just"/>
            <a:r>
              <a:rPr lang="ru-RU" dirty="0"/>
              <a:t>распределения обязательств при реализации инвестиционно-строительных проектов, предусматривающих жилищное строительство</a:t>
            </a:r>
          </a:p>
          <a:p>
            <a:pPr lvl="2" algn="just"/>
            <a:r>
              <a:rPr lang="ru-RU" dirty="0"/>
              <a:t>возможного дополнительного обеспечения  публичным партнером обязательств частного партнера, в том числе финансового обеспечения</a:t>
            </a:r>
          </a:p>
          <a:p>
            <a:pPr lvl="2" algn="just"/>
            <a:r>
              <a:rPr lang="ru-RU" dirty="0"/>
              <a:t>ответственности, возникающей в связи  с неисполнением обязательств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37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62" y="274638"/>
            <a:ext cx="7826337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Минимально необходимые условия, наличие которых определяет возможность проводить торги, по результатам которых заключаются соглашения о ГЧП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462" y="1556792"/>
            <a:ext cx="7980697" cy="5112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Соблюдение требования о соответствии намерений частных инвесторов-застройщиков утверждённым </a:t>
            </a:r>
            <a:r>
              <a:rPr lang="ru-RU" dirty="0"/>
              <a:t>публичной властью правовым </a:t>
            </a:r>
            <a:r>
              <a:rPr lang="ru-RU" dirty="0" smtClean="0"/>
              <a:t>актам регулирования градостроительной деятельности:</a:t>
            </a:r>
          </a:p>
          <a:p>
            <a:pPr lvl="2"/>
            <a:r>
              <a:rPr lang="ru-RU" dirty="0" smtClean="0"/>
              <a:t>Генеральному плану</a:t>
            </a:r>
          </a:p>
          <a:p>
            <a:pPr lvl="2"/>
            <a:r>
              <a:rPr lang="ru-RU" dirty="0" smtClean="0"/>
              <a:t>Правилам землепользования и застройки</a:t>
            </a:r>
          </a:p>
          <a:p>
            <a:pPr lvl="2"/>
            <a:r>
              <a:rPr lang="ru-RU" dirty="0" smtClean="0"/>
              <a:t>Комплексному (сводному) плану реализации генерального плана, либо долгосрочным  целевым программам  создания объектов инфраструктуры – инженерно-технической, транспортной, социальной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0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36904" cy="114300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Основные обязательства частного и публичного партнеров по соглашению о ГЧП (1)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532439" cy="54006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Документация </a:t>
            </a:r>
            <a:r>
              <a:rPr lang="ru-RU" sz="2000" b="1" dirty="0"/>
              <a:t>по планировке </a:t>
            </a:r>
            <a:r>
              <a:rPr lang="ru-RU" sz="2000" b="1" dirty="0" smtClean="0"/>
              <a:t>территории (ДПТ):</a:t>
            </a:r>
            <a:endParaRPr lang="ru-RU" sz="2000" b="1" dirty="0"/>
          </a:p>
          <a:p>
            <a:pPr algn="just"/>
            <a:r>
              <a:rPr lang="ru-RU" sz="2000" dirty="0" smtClean="0"/>
              <a:t>обязательства </a:t>
            </a:r>
            <a:r>
              <a:rPr lang="ru-RU" sz="2000" dirty="0"/>
              <a:t>частного партнера </a:t>
            </a:r>
            <a:r>
              <a:rPr lang="ru-RU" sz="2000" dirty="0" smtClean="0"/>
              <a:t>- подготовка ДПТ</a:t>
            </a:r>
            <a:endParaRPr lang="ru-RU" sz="2000" dirty="0"/>
          </a:p>
          <a:p>
            <a:pPr algn="just"/>
            <a:r>
              <a:rPr lang="ru-RU" sz="2000" dirty="0" smtClean="0"/>
              <a:t>обязательства </a:t>
            </a:r>
            <a:r>
              <a:rPr lang="ru-RU" sz="2000" dirty="0"/>
              <a:t>публичного партнера </a:t>
            </a:r>
            <a:r>
              <a:rPr lang="ru-RU" sz="2000" dirty="0" smtClean="0"/>
              <a:t>- утверждение такой документации </a:t>
            </a:r>
            <a:r>
              <a:rPr lang="ru-RU" sz="2000" dirty="0"/>
              <a:t>при определенных соглашением </a:t>
            </a:r>
            <a:r>
              <a:rPr lang="ru-RU" sz="2000" dirty="0" smtClean="0"/>
              <a:t>условиях</a:t>
            </a:r>
            <a:endParaRPr lang="ru-RU" sz="2000" dirty="0"/>
          </a:p>
          <a:p>
            <a:pPr algn="just">
              <a:buFont typeface="Wingdings" panose="05000000000000000000" pitchFamily="2" charset="2"/>
              <a:buChar char="Ø"/>
            </a:pPr>
            <a:endParaRPr lang="ru-RU" sz="20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Жилищное </a:t>
            </a:r>
            <a:r>
              <a:rPr lang="ru-RU" sz="2000" b="1" dirty="0"/>
              <a:t>и </a:t>
            </a:r>
            <a:r>
              <a:rPr lang="ru-RU" sz="2000" b="1" dirty="0" smtClean="0"/>
              <a:t>иное строительство, </a:t>
            </a:r>
            <a:r>
              <a:rPr lang="ru-RU" sz="2000" b="1" dirty="0"/>
              <a:t>в том числе </a:t>
            </a:r>
            <a:r>
              <a:rPr lang="ru-RU" sz="2000" b="1" dirty="0" smtClean="0"/>
              <a:t>строительство жилья </a:t>
            </a:r>
            <a:r>
              <a:rPr lang="ru-RU" sz="2000" b="1" dirty="0"/>
              <a:t>экономического </a:t>
            </a:r>
            <a:r>
              <a:rPr lang="ru-RU" sz="2000" b="1" dirty="0" smtClean="0"/>
              <a:t>класса не менее установленного соглашением объема или доли от всех жилых помещений:</a:t>
            </a:r>
          </a:p>
          <a:p>
            <a:pPr algn="just"/>
            <a:r>
              <a:rPr lang="ru-RU" sz="2000" dirty="0" smtClean="0"/>
              <a:t>обязательства </a:t>
            </a:r>
            <a:r>
              <a:rPr lang="ru-RU" sz="2000" dirty="0"/>
              <a:t>частного </a:t>
            </a:r>
            <a:r>
              <a:rPr lang="ru-RU" sz="2000" dirty="0" smtClean="0"/>
              <a:t>партнера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Продажа </a:t>
            </a:r>
            <a:r>
              <a:rPr lang="ru-RU" sz="2000" b="1" dirty="0"/>
              <a:t>жилья экономического класса установленным категориям граждан, органам государственной власти, органам местного самоуправления, иным </a:t>
            </a:r>
            <a:r>
              <a:rPr lang="ru-RU" sz="2000" b="1" dirty="0" smtClean="0"/>
              <a:t>установленным лицам </a:t>
            </a:r>
            <a:r>
              <a:rPr lang="ru-RU" sz="2000" b="1" dirty="0"/>
              <a:t>по цене, не превышающей </a:t>
            </a:r>
            <a:r>
              <a:rPr lang="ru-RU" sz="2000" b="1" dirty="0" smtClean="0"/>
              <a:t>указанную в соглашении </a:t>
            </a:r>
            <a:r>
              <a:rPr lang="ru-RU" sz="2000" b="1" dirty="0"/>
              <a:t>о </a:t>
            </a:r>
            <a:r>
              <a:rPr lang="ru-RU" sz="2000" b="1" dirty="0" smtClean="0"/>
              <a:t>ГЧП:</a:t>
            </a:r>
          </a:p>
          <a:p>
            <a:pPr algn="just"/>
            <a:r>
              <a:rPr lang="ru-RU" sz="2000" dirty="0" smtClean="0"/>
              <a:t> обязательства </a:t>
            </a:r>
            <a:r>
              <a:rPr lang="ru-RU" sz="2000" dirty="0"/>
              <a:t>частного </a:t>
            </a:r>
            <a:r>
              <a:rPr lang="ru-RU" sz="2000" dirty="0" smtClean="0"/>
              <a:t>партнера по продаже такого жилья, возможны обязательства публичного партнера по приобретению такого жилья</a:t>
            </a:r>
            <a:endParaRPr lang="ru-RU" sz="2000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499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63" y="0"/>
            <a:ext cx="8283537" cy="1143000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chemeClr val="accent1">
                    <a:lumMod val="75000"/>
                  </a:schemeClr>
                </a:solidFill>
              </a:rPr>
              <a:t>Основные обязательства частного и публичного 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партнеров по соглашению о ГЧП (2)</a:t>
            </a:r>
            <a:endParaRPr lang="ru-RU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68760"/>
            <a:ext cx="7992888" cy="511256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/>
              <a:t>Строительство </a:t>
            </a:r>
            <a:r>
              <a:rPr lang="ru-RU" sz="2400" b="1" dirty="0"/>
              <a:t>объектов социальной </a:t>
            </a:r>
            <a:r>
              <a:rPr lang="ru-RU" sz="2400" b="1" dirty="0" smtClean="0"/>
              <a:t>инфраструктуры</a:t>
            </a:r>
            <a:r>
              <a:rPr lang="ru-RU" sz="2400" dirty="0" smtClean="0"/>
              <a:t> </a:t>
            </a:r>
          </a:p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i="1" dirty="0" smtClean="0"/>
              <a:t>Возможны </a:t>
            </a:r>
            <a:r>
              <a:rPr lang="ru-RU" sz="2400" i="1" dirty="0"/>
              <a:t>различные варианты, в том числе: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частный </a:t>
            </a:r>
            <a:r>
              <a:rPr lang="ru-RU" sz="2400" dirty="0"/>
              <a:t>партнер осуществляет строительство и передает такие объекты в государственную (муниципальную) собственность на установленных </a:t>
            </a:r>
            <a:r>
              <a:rPr lang="ru-RU" sz="2400" dirty="0" smtClean="0"/>
              <a:t>условиях (безвозмездных или возмездных)</a:t>
            </a:r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частный </a:t>
            </a:r>
            <a:r>
              <a:rPr lang="ru-RU" sz="2400" dirty="0"/>
              <a:t>партнер </a:t>
            </a:r>
            <a:r>
              <a:rPr lang="ru-RU" sz="2400" dirty="0" smtClean="0"/>
              <a:t>безвозмездно </a:t>
            </a:r>
            <a:r>
              <a:rPr lang="ru-RU" sz="2400" dirty="0"/>
              <a:t>передает публичному партнеру </a:t>
            </a:r>
            <a:r>
              <a:rPr lang="ru-RU" sz="2400" dirty="0" smtClean="0"/>
              <a:t>сформированные </a:t>
            </a:r>
            <a:r>
              <a:rPr lang="ru-RU" sz="2400" dirty="0"/>
              <a:t>земельные участки для строительства объектов социальной </a:t>
            </a:r>
            <a:r>
              <a:rPr lang="ru-RU" sz="2400" dirty="0" smtClean="0"/>
              <a:t>инфраструктуры и </a:t>
            </a:r>
            <a:r>
              <a:rPr lang="ru-RU" sz="2400" dirty="0"/>
              <a:t>публичный партнер обеспечивает строительство соответствующих </a:t>
            </a:r>
            <a:r>
              <a:rPr lang="ru-RU" sz="2400" dirty="0" smtClean="0"/>
              <a:t>объектов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29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80920" cy="1143000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chemeClr val="accent1">
                    <a:lumMod val="75000"/>
                  </a:schemeClr>
                </a:solidFill>
              </a:rPr>
              <a:t>Основные обязательства частного и публичного партнеров по соглашению о ГЧП 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(3)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462" y="1124744"/>
            <a:ext cx="8283537" cy="56166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300" b="1" dirty="0" smtClean="0"/>
              <a:t>Обеспечение </a:t>
            </a:r>
            <a:r>
              <a:rPr lang="ru-RU" sz="2300" b="1" dirty="0"/>
              <a:t>территории </a:t>
            </a:r>
            <a:r>
              <a:rPr lang="ru-RU" sz="2300" b="1" dirty="0" smtClean="0"/>
              <a:t>объектами дорожно-транспортной </a:t>
            </a:r>
            <a:r>
              <a:rPr lang="ru-RU" sz="2300" b="1" dirty="0"/>
              <a:t>и инженерно-технической </a:t>
            </a:r>
            <a:r>
              <a:rPr lang="ru-RU" sz="2300" b="1" dirty="0" smtClean="0"/>
              <a:t>инфраструктуры:</a:t>
            </a:r>
            <a:endParaRPr lang="ru-RU" sz="2300" b="1" dirty="0"/>
          </a:p>
          <a:p>
            <a:pPr algn="just"/>
            <a:endParaRPr lang="ru-RU" sz="2300" dirty="0" smtClean="0"/>
          </a:p>
          <a:p>
            <a:pPr algn="just"/>
            <a:r>
              <a:rPr lang="ru-RU" sz="2300" dirty="0" smtClean="0"/>
              <a:t>обязательства </a:t>
            </a:r>
            <a:r>
              <a:rPr lang="ru-RU" sz="2300" dirty="0"/>
              <a:t>частного партнера по строительству дорожно-транспортной инфраструктуры и сетей инженерно-технической инфраструктуры в границах </a:t>
            </a:r>
            <a:r>
              <a:rPr lang="ru-RU" sz="2300" dirty="0" smtClean="0"/>
              <a:t>территории</a:t>
            </a:r>
            <a:endParaRPr lang="ru-RU" sz="2300" dirty="0"/>
          </a:p>
          <a:p>
            <a:pPr algn="just"/>
            <a:endParaRPr lang="ru-RU" sz="2300" dirty="0" smtClean="0"/>
          </a:p>
          <a:p>
            <a:pPr algn="just"/>
            <a:r>
              <a:rPr lang="ru-RU" sz="2300" dirty="0" smtClean="0"/>
              <a:t>обязательства </a:t>
            </a:r>
            <a:r>
              <a:rPr lang="ru-RU" sz="2300" dirty="0"/>
              <a:t>публичного партнера по обеспечению </a:t>
            </a:r>
            <a:r>
              <a:rPr lang="ru-RU" sz="2300" dirty="0" smtClean="0"/>
              <a:t>строительства </a:t>
            </a:r>
            <a:r>
              <a:rPr lang="ru-RU" sz="2300" dirty="0"/>
              <a:t>за границами  подлежащей освоению территории дорожной инфраструктуры, необходимой для обеспечения транспортной доступности к такой </a:t>
            </a:r>
            <a:r>
              <a:rPr lang="ru-RU" sz="2300" dirty="0" smtClean="0"/>
              <a:t>территории, и объектов </a:t>
            </a:r>
            <a:r>
              <a:rPr lang="ru-RU" sz="2300" dirty="0"/>
              <a:t>инженерной инфраструктуры, необходимых для обеспечения подключения  (технологического присоединения)  сетей инженерно-технического обеспечения, построенных в </a:t>
            </a:r>
            <a:r>
              <a:rPr lang="ru-RU" sz="2300" dirty="0" smtClean="0"/>
              <a:t>границах территории</a:t>
            </a:r>
            <a:endParaRPr lang="ru-RU" sz="2300" dirty="0"/>
          </a:p>
          <a:p>
            <a:pPr algn="just"/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0006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>
            <a:off x="35496" y="106048"/>
            <a:ext cx="824967" cy="39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80920" cy="1340768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chemeClr val="accent1">
                    <a:lumMod val="75000"/>
                  </a:schemeClr>
                </a:solidFill>
              </a:rPr>
              <a:t>Основные обязательства частного и публичного партнеров по соглашению о ГЧП 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(4)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463" y="1700808"/>
            <a:ext cx="8094804" cy="504056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Формирование территорий </a:t>
            </a:r>
            <a:r>
              <a:rPr lang="ru-RU" sz="2400" b="1" dirty="0"/>
              <a:t>общего пользования (улично-дорожная </a:t>
            </a:r>
            <a:r>
              <a:rPr lang="ru-RU" sz="2400" b="1" dirty="0" smtClean="0"/>
              <a:t>сеть) , благоустройство и озеленение территории: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частный </a:t>
            </a:r>
            <a:r>
              <a:rPr lang="ru-RU" sz="2400" dirty="0"/>
              <a:t>партнер по результатам утверждения документации по планировке территории, формирования территорий общего пользования, проведения работ по благоустройству территории безвозмездно передает публичному партнеру </a:t>
            </a:r>
            <a:r>
              <a:rPr lang="ru-RU" sz="2400" dirty="0" smtClean="0"/>
              <a:t> </a:t>
            </a:r>
            <a:r>
              <a:rPr lang="ru-RU" sz="2400" dirty="0"/>
              <a:t>земельные </a:t>
            </a:r>
            <a:r>
              <a:rPr lang="ru-RU" sz="2400" dirty="0" smtClean="0"/>
              <a:t>участки, относящиеся к территории общего пользования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66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875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Основные положения Концепции федерального закона о  государственно-частном партнерстве при комплексном освоении территорий в целях строительства жилья экономического класса  Э.К.Трутнев,   научный руководитель направления  «Рынок недвижимости» Фонда «Институт экономики города»</vt:lpstr>
      <vt:lpstr>Область регулирования,  определяемая Концепцией законопроекта</vt:lpstr>
      <vt:lpstr>Цель законопроекта о ГЧП в проектах комплексного освоения территорий в целях строительства жилья эконом-класса</vt:lpstr>
      <vt:lpstr>Предмет соглашений о ГЧП в жилищном строительстве</vt:lpstr>
      <vt:lpstr>Минимально необходимые условия, наличие которых определяет возможность проводить торги, по результатам которых заключаются соглашения о ГЧП</vt:lpstr>
      <vt:lpstr>Основные обязательства частного и публичного партнеров по соглашению о ГЧП (1)</vt:lpstr>
      <vt:lpstr>Основные обязательства частного и публичного партнеров по соглашению о ГЧП (2)</vt:lpstr>
      <vt:lpstr>Основные обязательства частного и публичного партнеров по соглашению о ГЧП (3)</vt:lpstr>
      <vt:lpstr>Основные обязательства частного и публичного партнеров по соглашению о ГЧП (4)</vt:lpstr>
      <vt:lpstr>Возможные формы дополнительной государственной (муниципальной) поддержки со стороны публичного партнера</vt:lpstr>
      <vt:lpstr>Некоторые варианты заключения соглашений о ГЧП по результатам торгов </vt:lpstr>
      <vt:lpstr>Предлагаемые законодательные изменения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G. Bychkov</dc:creator>
  <cp:lastModifiedBy>TRUTNEV</cp:lastModifiedBy>
  <cp:revision>78</cp:revision>
  <cp:lastPrinted>2013-07-17T14:21:20Z</cp:lastPrinted>
  <dcterms:created xsi:type="dcterms:W3CDTF">2013-04-29T11:47:52Z</dcterms:created>
  <dcterms:modified xsi:type="dcterms:W3CDTF">2014-06-01T07:41:43Z</dcterms:modified>
</cp:coreProperties>
</file>