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Энергетический</a:t>
            </a:r>
            <a:r>
              <a:rPr lang="ru-RU" sz="2400" baseline="0" dirty="0"/>
              <a:t> баланс жилого </a:t>
            </a:r>
            <a:r>
              <a:rPr lang="ru-RU" sz="2400" baseline="0" dirty="0" smtClean="0"/>
              <a:t>дома</a:t>
            </a:r>
          </a:p>
          <a:p>
            <a:pPr>
              <a:defRPr sz="2400"/>
            </a:pPr>
            <a:r>
              <a:rPr lang="ru-RU" sz="2400" baseline="0" dirty="0" smtClean="0"/>
              <a:t>(ввод в эксплуатацию 2000-2010 </a:t>
            </a:r>
            <a:r>
              <a:rPr lang="ru-RU" sz="2400" baseline="0" dirty="0" err="1" smtClean="0"/>
              <a:t>г.г</a:t>
            </a:r>
            <a:r>
              <a:rPr lang="ru-RU" sz="2400" baseline="0" dirty="0" smtClean="0"/>
              <a:t>.)</a:t>
            </a:r>
            <a:endParaRPr lang="ru-RU" sz="2400" dirty="0"/>
          </a:p>
        </c:rich>
      </c:tx>
      <c:layout>
        <c:manualLayout>
          <c:xMode val="edge"/>
          <c:yMode val="edge"/>
          <c:x val="0.2409503126532416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393042811794175E-2"/>
          <c:y val="0.24763905588066767"/>
          <c:w val="0.71467209871325998"/>
          <c:h val="0.75236096070843805"/>
        </c:manualLayout>
      </c:layout>
      <c:ofPieChart>
        <c:ofPieType val="pie"/>
        <c:varyColors val="1"/>
        <c:ser>
          <c:idx val="1"/>
          <c:order val="1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33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Лист1!$F$8:$F$11</c:f>
              <c:strCache>
                <c:ptCount val="4"/>
                <c:pt idx="0">
                  <c:v>Трансмиссионные теплопотери, кВтч/кв.м</c:v>
                </c:pt>
                <c:pt idx="1">
                  <c:v>Вентиляция и инфильтрация, кВтч/кв.м</c:v>
                </c:pt>
                <c:pt idx="2">
                  <c:v>Бытовые теплопоступления , кВтч/кв.м</c:v>
                </c:pt>
                <c:pt idx="3">
                  <c:v>Радиационные теплопоступления, кВтч/кв.м </c:v>
                </c:pt>
              </c:strCache>
            </c:strRef>
          </c:cat>
          <c:val>
            <c:numRef>
              <c:f>Лист1!$G$8:$G$11</c:f>
              <c:numCache>
                <c:formatCode>0.0</c:formatCode>
                <c:ptCount val="4"/>
                <c:pt idx="0">
                  <c:v>85</c:v>
                </c:pt>
                <c:pt idx="1">
                  <c:v>60</c:v>
                </c:pt>
                <c:pt idx="2">
                  <c:v>36.042479999999991</c:v>
                </c:pt>
                <c:pt idx="3">
                  <c:v>14</c:v>
                </c:pt>
              </c:numCache>
            </c:numRef>
          </c:val>
        </c:ser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33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Лист1!$F$8:$F$11</c:f>
              <c:strCache>
                <c:ptCount val="4"/>
                <c:pt idx="0">
                  <c:v>Трансмиссионные теплопотери, кВтч/кв.м</c:v>
                </c:pt>
                <c:pt idx="1">
                  <c:v>Вентиляция и инфильтрация, кВтч/кв.м</c:v>
                </c:pt>
                <c:pt idx="2">
                  <c:v>Бытовые теплопоступления , кВтч/кв.м</c:v>
                </c:pt>
                <c:pt idx="3">
                  <c:v>Радиационные теплопоступления, кВтч/кв.м </c:v>
                </c:pt>
              </c:strCache>
            </c:strRef>
          </c:cat>
          <c:val>
            <c:numRef>
              <c:f>Лист1!$G$8:$G$11</c:f>
              <c:numCache>
                <c:formatCode>0.0</c:formatCode>
                <c:ptCount val="4"/>
                <c:pt idx="0">
                  <c:v>85</c:v>
                </c:pt>
                <c:pt idx="1">
                  <c:v>60</c:v>
                </c:pt>
                <c:pt idx="2">
                  <c:v>36.042479999999991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tr"/>
      <c:layout>
        <c:manualLayout>
          <c:xMode val="edge"/>
          <c:yMode val="edge"/>
          <c:x val="0.64753809644407367"/>
          <c:y val="0.13344236396171297"/>
          <c:w val="0.3374322563126132"/>
          <c:h val="0.15287281958312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0.75174</cdr:x>
      <cdr:y>0.51716</cdr:y>
    </cdr:from>
    <cdr:to>
      <cdr:x>0.85012</cdr:x>
      <cdr:y>0.66769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87396" y="31414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0.78577</cdr:x>
      <cdr:y>0.53728</cdr:y>
    </cdr:from>
    <cdr:to>
      <cdr:x>0.98531</cdr:x>
      <cdr:y>0.86864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03697" y="3263660"/>
          <a:ext cx="1854680" cy="2012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>
              <a:solidFill>
                <a:srgbClr val="FF0000"/>
              </a:solidFill>
            </a:rPr>
            <a:t>= </a:t>
          </a:r>
          <a:r>
            <a:rPr lang="ru-RU" sz="4800" b="1">
              <a:solidFill>
                <a:srgbClr val="FF0000"/>
              </a:solidFill>
            </a:rPr>
            <a:t>95</a:t>
          </a:r>
          <a:r>
            <a:rPr lang="ru-RU" sz="3200" b="1">
              <a:solidFill>
                <a:srgbClr val="FF0000"/>
              </a:solidFill>
            </a:rPr>
            <a:t> </a:t>
          </a:r>
        </a:p>
        <a:p xmlns:a="http://schemas.openxmlformats.org/drawingml/2006/main">
          <a:r>
            <a:rPr lang="ru-RU" sz="3200" b="1">
              <a:solidFill>
                <a:srgbClr val="FF0000"/>
              </a:solidFill>
            </a:rPr>
            <a:t>кВтч/кв.м</a:t>
          </a:r>
        </a:p>
      </cdr:txBody>
    </cdr:sp>
  </cdr:relSizeAnchor>
  <cdr:relSizeAnchor xmlns:cdr="http://schemas.openxmlformats.org/drawingml/2006/chartDrawing">
    <cdr:from>
      <cdr:x>0.4215</cdr:x>
      <cdr:y>0.51124</cdr:y>
    </cdr:from>
    <cdr:to>
      <cdr:x>0.51988</cdr:x>
      <cdr:y>0.66177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17830" y="31055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800" b="1">
              <a:solidFill>
                <a:srgbClr val="FF0000"/>
              </a:solidFill>
            </a:rPr>
            <a:t>_</a:t>
          </a:r>
        </a:p>
      </cdr:txBody>
    </cdr:sp>
  </cdr:relSizeAnchor>
  <cdr:relSizeAnchor xmlns:cdr="http://schemas.openxmlformats.org/drawingml/2006/chartDrawing">
    <cdr:from>
      <cdr:x>0.08129</cdr:x>
      <cdr:y>0.32361</cdr:y>
    </cdr:from>
    <cdr:to>
      <cdr:x>0.17967</cdr:x>
      <cdr:y>0.47414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5576" y="2204864"/>
          <a:ext cx="914438" cy="1025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</a:rPr>
            <a:t>145 </a:t>
          </a:r>
          <a:r>
            <a:rPr lang="ru-RU" sz="3200" b="1" dirty="0" err="1">
              <a:solidFill>
                <a:srgbClr val="FF0000"/>
              </a:solidFill>
            </a:rPr>
            <a:t>кВтч</a:t>
          </a:r>
          <a:r>
            <a:rPr lang="ru-RU" sz="3200" b="1" dirty="0">
              <a:solidFill>
                <a:srgbClr val="FF0000"/>
              </a:solidFill>
            </a:rPr>
            <a:t>/</a:t>
          </a:r>
          <a:r>
            <a:rPr lang="ru-RU" sz="3200" b="1" dirty="0" err="1">
              <a:solidFill>
                <a:srgbClr val="FF0000"/>
              </a:solidFill>
            </a:rPr>
            <a:t>кв</a:t>
          </a:r>
          <a:r>
            <a:rPr lang="ru-RU" sz="3200" b="1" dirty="0">
              <a:solidFill>
                <a:srgbClr val="FF0000"/>
              </a:solidFill>
            </a:rPr>
            <a:t> м</a:t>
          </a:r>
        </a:p>
      </cdr:txBody>
    </cdr:sp>
  </cdr:relSizeAnchor>
  <cdr:relSizeAnchor xmlns:cdr="http://schemas.openxmlformats.org/drawingml/2006/chartDrawing">
    <cdr:from>
      <cdr:x>0.54229</cdr:x>
      <cdr:y>0.33418</cdr:y>
    </cdr:from>
    <cdr:to>
      <cdr:x>0.64067</cdr:x>
      <cdr:y>0.48471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0560" y="2276872"/>
          <a:ext cx="914438" cy="1025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</a:rPr>
            <a:t>50 </a:t>
          </a:r>
          <a:r>
            <a:rPr lang="ru-RU" sz="3200" b="1" dirty="0" err="1">
              <a:solidFill>
                <a:srgbClr val="FF0000"/>
              </a:solidFill>
            </a:rPr>
            <a:t>кВтч</a:t>
          </a:r>
          <a:r>
            <a:rPr lang="ru-RU" sz="3200" b="1" dirty="0">
              <a:solidFill>
                <a:srgbClr val="FF0000"/>
              </a:solidFill>
            </a:rPr>
            <a:t>/</a:t>
          </a:r>
          <a:r>
            <a:rPr lang="ru-RU" sz="3200" b="1" dirty="0" err="1">
              <a:solidFill>
                <a:srgbClr val="FF0000"/>
              </a:solidFill>
            </a:rPr>
            <a:t>кв.м</a:t>
          </a:r>
          <a:endParaRPr lang="ru-RU" sz="3200" b="1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606F-67CA-4FE7-AAD3-17A7BC8090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7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AE0C-3D8A-416F-9995-C9CD89801C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89E-BE7B-4E7A-AE8F-FF56A5D114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BA9F-26C6-4302-A76B-2C4DEB514B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52B8-82CC-4ADF-A3E7-7663B7631B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6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335B-E74C-4384-930B-4823E2FB5D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2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2F9C-65B3-4BB8-9771-36C747486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5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48F4-D133-4D68-A9C2-8A12C1FED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70DA-0EAE-4966-AAEB-C21511F928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73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0FC4-2A37-432B-B236-6BA4192EF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1251-D835-47AE-8681-CE3DFDEC8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BF17-0507-4449-A28B-A4D978D2B0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AE43-6822-43C4-AE39-3E8C0CEEDC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7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4E59-4F07-44EC-A35A-37CC39EFE7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2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940E-8FB3-4631-B45C-ECC17FB84A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6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32D-8DA1-430C-9ADE-8A519D77E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FB6B-9268-4F2C-A098-77D674704A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3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B4AB-2F94-461F-A2E0-816209DE66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6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AA7B-EC61-46F8-B778-AB8EAB63D1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8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FBE6-0CED-4CE3-A2FF-5604E5EFD1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86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5EF-76F7-450F-A213-A0D03ECA5A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3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2C06-FD48-4F69-86BD-C49DCE6A53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8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1EF6-1A4C-41ED-818E-0DF2C8FFD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0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9871-29FA-4BD4-9561-469482721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299E-528E-402E-9ED7-9BEDAEA129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2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3356-D574-4DC2-9866-32E953EB82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81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D802-228A-453A-AC0E-9D6FEB2C04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6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5E32-1E69-4515-9BC8-661FDF2B59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6C0D-4339-4718-B247-47BB7FB59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0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285-4980-4766-B57D-8069B4CE1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20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8C6A-E525-46D3-82BE-DE4E3E1AE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741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FE92-5BFF-4C3E-A74B-1C4D1129EB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6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1419F-F32B-4B11-B545-EF1568429D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3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AC09-7DAF-4FC6-B463-AB26DE4C19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06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6CC8-3F15-4C93-BBF2-F738B12947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6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BEED-8923-4756-92EE-B196B6AD16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04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78DD-7EC3-4BAF-8B52-414A947F4C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5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CEF8-B1C1-440C-8B83-E396B53114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21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52EAC-9392-48DD-8A54-2097C0123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690-0859-48E3-A474-82259E1D6E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9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DC28-9FC8-4796-958F-96C8EE580F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7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F606-39EB-4C6B-801E-CC033E21E9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2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E5DC-A994-4244-85E4-DC37FFCD49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4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9C20-BDFB-42FC-A3BD-16029E1A4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3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BB9C5EB5-213A-4577-83DB-F8E978803C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59"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6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D14F-8015-4F23-936B-1F15295EFD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364C-1D9C-49AD-9ED5-9AFE27DB2A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21EA-89E6-4F8E-9D93-27267197DE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7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3.bin"/><Relationship Id="rId9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4685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ФЕДЕРАЛЬНЫЙ  КОНТРОЛЬ  ЗА ВЫПОЛНЕНИЕМ  ТРЕБОВАНИЙ  ЭНЕРГОЭФФЕКТИВНОСТИ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764704"/>
            <a:ext cx="5400600" cy="5073427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  <a:p>
            <a:endParaRPr lang="ru-RU" dirty="0" smtClean="0">
              <a:latin typeface="Times New Roman"/>
              <a:ea typeface="Times New Roman"/>
            </a:endParaRPr>
          </a:p>
          <a:p>
            <a:pPr marL="0" indent="0" algn="just"/>
            <a:r>
              <a:rPr lang="ru-RU" sz="7200" b="1" dirty="0" smtClean="0">
                <a:latin typeface="Times New Roman"/>
                <a:ea typeface="Times New Roman"/>
              </a:rPr>
              <a:t>ФЗ №261-ФЗ  «Об энергосбережении …»</a:t>
            </a:r>
          </a:p>
          <a:p>
            <a:pPr marL="0" indent="0" algn="just"/>
            <a:r>
              <a:rPr lang="ru-RU" sz="7200" b="1" dirty="0" smtClean="0">
                <a:latin typeface="Times New Roman"/>
                <a:ea typeface="Times New Roman"/>
              </a:rPr>
              <a:t>Статья </a:t>
            </a:r>
            <a:r>
              <a:rPr lang="ru-RU" sz="7200" b="1" dirty="0">
                <a:latin typeface="Times New Roman"/>
                <a:ea typeface="Times New Roman"/>
              </a:rPr>
              <a:t>11. Обеспечение энергетической эффективности зданий, строений, сооружений</a:t>
            </a:r>
            <a:endParaRPr lang="ru-RU" sz="7200" dirty="0">
              <a:latin typeface="Times New Roman"/>
              <a:ea typeface="Times New Roman"/>
            </a:endParaRPr>
          </a:p>
          <a:p>
            <a:pPr marL="0" indent="0" algn="just"/>
            <a:r>
              <a:rPr lang="ru-RU" sz="7200" dirty="0" smtClean="0">
                <a:latin typeface="Times New Roman"/>
                <a:ea typeface="Times New Roman"/>
              </a:rPr>
              <a:t>3</a:t>
            </a:r>
            <a:r>
              <a:rPr lang="ru-RU" sz="7200" dirty="0">
                <a:latin typeface="Times New Roman"/>
                <a:ea typeface="Times New Roman"/>
              </a:rPr>
              <a:t>. В составе требований энергетической эффективности зданий, строений, сооружений должны быть определены требования, которым здание, строение, сооружение </a:t>
            </a:r>
            <a:r>
              <a:rPr lang="ru-RU" sz="7200" b="1" dirty="0">
                <a:solidFill>
                  <a:srgbClr val="FF0000"/>
                </a:solidFill>
                <a:latin typeface="Times New Roman"/>
                <a:ea typeface="Times New Roman"/>
              </a:rPr>
              <a:t>должны соответствовать при вводе в эксплуатацию </a:t>
            </a:r>
            <a:r>
              <a:rPr lang="ru-RU" sz="7200" dirty="0">
                <a:latin typeface="Times New Roman"/>
                <a:ea typeface="Times New Roman"/>
              </a:rPr>
              <a:t>и в процессе эксплуатации, с указанием лиц, обеспечивающих выполнение таких требований (застройщика, собственника здания, строения, сооружения), а также сроки, в течение которых выполнение таких требований должно быть обеспечено. При этом срок, в течение которого выполнение таких требований должно быть обеспечено застройщиком, должен составлять не менее чем пять лет с момента ввода в эксплуатацию здания, строения, сооружения</a:t>
            </a:r>
            <a:r>
              <a:rPr lang="ru-RU" sz="72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/>
            <a:r>
              <a:rPr lang="ru-RU" sz="7200" dirty="0" smtClean="0">
                <a:latin typeface="Times New Roman"/>
                <a:ea typeface="Times New Roman"/>
              </a:rPr>
              <a:t>6</a:t>
            </a:r>
            <a:r>
              <a:rPr lang="ru-RU" sz="7200" dirty="0">
                <a:latin typeface="Times New Roman"/>
                <a:ea typeface="Times New Roman"/>
              </a:rPr>
              <a:t>. </a:t>
            </a:r>
            <a:r>
              <a:rPr lang="ru-RU" sz="7200" b="1" dirty="0">
                <a:solidFill>
                  <a:srgbClr val="FF0000"/>
                </a:solidFill>
                <a:latin typeface="Times New Roman"/>
                <a:ea typeface="Times New Roman"/>
              </a:rPr>
              <a:t>Не допускается ввод в эксплуатацию зданий</a:t>
            </a:r>
            <a:r>
              <a:rPr lang="ru-RU" sz="7200" dirty="0">
                <a:latin typeface="Times New Roman"/>
                <a:ea typeface="Times New Roman"/>
              </a:rPr>
              <a:t>, строений, сооружений, построенных, реконструированных, прошедших капитальный ремонт и не соответствующих требованиям энергетической эффективности и требованиям оснащенности их приборами учета используемых энергетических ресурсов.</a:t>
            </a:r>
          </a:p>
          <a:p>
            <a:pPr marL="0" indent="0" algn="just"/>
            <a:endParaRPr lang="ru-RU" dirty="0">
              <a:latin typeface="Times New Roman"/>
              <a:ea typeface="Times New Roman"/>
            </a:endParaRPr>
          </a:p>
          <a:p>
            <a:pPr marL="0" indent="0"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340768"/>
            <a:ext cx="3347864" cy="4525963"/>
          </a:xfrm>
        </p:spPr>
        <p:txBody>
          <a:bodyPr>
            <a:normAutofit fontScale="25000" lnSpcReduction="20000"/>
          </a:bodyPr>
          <a:lstStyle/>
          <a:p>
            <a:pPr marL="180000" algn="just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ПП РФ от 25.01.2011 </a:t>
            </a:r>
            <a:r>
              <a:rPr lang="ru-RU" sz="6400" b="1" dirty="0">
                <a:latin typeface="Times New Roman" pitchFamily="18" charset="0"/>
                <a:ea typeface="Times New Roman"/>
                <a:cs typeface="Times New Roman" pitchFamily="18" charset="0"/>
              </a:rPr>
              <a:t>г. №18 </a:t>
            </a:r>
            <a:r>
              <a:rPr lang="ru-RU" sz="6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«Об </a:t>
            </a:r>
            <a:r>
              <a:rPr lang="ru-RU" sz="64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утверждении Правил установления требований энергетической эффективности для </a:t>
            </a:r>
            <a:r>
              <a:rPr lang="ru-RU" sz="6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зданий……»</a:t>
            </a:r>
            <a:endParaRPr lang="ru-RU" sz="6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8000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endParaRPr lang="ru-RU" sz="6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80000" indent="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7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П.13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«……..в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гарантийных обязательствах по вводимому в эксплуатацию зданию </a:t>
            </a:r>
            <a:r>
              <a:rPr lang="ru-RU" sz="7200" dirty="0">
                <a:latin typeface="Times New Roman" pitchFamily="18" charset="0"/>
                <a:ea typeface="Times New Roman"/>
                <a:cs typeface="Times New Roman" pitchFamily="18" charset="0"/>
              </a:rPr>
              <a:t>во всех случаях предусматривается 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обязанность застройщика по обязательному подтверждению нормируемых энергетических показателей как при вводе дома </a:t>
            </a:r>
            <a:r>
              <a:rPr lang="ru-RU" sz="7200" dirty="0">
                <a:latin typeface="Times New Roman" pitchFamily="18" charset="0"/>
                <a:ea typeface="Times New Roman"/>
                <a:cs typeface="Times New Roman" pitchFamily="18" charset="0"/>
              </a:rPr>
              <a:t>в эксплуатацию, так и по последующему подтверждению (в том числе с использованием инструментальных или расчетных методов) не реже чем 1 раз в 5 лет</a:t>
            </a:r>
            <a:r>
              <a:rPr lang="ru-RU" sz="7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.»</a:t>
            </a:r>
            <a:endParaRPr lang="ru-RU" sz="7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80000" algn="just">
              <a:spcBef>
                <a:spcPts val="0"/>
              </a:spcBef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760"/>
            <a:ext cx="84743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912768" cy="35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7" y="5050309"/>
            <a:ext cx="7716794" cy="17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33671"/>
              </p:ext>
            </p:extLst>
          </p:nvPr>
        </p:nvGraphicFramePr>
        <p:xfrm>
          <a:off x="5246384" y="6093296"/>
          <a:ext cx="3906541" cy="49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3365500" imgH="431800" progId="Equation.3">
                  <p:embed/>
                </p:oleObj>
              </mc:Choice>
              <mc:Fallback>
                <p:oleObj name="Формула" r:id="rId7" imgW="336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384" y="6093296"/>
                        <a:ext cx="3906541" cy="491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7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25" y="260648"/>
            <a:ext cx="76003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514124" cy="165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55605"/>
            <a:ext cx="6480720" cy="157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7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620688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b="1" cap="all" dirty="0" smtClean="0"/>
              <a:t>Результаты моделирования процессов тепло-</a:t>
            </a:r>
            <a:r>
              <a:rPr lang="ru-RU" sz="1800" b="1" cap="all" dirty="0" err="1" smtClean="0"/>
              <a:t>влаго</a:t>
            </a:r>
            <a:r>
              <a:rPr lang="ru-RU" sz="1800" b="1" cap="all" dirty="0" smtClean="0"/>
              <a:t>-переноса</a:t>
            </a:r>
            <a:r>
              <a:rPr lang="en-US" sz="1800" b="1" cap="all" dirty="0" smtClean="0"/>
              <a:t>  </a:t>
            </a:r>
            <a:r>
              <a:rPr lang="ru-RU" sz="1800" b="1" cap="all" dirty="0" smtClean="0"/>
              <a:t>в стене  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300" b="1" dirty="0" smtClean="0"/>
              <a:t>(по осям ординат  и абсцисс отложено время в сутках, начиная с  середины июля,  и расстояние в м, отсчитываемое от  внешнего  слоя  стены, соответственно. По оси аппликат – температура, </a:t>
            </a:r>
            <a:r>
              <a:rPr lang="ru-RU" sz="1300" b="1" dirty="0" err="1" smtClean="0"/>
              <a:t>оС</a:t>
            </a:r>
            <a:r>
              <a:rPr lang="ru-RU" sz="1300" b="1" dirty="0" smtClean="0"/>
              <a:t>. )</a:t>
            </a:r>
            <a:br>
              <a:rPr lang="ru-RU" sz="1300" b="1" dirty="0" smtClean="0"/>
            </a:br>
            <a:r>
              <a:rPr lang="ru-RU" sz="1000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" y="1412777"/>
            <a:ext cx="1925960" cy="17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93640"/>
            <a:ext cx="1884749" cy="167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83" y="3189659"/>
            <a:ext cx="3529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prstClr val="black"/>
                </a:solidFill>
              </a:rPr>
              <a:t>Распределение   парциального   давления   водяного пара  в стене   в течение  2-х  лет . В начальный  период  парциальное   давление   водяного пара  вдоль  всей конструкции  велико, 2200 Па. В зимний период на внешней  стороне стены, в </a:t>
            </a:r>
            <a:r>
              <a:rPr lang="ru-RU" sz="1000" b="1" dirty="0" err="1">
                <a:solidFill>
                  <a:prstClr val="black"/>
                </a:solidFill>
              </a:rPr>
              <a:t>минвате</a:t>
            </a:r>
            <a:r>
              <a:rPr lang="ru-RU" sz="1000" b="1" dirty="0">
                <a:solidFill>
                  <a:prstClr val="black"/>
                </a:solidFill>
              </a:rPr>
              <a:t>, парциальное   давление   водяного пара снижается до 200 Па, парообразная  влага  диффундирует  изнутри  помещения наружу. В летний период, - наоборот, давление снаружи   выше </a:t>
            </a:r>
            <a:br>
              <a:rPr lang="ru-RU" sz="1000" b="1" dirty="0">
                <a:solidFill>
                  <a:prstClr val="black"/>
                </a:solidFill>
              </a:rPr>
            </a:b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44877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cap="all" dirty="0">
                <a:solidFill>
                  <a:prstClr val="black"/>
                </a:solidFill>
                <a:ea typeface="+mj-ea"/>
                <a:cs typeface="+mj-cs"/>
              </a:rPr>
              <a:t>стена  </a:t>
            </a:r>
            <a:r>
              <a:rPr lang="ru-RU" sz="1600" b="1" kern="0" cap="all" dirty="0" err="1">
                <a:solidFill>
                  <a:prstClr val="black"/>
                </a:solidFill>
                <a:ea typeface="+mj-ea"/>
                <a:cs typeface="+mj-cs"/>
              </a:rPr>
              <a:t>минвата</a:t>
            </a:r>
            <a:r>
              <a:rPr lang="ru-RU" sz="1600" b="1" kern="0" cap="all" dirty="0">
                <a:solidFill>
                  <a:prstClr val="black"/>
                </a:solidFill>
                <a:ea typeface="+mj-ea"/>
                <a:cs typeface="+mj-cs"/>
              </a:rPr>
              <a:t>(0,2м)-бетон(0,2м).</a:t>
            </a:r>
          </a:p>
          <a:p>
            <a:pPr>
              <a:defRPr/>
            </a:pP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  Массовая влажность минеральной  ваты  равна максимальной   сорбционной      1,9%,   бетона    5%.</a:t>
            </a:r>
            <a:b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41075"/>
            <a:ext cx="4355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kern="0" cap="all" dirty="0">
                <a:solidFill>
                  <a:prstClr val="black"/>
                </a:solidFill>
                <a:ea typeface="+mj-ea"/>
                <a:cs typeface="+mj-cs"/>
              </a:rPr>
              <a:t>стена  </a:t>
            </a:r>
            <a:r>
              <a:rPr lang="ru-RU" sz="1600" b="1" kern="0" cap="all" dirty="0" err="1">
                <a:solidFill>
                  <a:prstClr val="black"/>
                </a:solidFill>
                <a:ea typeface="+mj-ea"/>
                <a:cs typeface="+mj-cs"/>
              </a:rPr>
              <a:t>минвата</a:t>
            </a:r>
            <a:r>
              <a:rPr lang="ru-RU" sz="1600" b="1" kern="0" cap="all" dirty="0">
                <a:solidFill>
                  <a:prstClr val="black"/>
                </a:solidFill>
                <a:ea typeface="+mj-ea"/>
                <a:cs typeface="+mj-cs"/>
              </a:rPr>
              <a:t>(0,2м)-</a:t>
            </a:r>
          </a:p>
          <a:p>
            <a:pPr algn="r">
              <a:defRPr/>
            </a:pPr>
            <a:r>
              <a:rPr lang="ru-RU" sz="1600" b="1" kern="0" cap="all" dirty="0">
                <a:solidFill>
                  <a:prstClr val="black"/>
                </a:solidFill>
                <a:ea typeface="+mj-ea"/>
                <a:cs typeface="+mj-cs"/>
              </a:rPr>
              <a:t> бетон(0,2м)</a:t>
            </a:r>
            <a:r>
              <a:rPr lang="ru-RU" sz="1200" b="1" kern="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93640"/>
            <a:ext cx="1998618" cy="15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2746" b="49449"/>
          <a:stretch/>
        </p:blipFill>
        <p:spPr bwMode="auto">
          <a:xfrm>
            <a:off x="6964850" y="1373878"/>
            <a:ext cx="2111321" cy="18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3189659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Парообразная  влага  на  второй  год  накапливается  только  в холодной  части (1-м слое) минеральной ваты. В бетоне ее нет.</a:t>
            </a:r>
            <a:b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На графике справа: распределение  жидкой влаги  в стене  в течение  2-х  лет . Жидкая  влага в  бетоне   испаряется за  первые  118 суток. В  минеральной  вате   жидкая  влага   конденсируется  в первый год  эксплуатации (от 80 до 150 суток),  на второй год  эксплуатации  её  нет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20" y="4412415"/>
            <a:ext cx="3068379" cy="241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 t="-3" b="50683"/>
          <a:stretch/>
        </p:blipFill>
        <p:spPr bwMode="auto">
          <a:xfrm>
            <a:off x="6146360" y="4598813"/>
            <a:ext cx="2940521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347864" y="4653136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Парообразная влага на  границе</a:t>
            </a:r>
            <a:b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 бетон-</a:t>
            </a:r>
            <a:r>
              <a:rPr lang="ru-RU" sz="1000" b="1" kern="0" dirty="0" err="1">
                <a:solidFill>
                  <a:prstClr val="black"/>
                </a:solidFill>
                <a:ea typeface="+mj-ea"/>
                <a:cs typeface="+mj-cs"/>
              </a:rPr>
              <a:t>минвата</a:t>
            </a: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    в течение двух  лет  не   высыхает.</a:t>
            </a:r>
            <a:b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000" b="1" kern="0" dirty="0">
                <a:solidFill>
                  <a:prstClr val="black"/>
                </a:solidFill>
                <a:ea typeface="+mj-ea"/>
                <a:cs typeface="+mj-cs"/>
              </a:rPr>
              <a:t> На графике справа: распределение  жидкой влаги  в стене  в течение  2-х  лет .  В первом, бетонном  слое  начальная, технологическая жидкая  влага не  успевает  высохнуть  за  один год. В  утеплителе, в котором первоначально жидкой   влаги  не  было, она конденсируется в зимний  период, во  втором  слое, на  границе с  бетоном. На  второй год она появляется там же  и  так ж</a:t>
            </a:r>
            <a:r>
              <a:rPr lang="ru-RU" sz="1000" kern="0" dirty="0">
                <a:solidFill>
                  <a:prstClr val="black"/>
                </a:solidFill>
                <a:ea typeface="+mj-ea"/>
                <a:cs typeface="+mj-cs"/>
              </a:rPr>
              <a:t>е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1412" y="4412415"/>
            <a:ext cx="2809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kern="0" cap="all" dirty="0">
                <a:solidFill>
                  <a:prstClr val="black"/>
                </a:solidFill>
                <a:ea typeface="+mj-ea"/>
                <a:cs typeface="+mj-cs"/>
              </a:rPr>
              <a:t>стена   бетон(0,2м)-</a:t>
            </a:r>
            <a:r>
              <a:rPr lang="ru-RU" sz="1200" b="1" kern="0" cap="all" dirty="0" err="1">
                <a:solidFill>
                  <a:prstClr val="black"/>
                </a:solidFill>
                <a:ea typeface="+mj-ea"/>
                <a:cs typeface="+mj-cs"/>
              </a:rPr>
              <a:t>минвата</a:t>
            </a:r>
            <a:r>
              <a:rPr lang="ru-RU" sz="1200" b="1" kern="0" cap="all" dirty="0">
                <a:solidFill>
                  <a:prstClr val="black"/>
                </a:solidFill>
                <a:ea typeface="+mj-ea"/>
                <a:cs typeface="+mj-cs"/>
              </a:rPr>
              <a:t>(0,2м)</a:t>
            </a:r>
            <a:endParaRPr lang="ru-RU" sz="1200" kern="0" cap="all" dirty="0">
              <a:solidFill>
                <a:sysClr val="windowText" lastClr="000000"/>
              </a:solidFill>
            </a:endParaRPr>
          </a:p>
        </p:txBody>
      </p:sp>
      <p:pic>
        <p:nvPicPr>
          <p:cNvPr id="16" name="Объект 4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2325" y="2937113"/>
            <a:ext cx="1647381" cy="133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37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В климатической  камере  ГУП "</a:t>
            </a:r>
            <a:r>
              <a:rPr lang="ru-RU" sz="1400" b="1" dirty="0" err="1" smtClean="0"/>
              <a:t>НИИМосстрой</a:t>
            </a:r>
            <a:r>
              <a:rPr lang="ru-RU" sz="1400" b="1" dirty="0" smtClean="0"/>
              <a:t>" проведены теплотехнические испытания    процессов  сушки  5-ти  многослойных  ограждающих  конструкций. Полученные экспериментально значения  коэффициентов  сушки достаточно хорошо  согласуются с результатами  численного  моделирования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21965" y="1600200"/>
            <a:ext cx="3509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00200"/>
            <a:ext cx="26775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56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smtClean="0"/>
              <a:t>Проведены   совместно с комитетом государственного строительного надзора Москвы </a:t>
            </a:r>
            <a:br>
              <a:rPr lang="ru-RU" sz="1400" b="1" dirty="0" smtClean="0"/>
            </a:br>
            <a:r>
              <a:rPr lang="ru-RU" sz="1400" b="1" dirty="0" smtClean="0"/>
              <a:t>натурные  измерения весовой влажности различных  типов ограждающих  конструкций для 8 зданий, </a:t>
            </a:r>
            <a:br>
              <a:rPr lang="ru-RU" sz="1400" b="1" dirty="0" smtClean="0"/>
            </a:br>
            <a:r>
              <a:rPr lang="ru-RU" sz="1400" b="1" dirty="0" smtClean="0"/>
              <a:t>готовых к  сдаче в эксплуатацию. Полученные  результаты согласуются с  результатами расчетов</a:t>
            </a:r>
            <a:endParaRPr lang="ru-RU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72816"/>
            <a:ext cx="4038600" cy="38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1877024"/>
            <a:ext cx="4038600" cy="397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3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ОЦЕНКА  соответствия нормативным показателям энергетической эффективности и энергопотребления вводимых в эксплуатацию жилых и общественных зданий</a:t>
            </a:r>
            <a:endParaRPr lang="ru-RU" sz="24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7010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dirty="0" smtClean="0"/>
              <a:t>Оценка соответствия нормативным  показателям законченных новым строительством, или реконструкцией жилых зданий проводится на основе предоставляемых Застройщиком, или техническим Заказчиком  строительства результатов испытаний по инструментальному  определению энергетической эффективности и энергопотребления  сдаваемого в эксплуатацию  жилого здания, выполненного уполномоченной Застройщиком или техническим Заказчиком строительства организацией, имеющей соответствующие допуски и аккредитации. Упомянутые испытания должны быть проведены в </a:t>
            </a:r>
            <a:r>
              <a:rPr lang="ru-RU" sz="8000" b="1" dirty="0"/>
              <a:t>соответствии </a:t>
            </a:r>
            <a:r>
              <a:rPr lang="ru-RU" sz="8000" b="1" dirty="0" smtClean="0"/>
              <a:t>с </a:t>
            </a:r>
            <a:r>
              <a:rPr lang="ru-RU" sz="8000" b="1" dirty="0"/>
              <a:t>положениями настоящей Методики. </a:t>
            </a:r>
            <a:endParaRPr lang="ru-RU" sz="8000" b="1" dirty="0" smtClean="0"/>
          </a:p>
          <a:p>
            <a:pPr algn="just"/>
            <a:r>
              <a:rPr lang="ru-RU" sz="8000" b="1" dirty="0"/>
              <a:t>8.1.4 Полученные в результате инструментальных испытаний фактические данные по    энергетической эффективности и энергопотреблению  вводимого в эксплуатацию здания должны быть приведены  к нормированным условиям с использованием  базовых показателей энергетического паспорта  здания, утвержденных в установленном порядке в составе проектной документации </a:t>
            </a:r>
            <a:endParaRPr lang="ru-RU" sz="80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4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706"/>
            <a:ext cx="8856477" cy="625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0" y="0"/>
          <a:ext cx="2746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215713" imgH="203024" progId="Equation.DSMT4">
                  <p:embed/>
                </p:oleObj>
              </mc:Choice>
              <mc:Fallback>
                <p:oleObj r:id="rId3" imgW="215713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74638" cy="258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5789801" cy="661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8175" y="188640"/>
            <a:ext cx="46958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8175" y="2276872"/>
            <a:ext cx="46958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8.1.5 Для оценки соответствия нормативным  показателям законченных новым строительством  или реконструкцией жилых и общественных  зданий проводится  приведение к нормированным  условиям    натурных данных об энергетической эффективности, полученных при инструментальных испытаниях  вводимого в эксплуатацию жилого дома.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514969"/>
              </p:ext>
            </p:extLst>
          </p:nvPr>
        </p:nvGraphicFramePr>
        <p:xfrm>
          <a:off x="3131840" y="1268760"/>
          <a:ext cx="6069013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5" imgW="6069141" imgH="1925554" progId="Word.Document.12">
                  <p:embed/>
                </p:oleObj>
              </mc:Choice>
              <mc:Fallback>
                <p:oleObj name="Документ" r:id="rId5" imgW="6069141" imgH="19255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1840" y="1268760"/>
                        <a:ext cx="6069013" cy="192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1639"/>
              </p:ext>
            </p:extLst>
          </p:nvPr>
        </p:nvGraphicFramePr>
        <p:xfrm>
          <a:off x="0" y="3448853"/>
          <a:ext cx="606901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8" imgW="6069141" imgH="3401165" progId="Word.Document.12">
                  <p:embed/>
                </p:oleObj>
              </mc:Choice>
              <mc:Fallback>
                <p:oleObj name="Документ" r:id="rId8" imgW="6069141" imgH="3401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3448853"/>
                        <a:ext cx="6069013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76256" y="3861048"/>
            <a:ext cx="21400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02882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Нормированные  параметры и условия эксплуатации, учитывающие образ жизни  и    нормированную    модель    поведения   жителей</a:t>
            </a: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897848" y="4642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056" y="1628799"/>
            <a:ext cx="217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Нормированные  климатологические данные  и параметры «типового климатического года»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051720" y="2191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4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cap="all" dirty="0" smtClean="0"/>
              <a:t>Результаты оценки</a:t>
            </a:r>
            <a:endParaRPr lang="ru-RU" sz="2400" b="1" cap="all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7576"/>
              </p:ext>
            </p:extLst>
          </p:nvPr>
        </p:nvGraphicFramePr>
        <p:xfrm>
          <a:off x="103189" y="692696"/>
          <a:ext cx="9040812" cy="811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Документ" r:id="rId5" imgW="8948184" imgH="9012938" progId="Word.Document.12">
                  <p:embed/>
                </p:oleObj>
              </mc:Choice>
              <mc:Fallback>
                <p:oleObj name="Документ" r:id="rId5" imgW="8948184" imgH="90129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89" y="692696"/>
                        <a:ext cx="9040812" cy="8117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37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380"/>
            <a:ext cx="9108504" cy="1143000"/>
          </a:xfrm>
        </p:spPr>
        <p:txBody>
          <a:bodyPr/>
          <a:lstStyle/>
          <a:p>
            <a:r>
              <a:rPr lang="ru-RU" sz="2000" b="1" cap="all" dirty="0" smtClean="0"/>
              <a:t>Фактическое  </a:t>
            </a:r>
            <a:r>
              <a:rPr lang="ru-RU" sz="2000" b="1" cap="all" dirty="0"/>
              <a:t>энергопотребление  </a:t>
            </a:r>
            <a:r>
              <a:rPr lang="ru-RU" sz="2000" b="1" cap="all" dirty="0" smtClean="0"/>
              <a:t>50     многоквартирных   </a:t>
            </a:r>
            <a:r>
              <a:rPr lang="ru-RU" sz="2000" b="1" cap="all" dirty="0"/>
              <a:t>домов   ЗАО г. </a:t>
            </a:r>
            <a:r>
              <a:rPr lang="ru-RU" sz="2000" b="1" cap="all" dirty="0" smtClean="0"/>
              <a:t>Москвы в  2000-   2010 </a:t>
            </a:r>
            <a:r>
              <a:rPr lang="ru-RU" sz="2000" b="1" cap="all" dirty="0" err="1" smtClean="0"/>
              <a:t>г.г</a:t>
            </a:r>
            <a:r>
              <a:rPr lang="ru-RU" sz="2000" b="1" cap="all" dirty="0" smtClean="0"/>
              <a:t>..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683" y="764704"/>
            <a:ext cx="507007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158" y="1052736"/>
            <a:ext cx="4683842" cy="35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615713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Норматив на </a:t>
            </a:r>
            <a:r>
              <a:rPr lang="ru-RU" sz="3200" b="1" dirty="0" err="1">
                <a:solidFill>
                  <a:prstClr val="black"/>
                </a:solidFill>
              </a:rPr>
              <a:t>отопление+вентиля-цию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95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кВтч</a:t>
            </a:r>
            <a:r>
              <a:rPr lang="ru-RU" sz="3200" b="1" dirty="0">
                <a:solidFill>
                  <a:prstClr val="black"/>
                </a:solidFill>
              </a:rPr>
              <a:t>/кв. м в год </a:t>
            </a:r>
          </a:p>
        </p:txBody>
      </p:sp>
    </p:spTree>
    <p:extLst>
      <p:ext uri="{BB962C8B-B14F-4D97-AF65-F5344CB8AC3E}">
        <p14:creationId xmlns:p14="http://schemas.microsoft.com/office/powerpoint/2010/main" val="4073735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4800" cy="42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3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atin typeface="Times New Roman"/>
                <a:ea typeface="Times New Roman"/>
              </a:rPr>
              <a:t>классы  энергетической </a:t>
            </a:r>
            <a:r>
              <a:rPr lang="ru-RU" b="1" cap="all" dirty="0">
                <a:latin typeface="Times New Roman"/>
                <a:ea typeface="Times New Roman"/>
              </a:rPr>
              <a:t>эффективности </a:t>
            </a:r>
            <a:r>
              <a:rPr lang="ru-RU" b="1" cap="all" dirty="0" smtClean="0">
                <a:latin typeface="Times New Roman"/>
                <a:ea typeface="Times New Roman"/>
              </a:rPr>
              <a:t>  зданий</a:t>
            </a:r>
            <a:endParaRPr lang="ru-RU" b="1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24687"/>
              </p:ext>
            </p:extLst>
          </p:nvPr>
        </p:nvGraphicFramePr>
        <p:xfrm>
          <a:off x="899592" y="1412773"/>
          <a:ext cx="7344816" cy="5256586"/>
        </p:xfrm>
        <a:graphic>
          <a:graphicData uri="http://schemas.openxmlformats.org/drawingml/2006/table">
            <a:tbl>
              <a:tblPr/>
              <a:tblGrid>
                <a:gridCol w="1224136"/>
                <a:gridCol w="2584288"/>
                <a:gridCol w="3536392"/>
              </a:tblGrid>
              <a:tr h="21644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Обозначение класса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класса энергетической эффективности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*Величина отклонения   значения удельного  расхода тепловой энергии на отопление,  вентиляцию и горячее водоснабжение здания от нормируемого  уровня, %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новых и реконструируемых зданий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Наивысший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–45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B++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B+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Повышенные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–36 до –45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–26 до –35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–11 до –25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Нормальный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+5 до  –10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существующих зданий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21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Пониженный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+6 до  +50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42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Низший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+51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Результаты  натурных   теплотехнических испытаний   жилого дома типовой  серии П44K/17, </a:t>
            </a:r>
            <a:br>
              <a:rPr lang="ru-RU" sz="1400" b="1" dirty="0" smtClean="0"/>
            </a:br>
            <a:r>
              <a:rPr lang="ru-RU" sz="1400" b="1" dirty="0" smtClean="0"/>
              <a:t>вводимого   в эксплуатацию  по  адресу: Люберецкие поля аэрации,  корпус 5 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196752"/>
            <a:ext cx="78295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2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Автоматизированная система мониторинга и учета энергоресурсов многоквартирного дома, ул. Академика Анохина,62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68760"/>
            <a:ext cx="5482952" cy="391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8200" y="2514826"/>
            <a:ext cx="4038600" cy="26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5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Данные  теплотехнических  испытаний,  полученные по разработанной методике за период  10 суток,   достаточно  хорошо  согласуются  с результатами  мониторинга  автоматизированной  системы  </a:t>
            </a:r>
            <a:br>
              <a:rPr lang="ru-RU" sz="1400" b="1" dirty="0" smtClean="0"/>
            </a:br>
            <a:r>
              <a:rPr lang="ru-RU" sz="1400" b="1" dirty="0" smtClean="0"/>
              <a:t> за отопительный  период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29534"/>
            <a:ext cx="4038600" cy="28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344" y="692696"/>
            <a:ext cx="5904656" cy="310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8096" y="3653550"/>
            <a:ext cx="2725905" cy="308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216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9569" cy="66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69" y="49920"/>
            <a:ext cx="4652012" cy="658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" y="615913"/>
            <a:ext cx="4716016" cy="31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3284984"/>
            <a:ext cx="33555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Зависимость суммарного  чистого дисконтированного дохода (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ЧДД)</a:t>
            </a: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изменения приведенного сопротивления теплопередаче наружных непрозрачных (стен) ограждающих конструкций жилых зданий  </a:t>
            </a:r>
            <a:r>
              <a:rPr lang="ru-RU" altLang="ru-RU" sz="12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Rпр</a:t>
            </a:r>
            <a:endParaRPr lang="ru-RU" alt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Диаграмма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/>
          <a:stretch>
            <a:fillRect/>
          </a:stretch>
        </p:blipFill>
        <p:spPr bwMode="auto">
          <a:xfrm>
            <a:off x="4355976" y="3068960"/>
            <a:ext cx="4536504" cy="27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5733256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/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Зависимость муниципального и потребительского   чистых дисконтированных доходов (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ЧДД)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 от  изменения приведенного сопротивления теплопередаче наружных непрозрачных (стен) ограждающих конструкций жилых зданий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</a:rPr>
              <a:t>R пр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8118" y="586559"/>
            <a:ext cx="4060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914259" hangingPunct="0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 действующих тарифах на энергоресурсы в суммарном экономическом эффекте от внедрения энергосберегающих мероприятий существенную часть эффекта получает городская экономика. При  этом оплачивает все, в конечном счете, - потребитель! При действующих нормативах к теплозащите ограждающих конструкций (наружных стен жилых зданий)  на 1 рубль потребительского дохода город получает 50 копеек.  При увеличении уровня теплозащиты  наружных стен, соответственно и увеличении капитальных вложений  потребительский дисконтированный доход резко уменьшается, а муниципальный –увеличивается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 </a:t>
            </a:r>
            <a:endParaRPr lang="ru-RU" dirty="0">
              <a:solidFill>
                <a:prstClr val="black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4" y="4300647"/>
            <a:ext cx="2970945" cy="195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148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689" defTabSz="9140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cap="all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Gill Sans" charset="0"/>
              </a:rPr>
              <a:t>Изменение тарифов на энергоресурсы, отпускаемые населению  в Москве за период  с 01.01.2000 г. по 01.01.2013 г.</a:t>
            </a:r>
            <a:endParaRPr lang="ru-RU" sz="1100" b="1" cap="all" dirty="0">
              <a:solidFill>
                <a:prstClr val="black"/>
              </a:solidFill>
              <a:latin typeface="Times New Roman" pitchFamily="18" charset="0"/>
              <a:ea typeface="ヒラギノ角ゴ ProN W3" charset="-128"/>
              <a:cs typeface="Times New Roman" pitchFamily="18" charset="0"/>
              <a:sym typeface="Gill Sans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6136" y="-59772"/>
            <a:ext cx="9684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59" fontAlgn="base">
              <a:spcBef>
                <a:spcPct val="0"/>
              </a:spcBef>
              <a:spcAft>
                <a:spcPts val="422"/>
              </a:spcAft>
              <a:defRPr/>
            </a:pPr>
            <a:r>
              <a:rPr lang="ru-RU" b="1" cap="all" dirty="0">
                <a:solidFill>
                  <a:srgbClr val="022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N W3" charset="-128"/>
                <a:cs typeface="Arial" pitchFamily="34" charset="0"/>
              </a:rPr>
              <a:t>СОЗДАНИЕ  МЕХАНИЗМОВ СТИМУЛИРОВАНИЯ ПОВЫШЕНИЯ ЭНЕРГЕТИЧЕСКОЙ ЭФФЕКТИВНОСТИ ЗДАНИЙ, учитывающих    стоимость жизненного цикла здания </a:t>
            </a:r>
          </a:p>
        </p:txBody>
      </p:sp>
    </p:spTree>
    <p:extLst>
      <p:ext uri="{BB962C8B-B14F-4D97-AF65-F5344CB8AC3E}">
        <p14:creationId xmlns:p14="http://schemas.microsoft.com/office/powerpoint/2010/main" val="7448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57" y="3425059"/>
            <a:ext cx="5488384" cy="28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259"/>
            <a:endParaRPr lang="ru-RU">
              <a:solidFill>
                <a:prstClr val="black"/>
              </a:solidFill>
            </a:endParaRPr>
          </a:p>
        </p:txBody>
      </p:sp>
      <p:pic>
        <p:nvPicPr>
          <p:cNvPr id="3075" name="Рисунок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" y="-114767"/>
            <a:ext cx="5951538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273" y="2963396"/>
            <a:ext cx="6048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Квартира на 17  этаже 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398079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Квартира   на 3  этаже 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0909" y="34077"/>
            <a:ext cx="32124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Температура внутреннего воздуха в квартирах- представителях в случаев находилась:</a:t>
            </a:r>
          </a:p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    - выше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18 </a:t>
            </a:r>
            <a:r>
              <a:rPr lang="ru-RU" sz="2000" b="1" baseline="30000" dirty="0">
                <a:solidFill>
                  <a:srgbClr val="FF0000"/>
                </a:solidFill>
                <a:latin typeface="Times New Roman"/>
                <a:ea typeface="Calibri"/>
              </a:rPr>
              <a:t>о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С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- 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89,7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%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измерений;</a:t>
            </a:r>
          </a:p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    - в интервале от 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18 до 22 </a:t>
            </a:r>
            <a:r>
              <a:rPr lang="ru-RU" sz="2000" b="1" baseline="30000" dirty="0">
                <a:solidFill>
                  <a:srgbClr val="FF0000"/>
                </a:solidFill>
                <a:latin typeface="Times New Roman"/>
                <a:ea typeface="Calibri"/>
              </a:rPr>
              <a:t>о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С 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-в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55,2 %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измерений ;</a:t>
            </a:r>
          </a:p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    - выше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22 </a:t>
            </a:r>
            <a:r>
              <a:rPr lang="ru-RU" sz="2000" b="1" baseline="30000" dirty="0">
                <a:solidFill>
                  <a:srgbClr val="FF0000"/>
                </a:solidFill>
                <a:latin typeface="Times New Roman"/>
                <a:ea typeface="Calibri"/>
              </a:rPr>
              <a:t>о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С 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- в  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44,7 %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  измерений.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273" y="3323997"/>
            <a:ext cx="3563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Средняя температура внутреннего  воздуха системы за отопительный сезон  составила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21,6 </a:t>
            </a:r>
            <a:r>
              <a:rPr lang="ru-RU" sz="3200" b="1" baseline="30000" dirty="0" err="1">
                <a:solidFill>
                  <a:srgbClr val="FF0000"/>
                </a:solidFill>
                <a:latin typeface="Times New Roman"/>
                <a:ea typeface="Calibri"/>
              </a:rPr>
              <a:t>о</a:t>
            </a: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С</a:t>
            </a:r>
            <a:endParaRPr lang="ru-RU" sz="32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 defTabSz="914259">
              <a:tabLst>
                <a:tab pos="71755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</a:rPr>
              <a:t>Средняя относительная влажность  внутреннего воздуха  за отопительный сезон составила 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27,2 %</a:t>
            </a:r>
          </a:p>
          <a:p>
            <a:pPr algn="just" defTabSz="914259">
              <a:tabLst>
                <a:tab pos="71755" algn="l"/>
              </a:tabLst>
            </a:pPr>
            <a:endParaRPr lang="ru-RU" sz="20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 defTabSz="914259">
              <a:tabLst>
                <a:tab pos="71755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Расчетная плотность заселения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</a:rPr>
              <a:t>22 </a:t>
            </a:r>
            <a:r>
              <a:rPr lang="ru-RU" sz="1600" b="1" dirty="0" err="1">
                <a:solidFill>
                  <a:srgbClr val="FF0000"/>
                </a:solidFill>
                <a:latin typeface="Times New Roman"/>
                <a:ea typeface="Calibri"/>
              </a:rPr>
              <a:t>кв.м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</a:rPr>
              <a:t> /чел.</a:t>
            </a:r>
            <a:endParaRPr lang="ru-RU" sz="16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8446E-7325-4EA0-B6DC-5E1A0EFF66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74870"/>
              </p:ext>
            </p:extLst>
          </p:nvPr>
        </p:nvGraphicFramePr>
        <p:xfrm>
          <a:off x="0" y="0"/>
          <a:ext cx="9294962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4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ГБУ ЦЭИС теплозащитных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 наружных ограждающих конструкций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типового ДОУ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приведённого сопротивления теплопередаче элементов наружных ограждающих конструкций, м</a:t>
            </a:r>
            <a:r>
              <a:rPr lang="ru-RU" sz="1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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С/Вт.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763713"/>
          <a:ext cx="8353425" cy="1685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4600"/>
                <a:gridCol w="1999842"/>
                <a:gridCol w="3378983"/>
              </a:tblGrid>
              <a:tr h="57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конструкции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испытаниям)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 торцевые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1,5-1,7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Продольные стены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1,2-2,4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Окна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</a:tabLs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0,57-0,63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Покрытие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3,2-4,1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218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1862"/>
          <a:stretch>
            <a:fillRect/>
          </a:stretch>
        </p:blipFill>
        <p:spPr bwMode="auto">
          <a:xfrm>
            <a:off x="179388" y="3933825"/>
            <a:ext cx="3313112" cy="26797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3673475" cy="264318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8"/>
          <a:stretch>
            <a:fillRect/>
          </a:stretch>
        </p:blipFill>
        <p:spPr bwMode="auto">
          <a:xfrm>
            <a:off x="7667625" y="4048125"/>
            <a:ext cx="12255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sz="2200" b="1" cap="all" dirty="0" smtClean="0">
                <a:solidFill>
                  <a:prstClr val="black"/>
                </a:solidFill>
                <a:cs typeface="Times New Roman" pitchFamily="18" charset="0"/>
              </a:rPr>
              <a:t>Методика </a:t>
            </a:r>
            <a:r>
              <a:rPr lang="ru-RU" sz="2200" b="1" cap="all" dirty="0">
                <a:solidFill>
                  <a:prstClr val="black"/>
                </a:solidFill>
                <a:cs typeface="Times New Roman" pitchFamily="18" charset="0"/>
              </a:rPr>
              <a:t>проведения натурных  ТЕПЛОТЕХНИЧЕСКИХ ИСПЫТАНИЙ </a:t>
            </a:r>
            <a:r>
              <a:rPr lang="ru-RU" sz="2200" b="1" cap="all" dirty="0" smtClean="0">
                <a:solidFill>
                  <a:prstClr val="black"/>
                </a:solidFill>
                <a:cs typeface="Times New Roman" pitchFamily="18" charset="0"/>
              </a:rPr>
              <a:t>по </a:t>
            </a:r>
            <a:r>
              <a:rPr lang="ru-RU" sz="2200" b="1" cap="all" dirty="0">
                <a:solidFill>
                  <a:prstClr val="black"/>
                </a:solidFill>
                <a:cs typeface="Times New Roman" pitchFamily="18" charset="0"/>
              </a:rPr>
              <a:t>инструментальному определению энергетической эффективности и ФАКТИЧЕСКОГО энергопотребления  вводимых в эксплуатацию жилых  зданий  И ОБЩЕСТВЕННЫХ </a:t>
            </a:r>
            <a:r>
              <a:rPr lang="ru-RU" sz="2200" b="1" cap="all" dirty="0" smtClean="0">
                <a:solidFill>
                  <a:prstClr val="black"/>
                </a:solidFill>
                <a:cs typeface="Times New Roman" pitchFamily="18" charset="0"/>
              </a:rPr>
              <a:t>ЗДАНИЙ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088" y="2598003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НАТУРНЫЕ    ТЕПЛОТЕХНИЧЕСКИЕ   ИСПЫТАНИЯ   ПО  ИНСТРУМЕНТАЛЬНОМУ   ОПРЕДЕЛЕНИЮ  ЭНЕРГЕТИЧЕСКОЙ  ЭФФЕКТИВНОСТИ     И     ЭНЕРГОПОТРЕБЛЕНИЯ   СИСТЕМ  ОТОПЛЕНИЯ   И   ВЕНТИЛЯЦИИ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29000"/>
            <a:ext cx="8994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НАТУРНЫЕ ТЕПЛОТЕХНИЧЕСКИЕ  ИСПЫТАНИЯ  ПО  ИНСТРУМЕНТАЛЬНОМУ   ОПРЕДЕЛЕНИЮ    ЭНЕРГЕТИЧЕСКОЙ  ЭФФЕКТИВНОСТИ И  ЭНЕРГОПОТРЕБЛЕНИЯ  СИСТЕМ  ГОРЯЧЕГО  ВОДОСНАБЖЕНИЯ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115" y="4293096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НАТУРНЫЕ  ТЕПЛОТЕХНИЧЕСКИЕ ИСПЫТАНИЯ ПО ИНСТРУМЕНТАЛЬНОМУ   ОПРЕДЕЛЕНИЮ   ЭНЕРГЕТИЧЕСКОЙ   ЭФФЕКТИВНОСТИ  И ФАКТИЧЕСКОГО    ЭЛЕКТРОПОТРЕБЛЕНИЯ       ОБЩЕДОМОВОГО ИНЖЕНЕРНОГО    ОБОРУДОВАНИЯ    И    СИСТЕМ       ОСВЕЩЕНИЯ  ОБЩЕДОМОВЫХ    ПОМЕЩЕНИЙ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3001" y="5517232"/>
            <a:ext cx="8899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/>
                <a:ea typeface="Times New Roman"/>
              </a:rPr>
              <a:t>ОЦЕНКА    СООТВЕТСТВИЯ     НОРМАТИВНЫМ     ПОКАЗАТЕЛЯМ ЭНЕРГЕТИЧЕСКОЙ   ЭФФЕКТИВНОСТИ   И  ЭНЕРГОПОТРЕБЛЕНИЯ   ВВОДИМЫХ   В   ЭКСПЛУАТАЦИЮ   ЖИЛЫХ     И ОБЩЕСТВЕННЫХ   ЗДАНИЙ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916832"/>
            <a:ext cx="234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ОСНОВНЫЕ РАЗДЕЛЫ</a:t>
            </a:r>
          </a:p>
        </p:txBody>
      </p:sp>
    </p:spTree>
    <p:extLst>
      <p:ext uri="{BB962C8B-B14F-4D97-AF65-F5344CB8AC3E}">
        <p14:creationId xmlns:p14="http://schemas.microsoft.com/office/powerpoint/2010/main" val="363656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Autofit/>
          </a:bodyPr>
          <a:lstStyle/>
          <a:p>
            <a:pPr lvl="0"/>
            <a:r>
              <a:rPr lang="ru-RU" sz="2000" b="1" cap="all" dirty="0"/>
              <a:t>Методика проведения натурных испытаний по инструментальному  определению энергетической эффективности и энергопотребления систем отопления жилых зданий, включая затраты энергии на подогрев приточного  и/или </a:t>
            </a:r>
            <a:r>
              <a:rPr lang="ru-RU" sz="2000" b="1" cap="all" dirty="0" err="1"/>
              <a:t>инфильтрующегося</a:t>
            </a:r>
            <a:r>
              <a:rPr lang="ru-RU" sz="2000" b="1" cap="all" dirty="0"/>
              <a:t> воздуха</a:t>
            </a:r>
            <a:r>
              <a:rPr lang="ru-RU" sz="2800" b="1" cap="all" dirty="0"/>
              <a:t/>
            </a:r>
            <a:br>
              <a:rPr lang="ru-RU" sz="2800" b="1" cap="all" dirty="0"/>
            </a:br>
            <a:endParaRPr lang="ru-RU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 fontScale="47500" lnSpcReduction="20000"/>
          </a:bodyPr>
          <a:lstStyle/>
          <a:p>
            <a:pPr marL="0" lvl="2" indent="0" algn="just"/>
            <a:r>
              <a:rPr lang="ru-RU" sz="4200" dirty="0" smtClean="0"/>
              <a:t>Методика </a:t>
            </a:r>
            <a:r>
              <a:rPr lang="ru-RU" sz="4200" dirty="0"/>
              <a:t>обеспечивает проведение натурных испытаний </a:t>
            </a:r>
            <a:r>
              <a:rPr lang="ru-RU" sz="4200" dirty="0" smtClean="0"/>
              <a:t> </a:t>
            </a:r>
            <a:r>
              <a:rPr lang="ru-RU" sz="4200" b="1" dirty="0">
                <a:solidFill>
                  <a:srgbClr val="0070C0"/>
                </a:solidFill>
              </a:rPr>
              <a:t>при  полной независимости от влияния на энергопотребление здания  субъективных (поведенческих) факторов, обусловленных поведением жителей. </a:t>
            </a:r>
            <a:endParaRPr lang="ru-RU" sz="4200" b="1" dirty="0" smtClean="0">
              <a:solidFill>
                <a:srgbClr val="0070C0"/>
              </a:solidFill>
            </a:endParaRPr>
          </a:p>
          <a:p>
            <a:pPr marL="0" lvl="2" indent="0" algn="just"/>
            <a:endParaRPr lang="ru-RU" sz="4200" b="1" dirty="0">
              <a:solidFill>
                <a:srgbClr val="0070C0"/>
              </a:solidFill>
            </a:endParaRPr>
          </a:p>
          <a:p>
            <a:pPr marL="0" lvl="2" indent="0" algn="just"/>
            <a:r>
              <a:rPr lang="ru-RU" sz="4200" b="1" dirty="0" smtClean="0">
                <a:solidFill>
                  <a:srgbClr val="0070C0"/>
                </a:solidFill>
              </a:rPr>
              <a:t>Методика </a:t>
            </a:r>
            <a:r>
              <a:rPr lang="ru-RU" sz="4200" b="1" dirty="0">
                <a:solidFill>
                  <a:srgbClr val="0070C0"/>
                </a:solidFill>
              </a:rPr>
              <a:t>не предъявляет, каких либо специальных требований, в том числе и нормативных  к  параметрам микроклимата и  к   воздухообмену в помещениях  испытываемого здания.   </a:t>
            </a:r>
            <a:endParaRPr lang="ru-RU" sz="4200" b="1" dirty="0" smtClean="0">
              <a:solidFill>
                <a:srgbClr val="0070C0"/>
              </a:solidFill>
            </a:endParaRPr>
          </a:p>
          <a:p>
            <a:pPr marL="0" lvl="2" indent="0" algn="just"/>
            <a:endParaRPr lang="ru-RU" sz="4200" b="1" dirty="0">
              <a:solidFill>
                <a:srgbClr val="0070C0"/>
              </a:solidFill>
            </a:endParaRPr>
          </a:p>
          <a:p>
            <a:pPr marL="0" lvl="2" indent="0" algn="just"/>
            <a:r>
              <a:rPr lang="ru-RU" sz="4200" dirty="0"/>
              <a:t>Измерения проводятся в незаселенном доме и в отопительный сезон.  В случае сдачи дома в эксплуатацию </a:t>
            </a:r>
            <a:r>
              <a:rPr lang="ru-RU" sz="4200" b="1" dirty="0">
                <a:solidFill>
                  <a:srgbClr val="0070C0"/>
                </a:solidFill>
              </a:rPr>
              <a:t>в летнее время года, измерения откладываются до начала отопительного сезона: </a:t>
            </a:r>
            <a:r>
              <a:rPr lang="ru-RU" sz="4200" dirty="0"/>
              <a:t>либо под банковскую гарантию застройщиком их (измерений) проведения, либо откладывается подписание акта о вводе дома в эксплуатацию. </a:t>
            </a:r>
            <a:r>
              <a:rPr lang="ru-RU" sz="4200" dirty="0" smtClean="0"/>
              <a:t>Срок </a:t>
            </a:r>
            <a:r>
              <a:rPr lang="ru-RU" sz="4200" b="1" dirty="0" smtClean="0">
                <a:solidFill>
                  <a:srgbClr val="0070C0"/>
                </a:solidFill>
              </a:rPr>
              <a:t>проведения испытаний 10 суток.</a:t>
            </a:r>
          </a:p>
          <a:p>
            <a:pPr marL="0" lvl="2" indent="0" algn="just"/>
            <a:endParaRPr lang="ru-RU" sz="4200" b="1" dirty="0" smtClean="0">
              <a:solidFill>
                <a:srgbClr val="0070C0"/>
              </a:solidFill>
            </a:endParaRPr>
          </a:p>
          <a:p>
            <a:pPr marL="0" lvl="2" indent="0" algn="just"/>
            <a:r>
              <a:rPr lang="ru-RU" sz="4200" dirty="0"/>
              <a:t>При наличии общедомовых  рекуператоров и утилизаторов теплоты вытяжного воздуха натурные испытания </a:t>
            </a:r>
            <a:r>
              <a:rPr lang="ru-RU" sz="4200" b="1" dirty="0" smtClean="0">
                <a:solidFill>
                  <a:srgbClr val="0070C0"/>
                </a:solidFill>
              </a:rPr>
              <a:t>рекомендуется </a:t>
            </a:r>
            <a:r>
              <a:rPr lang="ru-RU" sz="4200" b="1" dirty="0">
                <a:solidFill>
                  <a:srgbClr val="0070C0"/>
                </a:solidFill>
              </a:rPr>
              <a:t>проводить в период со средней  температурой наружного воздуха не превышающей минус 3,1 </a:t>
            </a:r>
            <a:r>
              <a:rPr lang="ru-RU" sz="4200" b="1" dirty="0" err="1">
                <a:solidFill>
                  <a:srgbClr val="0070C0"/>
                </a:solidFill>
              </a:rPr>
              <a:t>оС</a:t>
            </a:r>
            <a:r>
              <a:rPr lang="ru-RU" sz="4200" b="1" dirty="0">
                <a:solidFill>
                  <a:srgbClr val="0070C0"/>
                </a:solidFill>
              </a:rPr>
              <a:t>. </a:t>
            </a:r>
          </a:p>
          <a:p>
            <a:pPr marL="0" lvl="2" indent="0" algn="just"/>
            <a:endParaRPr lang="ru-RU" sz="4200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Autofit/>
          </a:bodyPr>
          <a:lstStyle/>
          <a:p>
            <a:pPr marL="0" lvl="2" indent="0" algn="just"/>
            <a:r>
              <a:rPr lang="ru-RU" sz="1800" dirty="0" smtClean="0"/>
              <a:t>Итогом испытаний являются инструментально измеренные и зарегистрированные  значения следующих величин:</a:t>
            </a:r>
          </a:p>
          <a:p>
            <a:pPr marL="0" indent="0" algn="just"/>
            <a:r>
              <a:rPr lang="ru-RU" sz="1800" dirty="0" smtClean="0"/>
              <a:t>-</a:t>
            </a:r>
            <a:r>
              <a:rPr lang="ru-RU" sz="1800" b="1" dirty="0" smtClean="0">
                <a:solidFill>
                  <a:srgbClr val="0070C0"/>
                </a:solidFill>
              </a:rPr>
              <a:t>потребление энергетических ресурсов  зданием за период испытаний, включая потребление тепловой и электрической энергии, воды и природного газа или иного топлива (при их наличии);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-значения температур и относительной влажности  наружного воздуха  по каждому из фасадов;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-значения скоростей ветра по каждому из фасадов; 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-значения интенсивности суммарной солнечной радиации, приходящей на вертикальную поверхность при действительных условиях облачности  по каждому из фасадов;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-значения температуры, относительной влажности и скорости движения вытяжного воздуха на выходе из каждой вентиляционной шахты  испытываемого здания  с последующим определением расхода вытяжного воздуха по каждой шахте. По измеренным значениям температуры вытяжного воздуха определяется средняя температура и относительная влажность внутреннего воздуха в помещениях  здания. 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-начальные   и конечные показания общедомовых приборов учета потребления тепловой и электрической энергии и воды.</a:t>
            </a:r>
          </a:p>
          <a:p>
            <a:pPr marL="0" indent="0" algn="just"/>
            <a:r>
              <a:rPr lang="ru-RU" sz="1800" b="1" dirty="0" smtClean="0">
                <a:solidFill>
                  <a:srgbClr val="0070C0"/>
                </a:solidFill>
              </a:rPr>
              <a:t>Измерения  проводятся с как минимум почасовой регистрацией данных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9000">
              <a:srgbClr val="D4DEFF">
                <a:alpha val="0"/>
              </a:srgbClr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1" y="188641"/>
            <a:ext cx="8032386" cy="11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80920" cy="545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63B0-596B-431E-BC3B-CC80AEA11C1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9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 докладу у Мэ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1414</Words>
  <Application>Microsoft Office PowerPoint</Application>
  <PresentationFormat>Экран (4:3)</PresentationFormat>
  <Paragraphs>148</Paragraphs>
  <Slides>26</Slides>
  <Notes>0</Notes>
  <HiddenSlides>7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Слайды к докладу у Мэра 2</vt:lpstr>
      <vt:lpstr>2_Тема Office</vt:lpstr>
      <vt:lpstr>4_Тема Office</vt:lpstr>
      <vt:lpstr>1_Тема Office</vt:lpstr>
      <vt:lpstr>Формула</vt:lpstr>
      <vt:lpstr>Equation.DSMT4</vt:lpstr>
      <vt:lpstr>Документ</vt:lpstr>
      <vt:lpstr>ФЕДЕРАЛЬНЫЙ  КОНТРОЛЬ  ЗА ВЫПОЛНЕНИЕМ  ТРЕБОВАНИЙ  ЭНЕРГОЭФФЕКТИВНОСТИ </vt:lpstr>
      <vt:lpstr>Фактическое  энергопотребление  50     многоквартирных   домов   ЗАО г. Москвы в  2000-   2010 г.г.. </vt:lpstr>
      <vt:lpstr>Презентация PowerPoint</vt:lpstr>
      <vt:lpstr>Презентация PowerPoint</vt:lpstr>
      <vt:lpstr>Результаты обследования ГБУ ЦЭИС теплозащитных характеристик наружных ограждающих конструкций типового ДОУ </vt:lpstr>
      <vt:lpstr>Методика проведения натурных  ТЕПЛОТЕХНИЧЕСКИХ ИСПЫТАНИЙ по инструментальному определению энергетической эффективности и ФАКТИЧЕСКОГО энергопотребления  вводимых в эксплуатацию жилых  зданий  И ОБЩЕСТВЕННЫХ ЗДАНИЙ</vt:lpstr>
      <vt:lpstr>Методика проведения натурных испытаний по инструментальному  определению энергетической эффективности и энергопотребления систем отопления жилых зданий, включая затраты энергии на подогрев приточного  и/или инфильтрующегося воздуха </vt:lpstr>
      <vt:lpstr>Презентация PowerPoint</vt:lpstr>
      <vt:lpstr>Презентация PowerPoint</vt:lpstr>
      <vt:lpstr>Презентация PowerPoint</vt:lpstr>
      <vt:lpstr>Презентация PowerPoint</vt:lpstr>
      <vt:lpstr> Результаты моделирования процессов тепло-влаго-переноса  в стене   (по осям ординат  и абсцисс отложено время в сутках, начиная с  середины июля,  и расстояние в м, отсчитываемое от  внешнего  слоя  стены, соответственно. По оси аппликат – температура, оС. )    </vt:lpstr>
      <vt:lpstr> В климатической  камере  ГУП "НИИМосстрой" проведены теплотехнические испытания    процессов  сушки  5-ти  многослойных  ограждающих  конструкций. Полученные экспериментально значения  коэффициентов  сушки достаточно хорошо  согласуются с результатами  численного  моделирования </vt:lpstr>
      <vt:lpstr> Проведены   совместно с комитетом государственного строительного надзора Москвы  натурные  измерения весовой влажности различных  типов ограждающих  конструкций для 8 зданий,  готовых к  сдаче в эксплуатацию. Полученные  результаты согласуются с  результатами расчетов</vt:lpstr>
      <vt:lpstr>ОЦЕНКА  соответствия нормативным показателям энергетической эффективности и энергопотребления вводимых в эксплуатацию жилых и общественных зданий</vt:lpstr>
      <vt:lpstr>Презентация PowerPoint</vt:lpstr>
      <vt:lpstr>Презентация PowerPoint</vt:lpstr>
      <vt:lpstr>Презентация PowerPoint</vt:lpstr>
      <vt:lpstr>Результаты оценки</vt:lpstr>
      <vt:lpstr>Презентация PowerPoint</vt:lpstr>
      <vt:lpstr>классы  энергетической эффективности   зданий</vt:lpstr>
      <vt:lpstr>Результаты  натурных   теплотехнических испытаний   жилого дома типовой  серии П44K/17,  вводимого   в эксплуатацию  по  адресу: Люберецкие поля аэрации,  корпус 5  </vt:lpstr>
      <vt:lpstr>Автоматизированная система мониторинга и учета энергоресурсов многоквартирного дома, ул. Академика Анохина,62 </vt:lpstr>
      <vt:lpstr>Данные  теплотехнических  испытаний,  полученные по разработанной методике за период  10 суток,   достаточно  хорошо  согласуются  с результатами  мониторинга  автоматизированной  системы    за отопительный  период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 КОНТРОЛЬ  ЗА ВЫПОЛНЕНИЕМ  ТРЕБОВАНИЙ  ЭНЕРГОЭФФЕКТИВНОСТИ</dc:title>
  <dc:creator>User</dc:creator>
  <cp:lastModifiedBy>User</cp:lastModifiedBy>
  <cp:revision>3</cp:revision>
  <dcterms:created xsi:type="dcterms:W3CDTF">2014-05-23T12:43:29Z</dcterms:created>
  <dcterms:modified xsi:type="dcterms:W3CDTF">2014-05-31T10:23:07Z</dcterms:modified>
</cp:coreProperties>
</file>