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69" r:id="rId2"/>
    <p:sldId id="300" r:id="rId3"/>
    <p:sldId id="277" r:id="rId4"/>
    <p:sldId id="279" r:id="rId5"/>
    <p:sldId id="281" r:id="rId6"/>
    <p:sldId id="283" r:id="rId7"/>
    <p:sldId id="288" r:id="rId8"/>
    <p:sldId id="290" r:id="rId9"/>
    <p:sldId id="294" r:id="rId10"/>
    <p:sldId id="298" r:id="rId11"/>
    <p:sldId id="295" r:id="rId12"/>
  </p:sldIdLst>
  <p:sldSz cx="10440988" cy="7561263"/>
  <p:notesSz cx="6781800" cy="9926638"/>
  <p:defaultTextStyle>
    <a:defPPr>
      <a:defRPr lang="ru-RU"/>
    </a:defPPr>
    <a:lvl1pPr marL="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1435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2870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4305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5740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7175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8610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60045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11480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81B4"/>
    <a:srgbClr val="00658E"/>
    <a:srgbClr val="740000"/>
    <a:srgbClr val="5B6560"/>
    <a:srgbClr val="CD620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981" autoAdjust="0"/>
  </p:normalViewPr>
  <p:slideViewPr>
    <p:cSldViewPr>
      <p:cViewPr>
        <p:scale>
          <a:sx n="100" d="100"/>
          <a:sy n="100" d="100"/>
        </p:scale>
        <p:origin x="-461" y="245"/>
      </p:cViewPr>
      <p:guideLst>
        <p:guide orient="horz" pos="2382"/>
        <p:guide pos="328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8BF00A-5CF4-4EE6-9742-8B782EACB04F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CCFA387-79C6-41AE-8F71-333C3D900C49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800" dirty="0" smtClean="0"/>
            <a:t>Включено в Реестр типовой проектной документации</a:t>
          </a:r>
        </a:p>
        <a:p>
          <a:pPr>
            <a:spcAft>
              <a:spcPts val="0"/>
            </a:spcAft>
          </a:pPr>
          <a:r>
            <a:rPr lang="ru-RU" sz="1800" dirty="0" smtClean="0"/>
            <a:t>(сентябрь 2013)</a:t>
          </a:r>
          <a:endParaRPr lang="ru-RU" sz="1200" dirty="0"/>
        </a:p>
      </dgm:t>
    </dgm:pt>
    <dgm:pt modelId="{6524E972-741D-40F0-9293-3C9348C3AFC2}" type="parTrans" cxnId="{1F1036E2-4EB0-4596-8EE9-B953FE93449E}">
      <dgm:prSet/>
      <dgm:spPr/>
      <dgm:t>
        <a:bodyPr/>
        <a:lstStyle/>
        <a:p>
          <a:endParaRPr lang="ru-RU"/>
        </a:p>
      </dgm:t>
    </dgm:pt>
    <dgm:pt modelId="{18BDDDB8-0306-48A4-857B-353814058B89}" type="sibTrans" cxnId="{1F1036E2-4EB0-4596-8EE9-B953FE93449E}">
      <dgm:prSet/>
      <dgm:spPr/>
      <dgm:t>
        <a:bodyPr/>
        <a:lstStyle/>
        <a:p>
          <a:endParaRPr lang="ru-RU"/>
        </a:p>
      </dgm:t>
    </dgm:pt>
    <dgm:pt modelId="{8E0D20F4-7095-4BC2-90CC-0CAF94DC5F03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800" dirty="0" smtClean="0"/>
            <a:t>Направлено в Минстрой РФ</a:t>
          </a:r>
        </a:p>
        <a:p>
          <a:pPr>
            <a:spcAft>
              <a:spcPts val="0"/>
            </a:spcAft>
          </a:pPr>
          <a:r>
            <a:rPr lang="ru-RU" sz="1800" dirty="0" smtClean="0"/>
            <a:t>(2013) </a:t>
          </a:r>
          <a:endParaRPr lang="ru-RU" sz="1800" dirty="0"/>
        </a:p>
      </dgm:t>
    </dgm:pt>
    <dgm:pt modelId="{32BA856A-5507-4AE3-BE2E-88A7394E56C1}" type="parTrans" cxnId="{36B8C7C7-BC2E-49FD-B5E1-125ADE933A0D}">
      <dgm:prSet/>
      <dgm:spPr/>
      <dgm:t>
        <a:bodyPr/>
        <a:lstStyle/>
        <a:p>
          <a:endParaRPr lang="ru-RU"/>
        </a:p>
      </dgm:t>
    </dgm:pt>
    <dgm:pt modelId="{9A2A2CED-9312-4BA6-B381-D1A68112130A}" type="sibTrans" cxnId="{36B8C7C7-BC2E-49FD-B5E1-125ADE933A0D}">
      <dgm:prSet/>
      <dgm:spPr/>
      <dgm:t>
        <a:bodyPr/>
        <a:lstStyle/>
        <a:p>
          <a:endParaRPr lang="ru-RU"/>
        </a:p>
      </dgm:t>
    </dgm:pt>
    <dgm:pt modelId="{A4384B82-8571-4EE3-9493-3BD440CD6BED}">
      <dgm:prSet phldrT="[Текст]" custT="1"/>
      <dgm:spPr/>
      <dgm:t>
        <a:bodyPr/>
        <a:lstStyle/>
        <a:p>
          <a:pPr marL="0" indent="0">
            <a:lnSpc>
              <a:spcPct val="80000"/>
            </a:lnSpc>
            <a:spcAft>
              <a:spcPts val="0"/>
            </a:spcAft>
          </a:pPr>
          <a:r>
            <a:rPr lang="ru-RU" sz="1100" dirty="0" smtClean="0"/>
            <a:t>  </a:t>
          </a:r>
          <a:r>
            <a:rPr lang="ru-RU" sz="1800" b="1" dirty="0" smtClean="0"/>
            <a:t>14</a:t>
          </a:r>
          <a:r>
            <a:rPr lang="ru-RU" sz="1100" dirty="0" smtClean="0"/>
            <a:t> </a:t>
          </a:r>
          <a:r>
            <a:rPr lang="ru-RU" sz="1800" dirty="0" smtClean="0">
              <a:latin typeface="+mn-lt"/>
            </a:rPr>
            <a:t>проектов </a:t>
          </a:r>
          <a:r>
            <a:rPr lang="ru-RU" sz="1800" dirty="0" err="1" smtClean="0">
              <a:latin typeface="+mn-lt"/>
            </a:rPr>
            <a:t>блок-секций</a:t>
          </a:r>
          <a:r>
            <a:rPr lang="ru-RU" sz="1800" dirty="0" smtClean="0">
              <a:latin typeface="+mn-lt"/>
            </a:rPr>
            <a:t> и жилых домов серий массового строительства (П44Т, П44К, КОПЭ-2000, ГМС-2001);</a:t>
          </a:r>
          <a:endParaRPr lang="ru-RU" sz="1800" dirty="0">
            <a:latin typeface="+mn-lt"/>
          </a:endParaRPr>
        </a:p>
      </dgm:t>
    </dgm:pt>
    <dgm:pt modelId="{36270BDC-D194-4B98-94B6-E5D0744B58BF}" type="parTrans" cxnId="{ECC90CFC-64F5-4B02-937B-2F00381539DC}">
      <dgm:prSet/>
      <dgm:spPr/>
      <dgm:t>
        <a:bodyPr/>
        <a:lstStyle/>
        <a:p>
          <a:endParaRPr lang="ru-RU"/>
        </a:p>
      </dgm:t>
    </dgm:pt>
    <dgm:pt modelId="{9907B95D-73F2-43C0-BC43-C002ABC642D9}" type="sibTrans" cxnId="{ECC90CFC-64F5-4B02-937B-2F00381539DC}">
      <dgm:prSet/>
      <dgm:spPr/>
      <dgm:t>
        <a:bodyPr/>
        <a:lstStyle/>
        <a:p>
          <a:endParaRPr lang="ru-RU"/>
        </a:p>
      </dgm:t>
    </dgm:pt>
    <dgm:pt modelId="{9F03EA0F-E76C-4901-A783-8E787C7C320F}">
      <dgm:prSet phldrT="[Текст]" custT="1"/>
      <dgm:spPr/>
      <dgm:t>
        <a:bodyPr/>
        <a:lstStyle/>
        <a:p>
          <a:pPr>
            <a:lnSpc>
              <a:spcPct val="90000"/>
            </a:lnSpc>
            <a:spcAft>
              <a:spcPts val="0"/>
            </a:spcAft>
          </a:pPr>
          <a:r>
            <a:rPr lang="ru-RU" sz="1800" dirty="0" smtClean="0"/>
            <a:t>Планируется направление</a:t>
          </a:r>
        </a:p>
        <a:p>
          <a:pPr>
            <a:lnSpc>
              <a:spcPct val="90000"/>
            </a:lnSpc>
            <a:spcAft>
              <a:spcPts val="0"/>
            </a:spcAft>
          </a:pPr>
          <a:r>
            <a:rPr lang="ru-RU" sz="1800" dirty="0" smtClean="0"/>
            <a:t>в Минстрой РФ</a:t>
          </a:r>
        </a:p>
        <a:p>
          <a:pPr>
            <a:lnSpc>
              <a:spcPct val="90000"/>
            </a:lnSpc>
            <a:spcAft>
              <a:spcPts val="0"/>
            </a:spcAft>
          </a:pPr>
          <a:r>
            <a:rPr lang="ru-RU" sz="1800" dirty="0" smtClean="0"/>
            <a:t>(2014)</a:t>
          </a:r>
          <a:endParaRPr lang="ru-RU" sz="1200" dirty="0"/>
        </a:p>
      </dgm:t>
    </dgm:pt>
    <dgm:pt modelId="{D786589C-51B9-4FC7-994C-32E860D13BB4}" type="parTrans" cxnId="{DBD98759-3D5A-496B-8B13-EF3845419963}">
      <dgm:prSet/>
      <dgm:spPr/>
      <dgm:t>
        <a:bodyPr/>
        <a:lstStyle/>
        <a:p>
          <a:endParaRPr lang="ru-RU"/>
        </a:p>
      </dgm:t>
    </dgm:pt>
    <dgm:pt modelId="{A614EDB5-8F48-4C96-BBA3-39B7D7B6B555}" type="sibTrans" cxnId="{DBD98759-3D5A-496B-8B13-EF3845419963}">
      <dgm:prSet/>
      <dgm:spPr/>
      <dgm:t>
        <a:bodyPr/>
        <a:lstStyle/>
        <a:p>
          <a:endParaRPr lang="ru-RU"/>
        </a:p>
      </dgm:t>
    </dgm:pt>
    <dgm:pt modelId="{4073FEA8-0B41-43E7-919C-88C532A0CFD8}">
      <dgm:prSet phldrT="[Текст]" custT="1"/>
      <dgm:spPr/>
      <dgm:t>
        <a:bodyPr/>
        <a:lstStyle/>
        <a:p>
          <a:pPr>
            <a:lnSpc>
              <a:spcPct val="80000"/>
            </a:lnSpc>
            <a:spcAft>
              <a:spcPts val="0"/>
            </a:spcAft>
          </a:pPr>
          <a:r>
            <a:rPr lang="ru-RU" sz="1800" dirty="0" err="1" smtClean="0"/>
            <a:t>блок-секций</a:t>
          </a:r>
          <a:r>
            <a:rPr lang="ru-RU" sz="1800" dirty="0" smtClean="0"/>
            <a:t> и жилые дома новых серий;</a:t>
          </a:r>
          <a:endParaRPr lang="ru-RU" sz="1800" dirty="0"/>
        </a:p>
      </dgm:t>
    </dgm:pt>
    <dgm:pt modelId="{6379F9E7-E552-42EE-AA7A-51F42EBEA07E}" type="parTrans" cxnId="{AB0BE461-5A8C-44CE-94A9-740B75138986}">
      <dgm:prSet/>
      <dgm:spPr/>
      <dgm:t>
        <a:bodyPr/>
        <a:lstStyle/>
        <a:p>
          <a:endParaRPr lang="ru-RU"/>
        </a:p>
      </dgm:t>
    </dgm:pt>
    <dgm:pt modelId="{C9B4155F-829E-4AA6-9273-2E608C606235}" type="sibTrans" cxnId="{AB0BE461-5A8C-44CE-94A9-740B75138986}">
      <dgm:prSet/>
      <dgm:spPr/>
      <dgm:t>
        <a:bodyPr/>
        <a:lstStyle/>
        <a:p>
          <a:endParaRPr lang="ru-RU"/>
        </a:p>
      </dgm:t>
    </dgm:pt>
    <dgm:pt modelId="{EA861832-8F57-470C-B8BC-DCDAAD610385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dirty="0" smtClean="0"/>
            <a:t>3</a:t>
          </a:r>
          <a:r>
            <a:rPr lang="ru-RU" sz="2000" dirty="0" smtClean="0"/>
            <a:t> проекта детских образовательных организаций</a:t>
          </a:r>
          <a:endParaRPr lang="ru-RU" sz="2000" dirty="0"/>
        </a:p>
      </dgm:t>
    </dgm:pt>
    <dgm:pt modelId="{6DAD8636-BB7B-410E-929E-3E83FF6A3B05}" type="parTrans" cxnId="{588DB328-ED40-46A4-AA5B-FF9286EE779E}">
      <dgm:prSet/>
      <dgm:spPr/>
      <dgm:t>
        <a:bodyPr/>
        <a:lstStyle/>
        <a:p>
          <a:endParaRPr lang="ru-RU"/>
        </a:p>
      </dgm:t>
    </dgm:pt>
    <dgm:pt modelId="{2D5F37C7-32F0-47F6-B4BF-3513CB89F1A2}" type="sibTrans" cxnId="{588DB328-ED40-46A4-AA5B-FF9286EE779E}">
      <dgm:prSet/>
      <dgm:spPr/>
      <dgm:t>
        <a:bodyPr/>
        <a:lstStyle/>
        <a:p>
          <a:endParaRPr lang="ru-RU"/>
        </a:p>
      </dgm:t>
    </dgm:pt>
    <dgm:pt modelId="{47574A33-370E-4E16-A970-B9FB7A6DF2E5}">
      <dgm:prSet phldrT="[Текст]" custT="1"/>
      <dgm:spPr/>
      <dgm:t>
        <a:bodyPr/>
        <a:lstStyle/>
        <a:p>
          <a:pPr>
            <a:lnSpc>
              <a:spcPct val="80000"/>
            </a:lnSpc>
            <a:spcAft>
              <a:spcPts val="0"/>
            </a:spcAft>
          </a:pPr>
          <a:r>
            <a:rPr lang="ru-RU" sz="1800" dirty="0" smtClean="0"/>
            <a:t>проекты медицинских учреждений,  зданий полиции, пожарных депо</a:t>
          </a:r>
          <a:endParaRPr lang="ru-RU" sz="1800" dirty="0"/>
        </a:p>
      </dgm:t>
    </dgm:pt>
    <dgm:pt modelId="{5069EA36-7499-4C31-BF9B-CE1D90E58898}" type="parTrans" cxnId="{293E4BBD-C2C6-4B63-8081-E172C8499788}">
      <dgm:prSet/>
      <dgm:spPr/>
      <dgm:t>
        <a:bodyPr/>
        <a:lstStyle/>
        <a:p>
          <a:endParaRPr lang="ru-RU"/>
        </a:p>
      </dgm:t>
    </dgm:pt>
    <dgm:pt modelId="{206CFAC8-98EA-4533-94B7-A4A4042C20F9}" type="sibTrans" cxnId="{293E4BBD-C2C6-4B63-8081-E172C8499788}">
      <dgm:prSet/>
      <dgm:spPr/>
      <dgm:t>
        <a:bodyPr/>
        <a:lstStyle/>
        <a:p>
          <a:endParaRPr lang="ru-RU"/>
        </a:p>
      </dgm:t>
    </dgm:pt>
    <dgm:pt modelId="{06B0D9A5-01A6-44D1-9D4A-F9CAA7243AC0}">
      <dgm:prSet phldrT="[Текст]" custT="1"/>
      <dgm:spPr/>
      <dgm:t>
        <a:bodyPr/>
        <a:lstStyle/>
        <a:p>
          <a:pPr>
            <a:lnSpc>
              <a:spcPct val="80000"/>
            </a:lnSpc>
            <a:spcAft>
              <a:spcPts val="0"/>
            </a:spcAft>
          </a:pPr>
          <a:r>
            <a:rPr lang="ru-RU" sz="1800" dirty="0" smtClean="0"/>
            <a:t>проекта образовательных учреждений (школ; БНК, ДОУ) </a:t>
          </a:r>
          <a:endParaRPr lang="ru-RU" sz="1800" dirty="0"/>
        </a:p>
      </dgm:t>
    </dgm:pt>
    <dgm:pt modelId="{D1882ACE-AD22-4F8D-9001-9C165DBDAC3D}" type="parTrans" cxnId="{9BF0CE10-6A14-488A-990F-C518A0E054B7}">
      <dgm:prSet/>
      <dgm:spPr/>
      <dgm:t>
        <a:bodyPr/>
        <a:lstStyle/>
        <a:p>
          <a:endParaRPr lang="ru-RU"/>
        </a:p>
      </dgm:t>
    </dgm:pt>
    <dgm:pt modelId="{0DFA0062-A6D4-45D4-B919-968F63B19570}" type="sibTrans" cxnId="{9BF0CE10-6A14-488A-990F-C518A0E054B7}">
      <dgm:prSet/>
      <dgm:spPr/>
      <dgm:t>
        <a:bodyPr/>
        <a:lstStyle/>
        <a:p>
          <a:endParaRPr lang="ru-RU"/>
        </a:p>
      </dgm:t>
    </dgm:pt>
    <dgm:pt modelId="{31652703-47B9-4EE9-B797-3F2BF0589C53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ru-RU" sz="1800" b="1" dirty="0" smtClean="0">
              <a:latin typeface="+mn-lt"/>
            </a:rPr>
            <a:t>4</a:t>
          </a:r>
          <a:r>
            <a:rPr lang="ru-RU" sz="1800" dirty="0" smtClean="0">
              <a:latin typeface="+mn-lt"/>
            </a:rPr>
            <a:t> проекта школ; </a:t>
          </a:r>
          <a:endParaRPr lang="ru-RU" sz="1800" dirty="0">
            <a:latin typeface="+mn-lt"/>
          </a:endParaRPr>
        </a:p>
      </dgm:t>
    </dgm:pt>
    <dgm:pt modelId="{62F1D8EE-6CFE-44A6-BA85-0258F628F316}" type="parTrans" cxnId="{989DCD13-2E98-4500-A5ED-DADF2613DAFA}">
      <dgm:prSet/>
      <dgm:spPr/>
      <dgm:t>
        <a:bodyPr/>
        <a:lstStyle/>
        <a:p>
          <a:endParaRPr lang="ru-RU"/>
        </a:p>
      </dgm:t>
    </dgm:pt>
    <dgm:pt modelId="{EB84B5C6-DF5E-469D-BD9D-70F56AACBF42}" type="sibTrans" cxnId="{989DCD13-2E98-4500-A5ED-DADF2613DAFA}">
      <dgm:prSet/>
      <dgm:spPr/>
      <dgm:t>
        <a:bodyPr/>
        <a:lstStyle/>
        <a:p>
          <a:endParaRPr lang="ru-RU"/>
        </a:p>
      </dgm:t>
    </dgm:pt>
    <dgm:pt modelId="{A1575C7A-1A3B-497D-9277-570278BF2123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ru-RU" sz="1800" b="1" dirty="0" smtClean="0">
              <a:latin typeface="+mn-lt"/>
            </a:rPr>
            <a:t>4</a:t>
          </a:r>
          <a:r>
            <a:rPr lang="ru-RU" sz="1800" dirty="0" smtClean="0">
              <a:latin typeface="+mn-lt"/>
            </a:rPr>
            <a:t> проекта ДОУ</a:t>
          </a:r>
          <a:endParaRPr lang="ru-RU" sz="1800" dirty="0">
            <a:latin typeface="+mn-lt"/>
          </a:endParaRPr>
        </a:p>
      </dgm:t>
    </dgm:pt>
    <dgm:pt modelId="{E9F67A26-C976-4660-B5D8-CE8A6F956E80}" type="parTrans" cxnId="{C5D10127-E911-4DDE-BFF7-CDC34DE58E77}">
      <dgm:prSet/>
      <dgm:spPr/>
      <dgm:t>
        <a:bodyPr/>
        <a:lstStyle/>
        <a:p>
          <a:endParaRPr lang="ru-RU"/>
        </a:p>
      </dgm:t>
    </dgm:pt>
    <dgm:pt modelId="{E3EF2F37-466D-4127-B2B2-2933192E8DBA}" type="sibTrans" cxnId="{C5D10127-E911-4DDE-BFF7-CDC34DE58E77}">
      <dgm:prSet/>
      <dgm:spPr/>
      <dgm:t>
        <a:bodyPr/>
        <a:lstStyle/>
        <a:p>
          <a:endParaRPr lang="ru-RU"/>
        </a:p>
      </dgm:t>
    </dgm:pt>
    <dgm:pt modelId="{B9B22F77-8921-4886-AE35-A9CBA7600E17}" type="pres">
      <dgm:prSet presAssocID="{AE8BF00A-5CF4-4EE6-9742-8B782EACB04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CCB849C-30D8-4D05-966A-FDA8F7766940}" type="pres">
      <dgm:prSet presAssocID="{1CCFA387-79C6-41AE-8F71-333C3D900C49}" presName="linNode" presStyleCnt="0"/>
      <dgm:spPr/>
    </dgm:pt>
    <dgm:pt modelId="{3E2E966A-EBA0-4F78-92D3-576707460A9B}" type="pres">
      <dgm:prSet presAssocID="{1CCFA387-79C6-41AE-8F71-333C3D900C49}" presName="parentText" presStyleLbl="node1" presStyleIdx="0" presStyleCnt="3" custScaleY="50904" custLinFactNeighborY="464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841C5C-580C-4142-8074-CE35BF849A38}" type="pres">
      <dgm:prSet presAssocID="{1CCFA387-79C6-41AE-8F71-333C3D900C49}" presName="descendantText" presStyleLbl="alignAccFollowNode1" presStyleIdx="0" presStyleCnt="3" custScaleY="57597" custLinFactNeighborY="46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BAB85C-0358-4CC5-9D26-C2F63146FD5A}" type="pres">
      <dgm:prSet presAssocID="{18BDDDB8-0306-48A4-857B-353814058B89}" presName="sp" presStyleCnt="0"/>
      <dgm:spPr/>
    </dgm:pt>
    <dgm:pt modelId="{139C4BA0-6130-4F1D-AE65-10F53C823A7E}" type="pres">
      <dgm:prSet presAssocID="{8E0D20F4-7095-4BC2-90CC-0CAF94DC5F03}" presName="linNode" presStyleCnt="0"/>
      <dgm:spPr/>
    </dgm:pt>
    <dgm:pt modelId="{69D70B8A-A052-405E-8900-E3A84E381442}" type="pres">
      <dgm:prSet presAssocID="{8E0D20F4-7095-4BC2-90CC-0CAF94DC5F03}" presName="parentText" presStyleLbl="node1" presStyleIdx="1" presStyleCnt="3" custScaleY="5311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ED4C9A-77C5-4D41-AFEF-4D43C16DFD6C}" type="pres">
      <dgm:prSet presAssocID="{8E0D20F4-7095-4BC2-90CC-0CAF94DC5F03}" presName="descendantText" presStyleLbl="alignAccFollowNode1" presStyleIdx="1" presStyleCnt="3" custScaleY="72830" custLinFactNeighborY="17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65CF14-8ED3-4552-8FAF-27CE3859ACB3}" type="pres">
      <dgm:prSet presAssocID="{9A2A2CED-9312-4BA6-B381-D1A68112130A}" presName="sp" presStyleCnt="0"/>
      <dgm:spPr/>
    </dgm:pt>
    <dgm:pt modelId="{54940B53-F143-4669-8B88-083942ED01A7}" type="pres">
      <dgm:prSet presAssocID="{9F03EA0F-E76C-4901-A783-8E787C7C320F}" presName="linNode" presStyleCnt="0"/>
      <dgm:spPr/>
    </dgm:pt>
    <dgm:pt modelId="{4A234832-3B85-4764-8E46-9C5AFEB58298}" type="pres">
      <dgm:prSet presAssocID="{9F03EA0F-E76C-4901-A783-8E787C7C320F}" presName="parentText" presStyleLbl="node1" presStyleIdx="2" presStyleCnt="3" custScaleY="59311" custLinFactNeighborX="-737" custLinFactNeighborY="23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54969E-24E8-410F-9A72-3C08F6E9CEAE}" type="pres">
      <dgm:prSet presAssocID="{9F03EA0F-E76C-4901-A783-8E787C7C320F}" presName="descendantText" presStyleLbl="alignAccFollowNode1" presStyleIdx="2" presStyleCnt="3" custScaleY="695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4695346-B723-485C-A349-ACFBBB3D08CC}" type="presOf" srcId="{A4384B82-8571-4EE3-9493-3BD440CD6BED}" destId="{F3ED4C9A-77C5-4D41-AFEF-4D43C16DFD6C}" srcOrd="0" destOrd="0" presId="urn:microsoft.com/office/officeart/2005/8/layout/vList5"/>
    <dgm:cxn modelId="{0AC338CA-6A8F-41E3-9480-D04AF57975D9}" type="presOf" srcId="{EA861832-8F57-470C-B8BC-DCDAAD610385}" destId="{5D841C5C-580C-4142-8074-CE35BF849A38}" srcOrd="0" destOrd="0" presId="urn:microsoft.com/office/officeart/2005/8/layout/vList5"/>
    <dgm:cxn modelId="{293E4BBD-C2C6-4B63-8081-E172C8499788}" srcId="{9F03EA0F-E76C-4901-A783-8E787C7C320F}" destId="{47574A33-370E-4E16-A970-B9FB7A6DF2E5}" srcOrd="2" destOrd="0" parTransId="{5069EA36-7499-4C31-BF9B-CE1D90E58898}" sibTransId="{206CFAC8-98EA-4533-94B7-A4A4042C20F9}"/>
    <dgm:cxn modelId="{BEEB881A-4432-4142-967C-E068635B607A}" type="presOf" srcId="{06B0D9A5-01A6-44D1-9D4A-F9CAA7243AC0}" destId="{4B54969E-24E8-410F-9A72-3C08F6E9CEAE}" srcOrd="0" destOrd="1" presId="urn:microsoft.com/office/officeart/2005/8/layout/vList5"/>
    <dgm:cxn modelId="{37C90B70-3E2F-4654-9625-5C738C1238CC}" type="presOf" srcId="{A1575C7A-1A3B-497D-9277-570278BF2123}" destId="{F3ED4C9A-77C5-4D41-AFEF-4D43C16DFD6C}" srcOrd="0" destOrd="2" presId="urn:microsoft.com/office/officeart/2005/8/layout/vList5"/>
    <dgm:cxn modelId="{36B8C7C7-BC2E-49FD-B5E1-125ADE933A0D}" srcId="{AE8BF00A-5CF4-4EE6-9742-8B782EACB04F}" destId="{8E0D20F4-7095-4BC2-90CC-0CAF94DC5F03}" srcOrd="1" destOrd="0" parTransId="{32BA856A-5507-4AE3-BE2E-88A7394E56C1}" sibTransId="{9A2A2CED-9312-4BA6-B381-D1A68112130A}"/>
    <dgm:cxn modelId="{069E4403-D809-421C-A4C2-1AD176E2B251}" type="presOf" srcId="{AE8BF00A-5CF4-4EE6-9742-8B782EACB04F}" destId="{B9B22F77-8921-4886-AE35-A9CBA7600E17}" srcOrd="0" destOrd="0" presId="urn:microsoft.com/office/officeart/2005/8/layout/vList5"/>
    <dgm:cxn modelId="{ECC90CFC-64F5-4B02-937B-2F00381539DC}" srcId="{8E0D20F4-7095-4BC2-90CC-0CAF94DC5F03}" destId="{A4384B82-8571-4EE3-9493-3BD440CD6BED}" srcOrd="0" destOrd="0" parTransId="{36270BDC-D194-4B98-94B6-E5D0744B58BF}" sibTransId="{9907B95D-73F2-43C0-BC43-C002ABC642D9}"/>
    <dgm:cxn modelId="{F10259C4-1B28-4F74-AF96-9B2FF69913F8}" type="presOf" srcId="{31652703-47B9-4EE9-B797-3F2BF0589C53}" destId="{F3ED4C9A-77C5-4D41-AFEF-4D43C16DFD6C}" srcOrd="0" destOrd="1" presId="urn:microsoft.com/office/officeart/2005/8/layout/vList5"/>
    <dgm:cxn modelId="{DFECF954-4A2F-41DF-B665-6759F3EB6EA9}" type="presOf" srcId="{9F03EA0F-E76C-4901-A783-8E787C7C320F}" destId="{4A234832-3B85-4764-8E46-9C5AFEB58298}" srcOrd="0" destOrd="0" presId="urn:microsoft.com/office/officeart/2005/8/layout/vList5"/>
    <dgm:cxn modelId="{3EB891D1-5AE6-42E8-BBA2-75E89C4588FF}" type="presOf" srcId="{8E0D20F4-7095-4BC2-90CC-0CAF94DC5F03}" destId="{69D70B8A-A052-405E-8900-E3A84E381442}" srcOrd="0" destOrd="0" presId="urn:microsoft.com/office/officeart/2005/8/layout/vList5"/>
    <dgm:cxn modelId="{9BF0CE10-6A14-488A-990F-C518A0E054B7}" srcId="{9F03EA0F-E76C-4901-A783-8E787C7C320F}" destId="{06B0D9A5-01A6-44D1-9D4A-F9CAA7243AC0}" srcOrd="1" destOrd="0" parTransId="{D1882ACE-AD22-4F8D-9001-9C165DBDAC3D}" sibTransId="{0DFA0062-A6D4-45D4-B919-968F63B19570}"/>
    <dgm:cxn modelId="{AB0BE461-5A8C-44CE-94A9-740B75138986}" srcId="{9F03EA0F-E76C-4901-A783-8E787C7C320F}" destId="{4073FEA8-0B41-43E7-919C-88C532A0CFD8}" srcOrd="0" destOrd="0" parTransId="{6379F9E7-E552-42EE-AA7A-51F42EBEA07E}" sibTransId="{C9B4155F-829E-4AA6-9273-2E608C606235}"/>
    <dgm:cxn modelId="{989DCD13-2E98-4500-A5ED-DADF2613DAFA}" srcId="{8E0D20F4-7095-4BC2-90CC-0CAF94DC5F03}" destId="{31652703-47B9-4EE9-B797-3F2BF0589C53}" srcOrd="1" destOrd="0" parTransId="{62F1D8EE-6CFE-44A6-BA85-0258F628F316}" sibTransId="{EB84B5C6-DF5E-469D-BD9D-70F56AACBF42}"/>
    <dgm:cxn modelId="{2072310A-7AD6-4BD0-87C3-6BB1CDF5C468}" type="presOf" srcId="{4073FEA8-0B41-43E7-919C-88C532A0CFD8}" destId="{4B54969E-24E8-410F-9A72-3C08F6E9CEAE}" srcOrd="0" destOrd="0" presId="urn:microsoft.com/office/officeart/2005/8/layout/vList5"/>
    <dgm:cxn modelId="{1F1036E2-4EB0-4596-8EE9-B953FE93449E}" srcId="{AE8BF00A-5CF4-4EE6-9742-8B782EACB04F}" destId="{1CCFA387-79C6-41AE-8F71-333C3D900C49}" srcOrd="0" destOrd="0" parTransId="{6524E972-741D-40F0-9293-3C9348C3AFC2}" sibTransId="{18BDDDB8-0306-48A4-857B-353814058B89}"/>
    <dgm:cxn modelId="{DBD98759-3D5A-496B-8B13-EF3845419963}" srcId="{AE8BF00A-5CF4-4EE6-9742-8B782EACB04F}" destId="{9F03EA0F-E76C-4901-A783-8E787C7C320F}" srcOrd="2" destOrd="0" parTransId="{D786589C-51B9-4FC7-994C-32E860D13BB4}" sibTransId="{A614EDB5-8F48-4C96-BBA3-39B7D7B6B555}"/>
    <dgm:cxn modelId="{C5D10127-E911-4DDE-BFF7-CDC34DE58E77}" srcId="{8E0D20F4-7095-4BC2-90CC-0CAF94DC5F03}" destId="{A1575C7A-1A3B-497D-9277-570278BF2123}" srcOrd="2" destOrd="0" parTransId="{E9F67A26-C976-4660-B5D8-CE8A6F956E80}" sibTransId="{E3EF2F37-466D-4127-B2B2-2933192E8DBA}"/>
    <dgm:cxn modelId="{5C945BC4-8F9A-439F-9349-502142A5645C}" type="presOf" srcId="{47574A33-370E-4E16-A970-B9FB7A6DF2E5}" destId="{4B54969E-24E8-410F-9A72-3C08F6E9CEAE}" srcOrd="0" destOrd="2" presId="urn:microsoft.com/office/officeart/2005/8/layout/vList5"/>
    <dgm:cxn modelId="{7D27989F-163B-497B-8C8F-CBCEBAB237F1}" type="presOf" srcId="{1CCFA387-79C6-41AE-8F71-333C3D900C49}" destId="{3E2E966A-EBA0-4F78-92D3-576707460A9B}" srcOrd="0" destOrd="0" presId="urn:microsoft.com/office/officeart/2005/8/layout/vList5"/>
    <dgm:cxn modelId="{588DB328-ED40-46A4-AA5B-FF9286EE779E}" srcId="{1CCFA387-79C6-41AE-8F71-333C3D900C49}" destId="{EA861832-8F57-470C-B8BC-DCDAAD610385}" srcOrd="0" destOrd="0" parTransId="{6DAD8636-BB7B-410E-929E-3E83FF6A3B05}" sibTransId="{2D5F37C7-32F0-47F6-B4BF-3513CB89F1A2}"/>
    <dgm:cxn modelId="{BEAF2BAA-4941-4325-AE0F-2798A26C08EA}" type="presParOf" srcId="{B9B22F77-8921-4886-AE35-A9CBA7600E17}" destId="{4CCB849C-30D8-4D05-966A-FDA8F7766940}" srcOrd="0" destOrd="0" presId="urn:microsoft.com/office/officeart/2005/8/layout/vList5"/>
    <dgm:cxn modelId="{5297D9AA-AA54-4C96-B68B-25BCCBD724F6}" type="presParOf" srcId="{4CCB849C-30D8-4D05-966A-FDA8F7766940}" destId="{3E2E966A-EBA0-4F78-92D3-576707460A9B}" srcOrd="0" destOrd="0" presId="urn:microsoft.com/office/officeart/2005/8/layout/vList5"/>
    <dgm:cxn modelId="{EA69B872-D046-46CD-85B1-468BCE635F41}" type="presParOf" srcId="{4CCB849C-30D8-4D05-966A-FDA8F7766940}" destId="{5D841C5C-580C-4142-8074-CE35BF849A38}" srcOrd="1" destOrd="0" presId="urn:microsoft.com/office/officeart/2005/8/layout/vList5"/>
    <dgm:cxn modelId="{EEE4FDB5-6B26-42A9-8967-3FF000429040}" type="presParOf" srcId="{B9B22F77-8921-4886-AE35-A9CBA7600E17}" destId="{53BAB85C-0358-4CC5-9D26-C2F63146FD5A}" srcOrd="1" destOrd="0" presId="urn:microsoft.com/office/officeart/2005/8/layout/vList5"/>
    <dgm:cxn modelId="{22DB2F85-0491-4042-A52B-E0CF8277CA5B}" type="presParOf" srcId="{B9B22F77-8921-4886-AE35-A9CBA7600E17}" destId="{139C4BA0-6130-4F1D-AE65-10F53C823A7E}" srcOrd="2" destOrd="0" presId="urn:microsoft.com/office/officeart/2005/8/layout/vList5"/>
    <dgm:cxn modelId="{80372730-766F-4BE7-B23C-DD7E0495E48D}" type="presParOf" srcId="{139C4BA0-6130-4F1D-AE65-10F53C823A7E}" destId="{69D70B8A-A052-405E-8900-E3A84E381442}" srcOrd="0" destOrd="0" presId="urn:microsoft.com/office/officeart/2005/8/layout/vList5"/>
    <dgm:cxn modelId="{95EB363B-F5C2-46D1-943B-E4966F221F9A}" type="presParOf" srcId="{139C4BA0-6130-4F1D-AE65-10F53C823A7E}" destId="{F3ED4C9A-77C5-4D41-AFEF-4D43C16DFD6C}" srcOrd="1" destOrd="0" presId="urn:microsoft.com/office/officeart/2005/8/layout/vList5"/>
    <dgm:cxn modelId="{DA4AC24E-DA29-40D4-A3DC-33283F52F726}" type="presParOf" srcId="{B9B22F77-8921-4886-AE35-A9CBA7600E17}" destId="{5765CF14-8ED3-4552-8FAF-27CE3859ACB3}" srcOrd="3" destOrd="0" presId="urn:microsoft.com/office/officeart/2005/8/layout/vList5"/>
    <dgm:cxn modelId="{0DC63490-403F-46A1-B112-1C8E5D8B5AC7}" type="presParOf" srcId="{B9B22F77-8921-4886-AE35-A9CBA7600E17}" destId="{54940B53-F143-4669-8B88-083942ED01A7}" srcOrd="4" destOrd="0" presId="urn:microsoft.com/office/officeart/2005/8/layout/vList5"/>
    <dgm:cxn modelId="{F539432A-BC40-4D77-B9E8-7244A678C8EC}" type="presParOf" srcId="{54940B53-F143-4669-8B88-083942ED01A7}" destId="{4A234832-3B85-4764-8E46-9C5AFEB58298}" srcOrd="0" destOrd="0" presId="urn:microsoft.com/office/officeart/2005/8/layout/vList5"/>
    <dgm:cxn modelId="{76993AA5-A77B-484B-80BF-A4619B1C15D5}" type="presParOf" srcId="{54940B53-F143-4669-8B88-083942ED01A7}" destId="{4B54969E-24E8-410F-9A72-3C08F6E9CEAE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E8BF00A-5CF4-4EE6-9742-8B782EACB04F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CCFA387-79C6-41AE-8F71-333C3D900C49}">
      <dgm:prSet phldrT="[Текст]" custT="1"/>
      <dgm:spPr/>
      <dgm:t>
        <a:bodyPr/>
        <a:lstStyle/>
        <a:p>
          <a:pPr>
            <a:spcAft>
              <a:spcPts val="0"/>
            </a:spcAft>
          </a:pPr>
          <a:endParaRPr lang="ru-RU" sz="2000" dirty="0" smtClean="0">
            <a:latin typeface="Calibri" pitchFamily="34" charset="0"/>
            <a:ea typeface="Times New Roman"/>
            <a:cs typeface="Calibri" pitchFamily="34" charset="0"/>
          </a:endParaRPr>
        </a:p>
        <a:p>
          <a:pPr>
            <a:spcAft>
              <a:spcPts val="0"/>
            </a:spcAft>
          </a:pPr>
          <a:r>
            <a:rPr lang="ru-RU" sz="1800" b="1" dirty="0" smtClean="0">
              <a:latin typeface="Calibri" pitchFamily="34" charset="0"/>
              <a:ea typeface="Times New Roman"/>
              <a:cs typeface="Calibri" pitchFamily="34" charset="0"/>
            </a:rPr>
            <a:t>ФЗ от  29.12.2004 №190</a:t>
          </a:r>
        </a:p>
        <a:p>
          <a:pPr>
            <a:spcAft>
              <a:spcPts val="0"/>
            </a:spcAft>
          </a:pPr>
          <a:r>
            <a:rPr lang="ru-RU" sz="1800" b="0" smtClean="0">
              <a:latin typeface="Calibri" pitchFamily="34" charset="0"/>
              <a:ea typeface="Times New Roman"/>
              <a:cs typeface="Calibri" pitchFamily="34" charset="0"/>
            </a:rPr>
            <a:t>«Градостроительный </a:t>
          </a:r>
          <a:endParaRPr lang="ru-RU" sz="1800" b="0" dirty="0" smtClean="0">
            <a:latin typeface="Calibri" pitchFamily="34" charset="0"/>
            <a:ea typeface="Times New Roman"/>
            <a:cs typeface="Calibri" pitchFamily="34" charset="0"/>
          </a:endParaRPr>
        </a:p>
        <a:p>
          <a:pPr>
            <a:spcAft>
              <a:spcPts val="0"/>
            </a:spcAft>
          </a:pPr>
          <a:r>
            <a:rPr lang="ru-RU" sz="1800" b="0" smtClean="0">
              <a:latin typeface="Calibri" pitchFamily="34" charset="0"/>
              <a:ea typeface="Times New Roman"/>
              <a:cs typeface="Calibri" pitchFamily="34" charset="0"/>
            </a:rPr>
            <a:t>кодекс  РФ»</a:t>
          </a:r>
          <a:endParaRPr lang="ru-RU" sz="1800" b="0" dirty="0" smtClean="0">
            <a:latin typeface="Calibri" pitchFamily="34" charset="0"/>
            <a:cs typeface="Calibri" pitchFamily="34" charset="0"/>
          </a:endParaRPr>
        </a:p>
        <a:p>
          <a:pPr>
            <a:lnSpc>
              <a:spcPct val="80000"/>
            </a:lnSpc>
            <a:spcAft>
              <a:spcPts val="0"/>
            </a:spcAft>
          </a:pPr>
          <a:endParaRPr lang="ru-RU" sz="1600" dirty="0">
            <a:latin typeface="Calibri" pitchFamily="34" charset="0"/>
            <a:cs typeface="Calibri" pitchFamily="34" charset="0"/>
          </a:endParaRPr>
        </a:p>
      </dgm:t>
    </dgm:pt>
    <dgm:pt modelId="{6524E972-741D-40F0-9293-3C9348C3AFC2}" type="parTrans" cxnId="{1F1036E2-4EB0-4596-8EE9-B953FE93449E}">
      <dgm:prSet/>
      <dgm:spPr/>
      <dgm:t>
        <a:bodyPr/>
        <a:lstStyle/>
        <a:p>
          <a:endParaRPr lang="ru-RU"/>
        </a:p>
      </dgm:t>
    </dgm:pt>
    <dgm:pt modelId="{18BDDDB8-0306-48A4-857B-353814058B89}" type="sibTrans" cxnId="{1F1036E2-4EB0-4596-8EE9-B953FE93449E}">
      <dgm:prSet/>
      <dgm:spPr/>
      <dgm:t>
        <a:bodyPr/>
        <a:lstStyle/>
        <a:p>
          <a:endParaRPr lang="ru-RU"/>
        </a:p>
      </dgm:t>
    </dgm:pt>
    <dgm:pt modelId="{8E0D20F4-7095-4BC2-90CC-0CAF94DC5F03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800" b="1" dirty="0" smtClean="0">
              <a:latin typeface="Calibri" pitchFamily="34" charset="0"/>
              <a:ea typeface="Times New Roman"/>
              <a:cs typeface="Calibri" pitchFamily="34" charset="0"/>
            </a:rPr>
            <a:t>ПП РФ от 16.02.2008 №87 </a:t>
          </a:r>
        </a:p>
        <a:p>
          <a:pPr>
            <a:spcAft>
              <a:spcPts val="0"/>
            </a:spcAft>
          </a:pPr>
          <a:r>
            <a:rPr lang="ru-RU" sz="1600" dirty="0" smtClean="0">
              <a:latin typeface="Calibri" pitchFamily="34" charset="0"/>
              <a:ea typeface="Times New Roman"/>
              <a:cs typeface="Calibri" pitchFamily="34" charset="0"/>
            </a:rPr>
            <a:t>«О составе разделов проектной документации и требований к их содержанию»</a:t>
          </a:r>
          <a:endParaRPr lang="ru-RU" sz="1600" dirty="0">
            <a:latin typeface="Calibri" pitchFamily="34" charset="0"/>
            <a:cs typeface="Calibri" pitchFamily="34" charset="0"/>
          </a:endParaRPr>
        </a:p>
      </dgm:t>
    </dgm:pt>
    <dgm:pt modelId="{32BA856A-5507-4AE3-BE2E-88A7394E56C1}" type="parTrans" cxnId="{36B8C7C7-BC2E-49FD-B5E1-125ADE933A0D}">
      <dgm:prSet/>
      <dgm:spPr/>
      <dgm:t>
        <a:bodyPr/>
        <a:lstStyle/>
        <a:p>
          <a:endParaRPr lang="ru-RU"/>
        </a:p>
      </dgm:t>
    </dgm:pt>
    <dgm:pt modelId="{9A2A2CED-9312-4BA6-B381-D1A68112130A}" type="sibTrans" cxnId="{36B8C7C7-BC2E-49FD-B5E1-125ADE933A0D}">
      <dgm:prSet/>
      <dgm:spPr/>
      <dgm:t>
        <a:bodyPr/>
        <a:lstStyle/>
        <a:p>
          <a:endParaRPr lang="ru-RU"/>
        </a:p>
      </dgm:t>
    </dgm:pt>
    <dgm:pt modelId="{9F03EA0F-E76C-4901-A783-8E787C7C320F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800" b="1" dirty="0" smtClean="0"/>
            <a:t>ПП РФ от 05.03.2007 № 145 </a:t>
          </a:r>
        </a:p>
        <a:p>
          <a:pPr>
            <a:spcAft>
              <a:spcPts val="0"/>
            </a:spcAft>
          </a:pPr>
          <a:r>
            <a:rPr lang="ru-RU" sz="1600" dirty="0" smtClean="0"/>
            <a:t>«О порядке организации и проведения государственной экспертизы проектной документации и результатам инженерных изысканий»</a:t>
          </a:r>
          <a:endParaRPr lang="ru-RU" sz="1600" b="1" dirty="0">
            <a:latin typeface="Calibri" pitchFamily="34" charset="0"/>
            <a:cs typeface="Calibri" pitchFamily="34" charset="0"/>
          </a:endParaRPr>
        </a:p>
      </dgm:t>
    </dgm:pt>
    <dgm:pt modelId="{D786589C-51B9-4FC7-994C-32E860D13BB4}" type="parTrans" cxnId="{DBD98759-3D5A-496B-8B13-EF3845419963}">
      <dgm:prSet/>
      <dgm:spPr/>
      <dgm:t>
        <a:bodyPr/>
        <a:lstStyle/>
        <a:p>
          <a:endParaRPr lang="ru-RU"/>
        </a:p>
      </dgm:t>
    </dgm:pt>
    <dgm:pt modelId="{A614EDB5-8F48-4C96-BBA3-39B7D7B6B555}" type="sibTrans" cxnId="{DBD98759-3D5A-496B-8B13-EF3845419963}">
      <dgm:prSet/>
      <dgm:spPr/>
      <dgm:t>
        <a:bodyPr/>
        <a:lstStyle/>
        <a:p>
          <a:endParaRPr lang="ru-RU"/>
        </a:p>
      </dgm:t>
    </dgm:pt>
    <dgm:pt modelId="{4073FEA8-0B41-43E7-919C-88C532A0CFD8}">
      <dgm:prSet phldrT="[Текст]" custT="1"/>
      <dgm:spPr/>
      <dgm:t>
        <a:bodyPr/>
        <a:lstStyle/>
        <a:p>
          <a:pPr algn="just"/>
          <a:endParaRPr lang="ru-RU" sz="1400" dirty="0"/>
        </a:p>
      </dgm:t>
    </dgm:pt>
    <dgm:pt modelId="{6379F9E7-E552-42EE-AA7A-51F42EBEA07E}" type="parTrans" cxnId="{AB0BE461-5A8C-44CE-94A9-740B75138986}">
      <dgm:prSet/>
      <dgm:spPr/>
      <dgm:t>
        <a:bodyPr/>
        <a:lstStyle/>
        <a:p>
          <a:endParaRPr lang="ru-RU"/>
        </a:p>
      </dgm:t>
    </dgm:pt>
    <dgm:pt modelId="{C9B4155F-829E-4AA6-9273-2E608C606235}" type="sibTrans" cxnId="{AB0BE461-5A8C-44CE-94A9-740B75138986}">
      <dgm:prSet/>
      <dgm:spPr/>
      <dgm:t>
        <a:bodyPr/>
        <a:lstStyle/>
        <a:p>
          <a:endParaRPr lang="ru-RU"/>
        </a:p>
      </dgm:t>
    </dgm:pt>
    <dgm:pt modelId="{F818D61F-482B-454D-B796-06C3D7C907AD}">
      <dgm:prSet/>
      <dgm:spPr/>
      <dgm:t>
        <a:bodyPr/>
        <a:lstStyle/>
        <a:p>
          <a:pPr>
            <a:lnSpc>
              <a:spcPct val="90000"/>
            </a:lnSpc>
          </a:pPr>
          <a:endParaRPr lang="ru-RU" sz="1100" dirty="0"/>
        </a:p>
      </dgm:t>
    </dgm:pt>
    <dgm:pt modelId="{D5C02447-3237-4BC2-8C3D-075E5DA0BDAD}" type="parTrans" cxnId="{3CB657C5-B366-4E29-87A3-B262258E471A}">
      <dgm:prSet/>
      <dgm:spPr/>
      <dgm:t>
        <a:bodyPr/>
        <a:lstStyle/>
        <a:p>
          <a:endParaRPr lang="ru-RU"/>
        </a:p>
      </dgm:t>
    </dgm:pt>
    <dgm:pt modelId="{525E9FB6-923A-42DA-B02E-DA54E3C17D77}" type="sibTrans" cxnId="{3CB657C5-B366-4E29-87A3-B262258E471A}">
      <dgm:prSet/>
      <dgm:spPr/>
      <dgm:t>
        <a:bodyPr/>
        <a:lstStyle/>
        <a:p>
          <a:endParaRPr lang="ru-RU"/>
        </a:p>
      </dgm:t>
    </dgm:pt>
    <dgm:pt modelId="{B6A738A3-8D58-4FCA-BC01-028853056400}">
      <dgm:prSet phldrT="[Текст]" custT="1"/>
      <dgm:spPr/>
      <dgm:t>
        <a:bodyPr/>
        <a:lstStyle/>
        <a:p>
          <a:pPr>
            <a:lnSpc>
              <a:spcPct val="80000"/>
            </a:lnSpc>
          </a:pPr>
          <a:r>
            <a:rPr lang="ru-RU" sz="1800" b="1" dirty="0" smtClean="0"/>
            <a:t>Декабрь 2013</a:t>
          </a:r>
          <a:r>
            <a:rPr lang="ru-RU" sz="1800" dirty="0" smtClean="0"/>
            <a:t> – </a:t>
          </a:r>
          <a:r>
            <a:rPr lang="ru-RU" sz="1800" b="1" dirty="0" smtClean="0">
              <a:solidFill>
                <a:srgbClr val="C00000"/>
              </a:solidFill>
            </a:rPr>
            <a:t>предложения по составу</a:t>
          </a:r>
          <a:r>
            <a:rPr lang="ru-RU" sz="1800" dirty="0" smtClean="0">
              <a:solidFill>
                <a:srgbClr val="C00000"/>
              </a:solidFill>
            </a:rPr>
            <a:t>:</a:t>
          </a:r>
          <a:endParaRPr lang="ru-RU" sz="1800" dirty="0">
            <a:solidFill>
              <a:srgbClr val="C00000"/>
            </a:solidFill>
          </a:endParaRPr>
        </a:p>
      </dgm:t>
    </dgm:pt>
    <dgm:pt modelId="{CF64D38B-83BA-4D0F-8177-1A5FF227F704}" type="parTrans" cxnId="{F0AE59DF-5EE0-40B8-B549-5EB44E9DFC86}">
      <dgm:prSet/>
      <dgm:spPr/>
      <dgm:t>
        <a:bodyPr/>
        <a:lstStyle/>
        <a:p>
          <a:endParaRPr lang="ru-RU"/>
        </a:p>
      </dgm:t>
    </dgm:pt>
    <dgm:pt modelId="{ADAB326D-60AB-46B2-BA75-52EB41588537}" type="sibTrans" cxnId="{F0AE59DF-5EE0-40B8-B549-5EB44E9DFC86}">
      <dgm:prSet/>
      <dgm:spPr/>
      <dgm:t>
        <a:bodyPr/>
        <a:lstStyle/>
        <a:p>
          <a:endParaRPr lang="ru-RU"/>
        </a:p>
      </dgm:t>
    </dgm:pt>
    <dgm:pt modelId="{C749ACFD-5B93-4B48-AD95-22F63EC8B6DA}">
      <dgm:prSet phldrT="[Текст]" custT="1"/>
      <dgm:spPr/>
      <dgm:t>
        <a:bodyPr/>
        <a:lstStyle/>
        <a:p>
          <a:pPr algn="just"/>
          <a:r>
            <a:rPr lang="ru-RU" sz="1600" b="1" dirty="0" smtClean="0"/>
            <a:t> </a:t>
          </a:r>
          <a:r>
            <a:rPr lang="ru-RU" sz="1800" b="1" dirty="0" smtClean="0"/>
            <a:t>Декабрь 2013</a:t>
          </a:r>
          <a:r>
            <a:rPr lang="ru-RU" sz="1800" dirty="0" smtClean="0"/>
            <a:t> – </a:t>
          </a:r>
          <a:r>
            <a:rPr lang="ru-RU" sz="1800" b="1" dirty="0" smtClean="0">
              <a:solidFill>
                <a:srgbClr val="C00000"/>
              </a:solidFill>
            </a:rPr>
            <a:t>предложения по пунктам</a:t>
          </a:r>
          <a:r>
            <a:rPr lang="ru-RU" sz="1800" dirty="0" smtClean="0">
              <a:solidFill>
                <a:srgbClr val="C00000"/>
              </a:solidFill>
            </a:rPr>
            <a:t>:</a:t>
          </a:r>
        </a:p>
      </dgm:t>
    </dgm:pt>
    <dgm:pt modelId="{23CBE8B1-935C-41CA-A2F4-8FE23B0AA586}" type="sibTrans" cxnId="{1C90ABD0-ADBD-4818-96DE-663AB3AA8494}">
      <dgm:prSet/>
      <dgm:spPr/>
      <dgm:t>
        <a:bodyPr/>
        <a:lstStyle/>
        <a:p>
          <a:endParaRPr lang="ru-RU"/>
        </a:p>
      </dgm:t>
    </dgm:pt>
    <dgm:pt modelId="{28ECCFA6-38A1-4801-B238-C36892A9F878}" type="parTrans" cxnId="{1C90ABD0-ADBD-4818-96DE-663AB3AA8494}">
      <dgm:prSet/>
      <dgm:spPr/>
      <dgm:t>
        <a:bodyPr/>
        <a:lstStyle/>
        <a:p>
          <a:endParaRPr lang="ru-RU"/>
        </a:p>
      </dgm:t>
    </dgm:pt>
    <dgm:pt modelId="{6A59B82F-8545-4834-B2FB-96A5EFB5689E}">
      <dgm:prSet custT="1"/>
      <dgm:spPr/>
      <dgm:t>
        <a:bodyPr/>
        <a:lstStyle/>
        <a:p>
          <a:pPr>
            <a:lnSpc>
              <a:spcPct val="80000"/>
            </a:lnSpc>
          </a:pPr>
          <a:r>
            <a:rPr lang="ru-RU" sz="1800" dirty="0" smtClean="0"/>
            <a:t> </a:t>
          </a:r>
          <a:r>
            <a:rPr lang="ru-RU" sz="1600" dirty="0" smtClean="0"/>
            <a:t>проектной документации без адреса при заказе за счет средств бюджета;</a:t>
          </a:r>
          <a:endParaRPr lang="ru-RU" sz="1600" dirty="0"/>
        </a:p>
      </dgm:t>
    </dgm:pt>
    <dgm:pt modelId="{2C2E79CD-C709-48D2-9B39-7C62891D03D6}" type="sibTrans" cxnId="{FD98B18F-E56F-4476-959A-51F8DDADB6CE}">
      <dgm:prSet/>
      <dgm:spPr/>
      <dgm:t>
        <a:bodyPr/>
        <a:lstStyle/>
        <a:p>
          <a:endParaRPr lang="ru-RU"/>
        </a:p>
      </dgm:t>
    </dgm:pt>
    <dgm:pt modelId="{C0E93C02-42DE-41AD-AFE1-458026367266}" type="parTrans" cxnId="{FD98B18F-E56F-4476-959A-51F8DDADB6CE}">
      <dgm:prSet/>
      <dgm:spPr/>
      <dgm:t>
        <a:bodyPr/>
        <a:lstStyle/>
        <a:p>
          <a:endParaRPr lang="ru-RU"/>
        </a:p>
      </dgm:t>
    </dgm:pt>
    <dgm:pt modelId="{330EFEFA-DF45-4353-849F-C8E587B0308F}">
      <dgm:prSet custT="1"/>
      <dgm:spPr/>
      <dgm:t>
        <a:bodyPr/>
        <a:lstStyle/>
        <a:p>
          <a:pPr>
            <a:lnSpc>
              <a:spcPct val="80000"/>
            </a:lnSpc>
          </a:pPr>
          <a:r>
            <a:rPr lang="ru-RU" sz="1600" dirty="0" smtClean="0"/>
            <a:t>мероприятий по антитеррористической защищенности  высотных зданий</a:t>
          </a:r>
          <a:endParaRPr lang="ru-RU" sz="1600" dirty="0"/>
        </a:p>
      </dgm:t>
    </dgm:pt>
    <dgm:pt modelId="{73EB6957-5068-4CD2-A2AD-D2C09AA219D0}" type="parTrans" cxnId="{09963BDC-72D5-4CD6-9D29-F693D98BE9C2}">
      <dgm:prSet/>
      <dgm:spPr/>
      <dgm:t>
        <a:bodyPr/>
        <a:lstStyle/>
        <a:p>
          <a:endParaRPr lang="ru-RU"/>
        </a:p>
      </dgm:t>
    </dgm:pt>
    <dgm:pt modelId="{3F1A6851-2910-49F5-92FA-8505F6722978}" type="sibTrans" cxnId="{09963BDC-72D5-4CD6-9D29-F693D98BE9C2}">
      <dgm:prSet/>
      <dgm:spPr/>
      <dgm:t>
        <a:bodyPr/>
        <a:lstStyle/>
        <a:p>
          <a:endParaRPr lang="ru-RU"/>
        </a:p>
      </dgm:t>
    </dgm:pt>
    <dgm:pt modelId="{CDB93BA4-CA9C-49CD-9D3B-038C6B4EE127}">
      <dgm:prSet phldrT="[Текст]" custT="1"/>
      <dgm:spPr/>
      <dgm:t>
        <a:bodyPr/>
        <a:lstStyle/>
        <a:p>
          <a:pPr>
            <a:lnSpc>
              <a:spcPct val="80000"/>
            </a:lnSpc>
          </a:pPr>
          <a:endParaRPr lang="ru-RU" sz="1400" dirty="0"/>
        </a:p>
      </dgm:t>
    </dgm:pt>
    <dgm:pt modelId="{F150EBF5-5EC6-4C70-9F6F-A9057619A448}" type="parTrans" cxnId="{D7E58BF2-0808-4538-9E3B-72D5D6A58E6A}">
      <dgm:prSet/>
      <dgm:spPr/>
      <dgm:t>
        <a:bodyPr/>
        <a:lstStyle/>
        <a:p>
          <a:endParaRPr lang="ru-RU"/>
        </a:p>
      </dgm:t>
    </dgm:pt>
    <dgm:pt modelId="{4E62D8EF-C2B2-4B78-985E-DF3D50095510}" type="sibTrans" cxnId="{D7E58BF2-0808-4538-9E3B-72D5D6A58E6A}">
      <dgm:prSet/>
      <dgm:spPr/>
      <dgm:t>
        <a:bodyPr/>
        <a:lstStyle/>
        <a:p>
          <a:endParaRPr lang="ru-RU"/>
        </a:p>
      </dgm:t>
    </dgm:pt>
    <dgm:pt modelId="{219E8E9E-E491-465E-95C8-C0756288A887}">
      <dgm:prSet custT="1"/>
      <dgm:spPr/>
      <dgm:t>
        <a:bodyPr/>
        <a:lstStyle/>
        <a:p>
          <a:pPr algn="l"/>
          <a:endParaRPr lang="ru-RU" sz="1600" dirty="0"/>
        </a:p>
      </dgm:t>
    </dgm:pt>
    <dgm:pt modelId="{3CCDFAEE-38BF-430B-8E9D-09C71F9E0924}" type="parTrans" cxnId="{CE0AF372-1A0D-49B0-BF1D-7570731EBD81}">
      <dgm:prSet/>
      <dgm:spPr/>
      <dgm:t>
        <a:bodyPr/>
        <a:lstStyle/>
        <a:p>
          <a:endParaRPr lang="ru-RU"/>
        </a:p>
      </dgm:t>
    </dgm:pt>
    <dgm:pt modelId="{13C00984-9942-4770-A691-B396E155587F}" type="sibTrans" cxnId="{CE0AF372-1A0D-49B0-BF1D-7570731EBD81}">
      <dgm:prSet/>
      <dgm:spPr/>
      <dgm:t>
        <a:bodyPr/>
        <a:lstStyle/>
        <a:p>
          <a:endParaRPr lang="ru-RU"/>
        </a:p>
      </dgm:t>
    </dgm:pt>
    <dgm:pt modelId="{79EDFF1D-BCDF-435E-80E4-B339E9754422}">
      <dgm:prSet custT="1"/>
      <dgm:spPr/>
      <dgm:t>
        <a:bodyPr/>
        <a:lstStyle/>
        <a:p>
          <a:r>
            <a:rPr lang="ru-RU" sz="1800" b="1" dirty="0" smtClean="0"/>
            <a:t>Декабрь 2013</a:t>
          </a:r>
          <a:r>
            <a:rPr lang="ru-RU" sz="1800" dirty="0" smtClean="0"/>
            <a:t> – </a:t>
          </a:r>
          <a:r>
            <a:rPr lang="ru-RU" sz="1800" b="1" dirty="0" smtClean="0">
              <a:solidFill>
                <a:srgbClr val="C00000"/>
              </a:solidFill>
            </a:rPr>
            <a:t>предложения по  разделам:</a:t>
          </a:r>
          <a:endParaRPr lang="ru-RU" sz="1800" dirty="0" smtClean="0">
            <a:solidFill>
              <a:srgbClr val="C00000"/>
            </a:solidFill>
          </a:endParaRPr>
        </a:p>
      </dgm:t>
    </dgm:pt>
    <dgm:pt modelId="{9F22C4BD-29DC-4CC7-9A00-7F54EDC6FD0B}" type="parTrans" cxnId="{35C452DB-847A-40FD-A770-0615C60FFFB2}">
      <dgm:prSet/>
      <dgm:spPr/>
      <dgm:t>
        <a:bodyPr/>
        <a:lstStyle/>
        <a:p>
          <a:endParaRPr lang="ru-RU"/>
        </a:p>
      </dgm:t>
    </dgm:pt>
    <dgm:pt modelId="{4D7A020A-A81E-4722-B3D6-35407C204CA3}" type="sibTrans" cxnId="{35C452DB-847A-40FD-A770-0615C60FFFB2}">
      <dgm:prSet/>
      <dgm:spPr/>
      <dgm:t>
        <a:bodyPr/>
        <a:lstStyle/>
        <a:p>
          <a:endParaRPr lang="ru-RU"/>
        </a:p>
      </dgm:t>
    </dgm:pt>
    <dgm:pt modelId="{13392A00-D057-4380-B462-F05FE10A0DE4}">
      <dgm:prSet custT="1"/>
      <dgm:spPr/>
      <dgm:t>
        <a:bodyPr/>
        <a:lstStyle/>
        <a:p>
          <a:r>
            <a:rPr lang="ru-RU" sz="1800" dirty="0" smtClean="0"/>
            <a:t>с целью возможности разработки проектной документации без адреса  при заказе за счет средств бюджета </a:t>
          </a:r>
        </a:p>
      </dgm:t>
    </dgm:pt>
    <dgm:pt modelId="{BD3B7828-327A-48B7-8633-D9595C9940D5}" type="parTrans" cxnId="{4DA22F10-2BD0-4106-BADA-7AADAB5103B7}">
      <dgm:prSet/>
      <dgm:spPr/>
      <dgm:t>
        <a:bodyPr/>
        <a:lstStyle/>
        <a:p>
          <a:endParaRPr lang="ru-RU"/>
        </a:p>
      </dgm:t>
    </dgm:pt>
    <dgm:pt modelId="{EF72ED25-FFE1-4990-B0DB-BA3A120670A4}" type="sibTrans" cxnId="{4DA22F10-2BD0-4106-BADA-7AADAB5103B7}">
      <dgm:prSet/>
      <dgm:spPr/>
      <dgm:t>
        <a:bodyPr/>
        <a:lstStyle/>
        <a:p>
          <a:endParaRPr lang="ru-RU"/>
        </a:p>
      </dgm:t>
    </dgm:pt>
    <dgm:pt modelId="{8214A1CE-C5FB-450E-A1AA-7E1AC5B27AEC}">
      <dgm:prSet phldrT="[Текст]" custT="1"/>
      <dgm:spPr/>
      <dgm:t>
        <a:bodyPr/>
        <a:lstStyle/>
        <a:p>
          <a:pPr algn="just"/>
          <a:r>
            <a:rPr lang="ru-RU" sz="1800" dirty="0" smtClean="0"/>
            <a:t> с целью возможности разработки проектной документации без адреса  при заказе за счет средств бюджета </a:t>
          </a:r>
        </a:p>
      </dgm:t>
    </dgm:pt>
    <dgm:pt modelId="{DBE14E8B-5031-41D8-9FF8-589F70979566}" type="parTrans" cxnId="{648D4AA6-3A6F-445F-8BFB-F2FF1B6BBEE7}">
      <dgm:prSet/>
      <dgm:spPr/>
    </dgm:pt>
    <dgm:pt modelId="{DF390951-9EE9-4224-AC4F-803C736A5E72}" type="sibTrans" cxnId="{648D4AA6-3A6F-445F-8BFB-F2FF1B6BBEE7}">
      <dgm:prSet/>
      <dgm:spPr/>
    </dgm:pt>
    <dgm:pt modelId="{B9B22F77-8921-4886-AE35-A9CBA7600E17}" type="pres">
      <dgm:prSet presAssocID="{AE8BF00A-5CF4-4EE6-9742-8B782EACB04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CCB849C-30D8-4D05-966A-FDA8F7766940}" type="pres">
      <dgm:prSet presAssocID="{1CCFA387-79C6-41AE-8F71-333C3D900C49}" presName="linNode" presStyleCnt="0"/>
      <dgm:spPr/>
      <dgm:t>
        <a:bodyPr/>
        <a:lstStyle/>
        <a:p>
          <a:endParaRPr lang="ru-RU"/>
        </a:p>
      </dgm:t>
    </dgm:pt>
    <dgm:pt modelId="{3E2E966A-EBA0-4F78-92D3-576707460A9B}" type="pres">
      <dgm:prSet presAssocID="{1CCFA387-79C6-41AE-8F71-333C3D900C49}" presName="parentText" presStyleLbl="node1" presStyleIdx="0" presStyleCnt="3" custScaleY="31320" custLinFactNeighborY="2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841C5C-580C-4142-8074-CE35BF849A38}" type="pres">
      <dgm:prSet presAssocID="{1CCFA387-79C6-41AE-8F71-333C3D900C49}" presName="descendantText" presStyleLbl="alignAccFollowNode1" presStyleIdx="0" presStyleCnt="3" custScaleY="433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BAB85C-0358-4CC5-9D26-C2F63146FD5A}" type="pres">
      <dgm:prSet presAssocID="{18BDDDB8-0306-48A4-857B-353814058B89}" presName="sp" presStyleCnt="0"/>
      <dgm:spPr/>
      <dgm:t>
        <a:bodyPr/>
        <a:lstStyle/>
        <a:p>
          <a:endParaRPr lang="ru-RU"/>
        </a:p>
      </dgm:t>
    </dgm:pt>
    <dgm:pt modelId="{139C4BA0-6130-4F1D-AE65-10F53C823A7E}" type="pres">
      <dgm:prSet presAssocID="{8E0D20F4-7095-4BC2-90CC-0CAF94DC5F03}" presName="linNode" presStyleCnt="0"/>
      <dgm:spPr/>
      <dgm:t>
        <a:bodyPr/>
        <a:lstStyle/>
        <a:p>
          <a:endParaRPr lang="ru-RU"/>
        </a:p>
      </dgm:t>
    </dgm:pt>
    <dgm:pt modelId="{69D70B8A-A052-405E-8900-E3A84E381442}" type="pres">
      <dgm:prSet presAssocID="{8E0D20F4-7095-4BC2-90CC-0CAF94DC5F03}" presName="parentText" presStyleLbl="node1" presStyleIdx="1" presStyleCnt="3" custScaleY="3722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ED4C9A-77C5-4D41-AFEF-4D43C16DFD6C}" type="pres">
      <dgm:prSet presAssocID="{8E0D20F4-7095-4BC2-90CC-0CAF94DC5F03}" presName="descendantText" presStyleLbl="alignAccFollowNode1" presStyleIdx="1" presStyleCnt="3" custScaleY="454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65CF14-8ED3-4552-8FAF-27CE3859ACB3}" type="pres">
      <dgm:prSet presAssocID="{9A2A2CED-9312-4BA6-B381-D1A68112130A}" presName="sp" presStyleCnt="0"/>
      <dgm:spPr/>
      <dgm:t>
        <a:bodyPr/>
        <a:lstStyle/>
        <a:p>
          <a:endParaRPr lang="ru-RU"/>
        </a:p>
      </dgm:t>
    </dgm:pt>
    <dgm:pt modelId="{54940B53-F143-4669-8B88-083942ED01A7}" type="pres">
      <dgm:prSet presAssocID="{9F03EA0F-E76C-4901-A783-8E787C7C320F}" presName="linNode" presStyleCnt="0"/>
      <dgm:spPr/>
      <dgm:t>
        <a:bodyPr/>
        <a:lstStyle/>
        <a:p>
          <a:endParaRPr lang="ru-RU"/>
        </a:p>
      </dgm:t>
    </dgm:pt>
    <dgm:pt modelId="{4A234832-3B85-4764-8E46-9C5AFEB58298}" type="pres">
      <dgm:prSet presAssocID="{9F03EA0F-E76C-4901-A783-8E787C7C320F}" presName="parentText" presStyleLbl="node1" presStyleIdx="2" presStyleCnt="3" custScaleY="50207" custLinFactNeighborX="-737" custLinFactNeighborY="23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54969E-24E8-410F-9A72-3C08F6E9CEAE}" type="pres">
      <dgm:prSet presAssocID="{9F03EA0F-E76C-4901-A783-8E787C7C320F}" presName="descendantText" presStyleLbl="alignAccFollowNode1" presStyleIdx="2" presStyleCnt="3" custScaleY="501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846FF98-EC80-4DA7-BF43-1C492C444820}" type="presOf" srcId="{6A59B82F-8545-4834-B2FB-96A5EFB5689E}" destId="{F3ED4C9A-77C5-4D41-AFEF-4D43C16DFD6C}" srcOrd="0" destOrd="2" presId="urn:microsoft.com/office/officeart/2005/8/layout/vList5"/>
    <dgm:cxn modelId="{648D4AA6-3A6F-445F-8BFB-F2FF1B6BBEE7}" srcId="{1CCFA387-79C6-41AE-8F71-333C3D900C49}" destId="{8214A1CE-C5FB-450E-A1AA-7E1AC5B27AEC}" srcOrd="1" destOrd="0" parTransId="{DBE14E8B-5031-41D8-9FF8-589F70979566}" sibTransId="{DF390951-9EE9-4224-AC4F-803C736A5E72}"/>
    <dgm:cxn modelId="{4DA22F10-2BD0-4106-BADA-7AADAB5103B7}" srcId="{9F03EA0F-E76C-4901-A783-8E787C7C320F}" destId="{13392A00-D057-4380-B462-F05FE10A0DE4}" srcOrd="2" destOrd="0" parTransId="{BD3B7828-327A-48B7-8633-D9595C9940D5}" sibTransId="{EF72ED25-FFE1-4990-B0DB-BA3A120670A4}"/>
    <dgm:cxn modelId="{6C3B896A-E27C-46D9-B525-A4400CE74B9D}" type="presOf" srcId="{C749ACFD-5B93-4B48-AD95-22F63EC8B6DA}" destId="{5D841C5C-580C-4142-8074-CE35BF849A38}" srcOrd="0" destOrd="0" presId="urn:microsoft.com/office/officeart/2005/8/layout/vList5"/>
    <dgm:cxn modelId="{35C452DB-847A-40FD-A770-0615C60FFFB2}" srcId="{9F03EA0F-E76C-4901-A783-8E787C7C320F}" destId="{79EDFF1D-BCDF-435E-80E4-B339E9754422}" srcOrd="1" destOrd="0" parTransId="{9F22C4BD-29DC-4CC7-9A00-7F54EDC6FD0B}" sibTransId="{4D7A020A-A81E-4722-B3D6-35407C204CA3}"/>
    <dgm:cxn modelId="{09963BDC-72D5-4CD6-9D29-F693D98BE9C2}" srcId="{8E0D20F4-7095-4BC2-90CC-0CAF94DC5F03}" destId="{330EFEFA-DF45-4353-849F-C8E587B0308F}" srcOrd="3" destOrd="0" parTransId="{73EB6957-5068-4CD2-A2AD-D2C09AA219D0}" sibTransId="{3F1A6851-2910-49F5-92FA-8505F6722978}"/>
    <dgm:cxn modelId="{FD98B18F-E56F-4476-959A-51F8DDADB6CE}" srcId="{8E0D20F4-7095-4BC2-90CC-0CAF94DC5F03}" destId="{6A59B82F-8545-4834-B2FB-96A5EFB5689E}" srcOrd="2" destOrd="0" parTransId="{C0E93C02-42DE-41AD-AFE1-458026367266}" sibTransId="{2C2E79CD-C709-48D2-9B39-7C62891D03D6}"/>
    <dgm:cxn modelId="{F0AE59DF-5EE0-40B8-B549-5EB44E9DFC86}" srcId="{8E0D20F4-7095-4BC2-90CC-0CAF94DC5F03}" destId="{B6A738A3-8D58-4FCA-BC01-028853056400}" srcOrd="1" destOrd="0" parTransId="{CF64D38B-83BA-4D0F-8177-1A5FF227F704}" sibTransId="{ADAB326D-60AB-46B2-BA75-52EB41588537}"/>
    <dgm:cxn modelId="{8B592761-9CAD-4372-8191-81795A7E20B1}" type="presOf" srcId="{330EFEFA-DF45-4353-849F-C8E587B0308F}" destId="{F3ED4C9A-77C5-4D41-AFEF-4D43C16DFD6C}" srcOrd="0" destOrd="3" presId="urn:microsoft.com/office/officeart/2005/8/layout/vList5"/>
    <dgm:cxn modelId="{7778312F-EE78-4B3A-B0E1-1655C0C756D7}" type="presOf" srcId="{CDB93BA4-CA9C-49CD-9D3B-038C6B4EE127}" destId="{F3ED4C9A-77C5-4D41-AFEF-4D43C16DFD6C}" srcOrd="0" destOrd="0" presId="urn:microsoft.com/office/officeart/2005/8/layout/vList5"/>
    <dgm:cxn modelId="{03D309FF-17AC-473E-8EC0-E3C6DB958028}" type="presOf" srcId="{4073FEA8-0B41-43E7-919C-88C532A0CFD8}" destId="{4B54969E-24E8-410F-9A72-3C08F6E9CEAE}" srcOrd="0" destOrd="0" presId="urn:microsoft.com/office/officeart/2005/8/layout/vList5"/>
    <dgm:cxn modelId="{36B8C7C7-BC2E-49FD-B5E1-125ADE933A0D}" srcId="{AE8BF00A-5CF4-4EE6-9742-8B782EACB04F}" destId="{8E0D20F4-7095-4BC2-90CC-0CAF94DC5F03}" srcOrd="1" destOrd="0" parTransId="{32BA856A-5507-4AE3-BE2E-88A7394E56C1}" sibTransId="{9A2A2CED-9312-4BA6-B381-D1A68112130A}"/>
    <dgm:cxn modelId="{D7E58BF2-0808-4538-9E3B-72D5D6A58E6A}" srcId="{8E0D20F4-7095-4BC2-90CC-0CAF94DC5F03}" destId="{CDB93BA4-CA9C-49CD-9D3B-038C6B4EE127}" srcOrd="0" destOrd="0" parTransId="{F150EBF5-5EC6-4C70-9F6F-A9057619A448}" sibTransId="{4E62D8EF-C2B2-4B78-985E-DF3D50095510}"/>
    <dgm:cxn modelId="{AD29E406-A840-48B0-A086-F84EC6716C59}" type="presOf" srcId="{13392A00-D057-4380-B462-F05FE10A0DE4}" destId="{4B54969E-24E8-410F-9A72-3C08F6E9CEAE}" srcOrd="0" destOrd="2" presId="urn:microsoft.com/office/officeart/2005/8/layout/vList5"/>
    <dgm:cxn modelId="{5C9549FC-F496-4678-ADC1-9B5C4937768F}" type="presOf" srcId="{F818D61F-482B-454D-B796-06C3D7C907AD}" destId="{F3ED4C9A-77C5-4D41-AFEF-4D43C16DFD6C}" srcOrd="0" destOrd="4" presId="urn:microsoft.com/office/officeart/2005/8/layout/vList5"/>
    <dgm:cxn modelId="{C8A32D6E-B8FC-4F3C-82B5-E3B4CAD8853E}" type="presOf" srcId="{8214A1CE-C5FB-450E-A1AA-7E1AC5B27AEC}" destId="{5D841C5C-580C-4142-8074-CE35BF849A38}" srcOrd="0" destOrd="1" presId="urn:microsoft.com/office/officeart/2005/8/layout/vList5"/>
    <dgm:cxn modelId="{3CB657C5-B366-4E29-87A3-B262258E471A}" srcId="{8E0D20F4-7095-4BC2-90CC-0CAF94DC5F03}" destId="{F818D61F-482B-454D-B796-06C3D7C907AD}" srcOrd="4" destOrd="0" parTransId="{D5C02447-3237-4BC2-8C3D-075E5DA0BDAD}" sibTransId="{525E9FB6-923A-42DA-B02E-DA54E3C17D77}"/>
    <dgm:cxn modelId="{A371129B-6023-40FF-AC5F-4AE063CAE0CE}" type="presOf" srcId="{79EDFF1D-BCDF-435E-80E4-B339E9754422}" destId="{4B54969E-24E8-410F-9A72-3C08F6E9CEAE}" srcOrd="0" destOrd="1" presId="urn:microsoft.com/office/officeart/2005/8/layout/vList5"/>
    <dgm:cxn modelId="{4525493E-2078-49A3-A59A-9413BDBE9F30}" type="presOf" srcId="{1CCFA387-79C6-41AE-8F71-333C3D900C49}" destId="{3E2E966A-EBA0-4F78-92D3-576707460A9B}" srcOrd="0" destOrd="0" presId="urn:microsoft.com/office/officeart/2005/8/layout/vList5"/>
    <dgm:cxn modelId="{AB0BE461-5A8C-44CE-94A9-740B75138986}" srcId="{9F03EA0F-E76C-4901-A783-8E787C7C320F}" destId="{4073FEA8-0B41-43E7-919C-88C532A0CFD8}" srcOrd="0" destOrd="0" parTransId="{6379F9E7-E552-42EE-AA7A-51F42EBEA07E}" sibTransId="{C9B4155F-829E-4AA6-9273-2E608C606235}"/>
    <dgm:cxn modelId="{082C0E20-7694-4E44-A078-FBE91A721964}" type="presOf" srcId="{219E8E9E-E491-465E-95C8-C0756288A887}" destId="{4B54969E-24E8-410F-9A72-3C08F6E9CEAE}" srcOrd="0" destOrd="3" presId="urn:microsoft.com/office/officeart/2005/8/layout/vList5"/>
    <dgm:cxn modelId="{0848D031-6681-4D1D-8B30-A9FCA489DCC3}" type="presOf" srcId="{9F03EA0F-E76C-4901-A783-8E787C7C320F}" destId="{4A234832-3B85-4764-8E46-9C5AFEB58298}" srcOrd="0" destOrd="0" presId="urn:microsoft.com/office/officeart/2005/8/layout/vList5"/>
    <dgm:cxn modelId="{AC401C44-A536-4295-93CA-B4BB0EE64E3C}" type="presOf" srcId="{AE8BF00A-5CF4-4EE6-9742-8B782EACB04F}" destId="{B9B22F77-8921-4886-AE35-A9CBA7600E17}" srcOrd="0" destOrd="0" presId="urn:microsoft.com/office/officeart/2005/8/layout/vList5"/>
    <dgm:cxn modelId="{1F1036E2-4EB0-4596-8EE9-B953FE93449E}" srcId="{AE8BF00A-5CF4-4EE6-9742-8B782EACB04F}" destId="{1CCFA387-79C6-41AE-8F71-333C3D900C49}" srcOrd="0" destOrd="0" parTransId="{6524E972-741D-40F0-9293-3C9348C3AFC2}" sibTransId="{18BDDDB8-0306-48A4-857B-353814058B89}"/>
    <dgm:cxn modelId="{BAB3A161-0865-4BEC-8CD9-2D47C1140EBE}" type="presOf" srcId="{B6A738A3-8D58-4FCA-BC01-028853056400}" destId="{F3ED4C9A-77C5-4D41-AFEF-4D43C16DFD6C}" srcOrd="0" destOrd="1" presId="urn:microsoft.com/office/officeart/2005/8/layout/vList5"/>
    <dgm:cxn modelId="{DBD98759-3D5A-496B-8B13-EF3845419963}" srcId="{AE8BF00A-5CF4-4EE6-9742-8B782EACB04F}" destId="{9F03EA0F-E76C-4901-A783-8E787C7C320F}" srcOrd="2" destOrd="0" parTransId="{D786589C-51B9-4FC7-994C-32E860D13BB4}" sibTransId="{A614EDB5-8F48-4C96-BBA3-39B7D7B6B555}"/>
    <dgm:cxn modelId="{CE0AF372-1A0D-49B0-BF1D-7570731EBD81}" srcId="{9F03EA0F-E76C-4901-A783-8E787C7C320F}" destId="{219E8E9E-E491-465E-95C8-C0756288A887}" srcOrd="3" destOrd="0" parTransId="{3CCDFAEE-38BF-430B-8E9D-09C71F9E0924}" sibTransId="{13C00984-9942-4770-A691-B396E155587F}"/>
    <dgm:cxn modelId="{E325E398-F182-44FC-8151-A0D82F8FCC40}" type="presOf" srcId="{8E0D20F4-7095-4BC2-90CC-0CAF94DC5F03}" destId="{69D70B8A-A052-405E-8900-E3A84E381442}" srcOrd="0" destOrd="0" presId="urn:microsoft.com/office/officeart/2005/8/layout/vList5"/>
    <dgm:cxn modelId="{1C90ABD0-ADBD-4818-96DE-663AB3AA8494}" srcId="{1CCFA387-79C6-41AE-8F71-333C3D900C49}" destId="{C749ACFD-5B93-4B48-AD95-22F63EC8B6DA}" srcOrd="0" destOrd="0" parTransId="{28ECCFA6-38A1-4801-B238-C36892A9F878}" sibTransId="{23CBE8B1-935C-41CA-A2F4-8FE23B0AA586}"/>
    <dgm:cxn modelId="{DEE46D5A-B81A-4B3E-B8CD-7BB91BE9602B}" type="presParOf" srcId="{B9B22F77-8921-4886-AE35-A9CBA7600E17}" destId="{4CCB849C-30D8-4D05-966A-FDA8F7766940}" srcOrd="0" destOrd="0" presId="urn:microsoft.com/office/officeart/2005/8/layout/vList5"/>
    <dgm:cxn modelId="{3B592C8B-F9E4-470B-B75B-24A46A20050B}" type="presParOf" srcId="{4CCB849C-30D8-4D05-966A-FDA8F7766940}" destId="{3E2E966A-EBA0-4F78-92D3-576707460A9B}" srcOrd="0" destOrd="0" presId="urn:microsoft.com/office/officeart/2005/8/layout/vList5"/>
    <dgm:cxn modelId="{5A66ED02-E5C1-4924-BCCC-F6C562B108A2}" type="presParOf" srcId="{4CCB849C-30D8-4D05-966A-FDA8F7766940}" destId="{5D841C5C-580C-4142-8074-CE35BF849A38}" srcOrd="1" destOrd="0" presId="urn:microsoft.com/office/officeart/2005/8/layout/vList5"/>
    <dgm:cxn modelId="{57904782-186D-4F09-BC4B-DA3464AF6724}" type="presParOf" srcId="{B9B22F77-8921-4886-AE35-A9CBA7600E17}" destId="{53BAB85C-0358-4CC5-9D26-C2F63146FD5A}" srcOrd="1" destOrd="0" presId="urn:microsoft.com/office/officeart/2005/8/layout/vList5"/>
    <dgm:cxn modelId="{9583EB12-3853-4BD7-905B-FFD564B4FB25}" type="presParOf" srcId="{B9B22F77-8921-4886-AE35-A9CBA7600E17}" destId="{139C4BA0-6130-4F1D-AE65-10F53C823A7E}" srcOrd="2" destOrd="0" presId="urn:microsoft.com/office/officeart/2005/8/layout/vList5"/>
    <dgm:cxn modelId="{EB91B7E5-5898-4386-B892-70C1BC4EE80C}" type="presParOf" srcId="{139C4BA0-6130-4F1D-AE65-10F53C823A7E}" destId="{69D70B8A-A052-405E-8900-E3A84E381442}" srcOrd="0" destOrd="0" presId="urn:microsoft.com/office/officeart/2005/8/layout/vList5"/>
    <dgm:cxn modelId="{EF1F95E6-4F30-4FEB-8E4F-FB735585E98B}" type="presParOf" srcId="{139C4BA0-6130-4F1D-AE65-10F53C823A7E}" destId="{F3ED4C9A-77C5-4D41-AFEF-4D43C16DFD6C}" srcOrd="1" destOrd="0" presId="urn:microsoft.com/office/officeart/2005/8/layout/vList5"/>
    <dgm:cxn modelId="{ACB38CAA-5A2A-4AFF-8E2D-5F0422D5516A}" type="presParOf" srcId="{B9B22F77-8921-4886-AE35-A9CBA7600E17}" destId="{5765CF14-8ED3-4552-8FAF-27CE3859ACB3}" srcOrd="3" destOrd="0" presId="urn:microsoft.com/office/officeart/2005/8/layout/vList5"/>
    <dgm:cxn modelId="{95665697-712A-421A-A2EA-B1898E2C6958}" type="presParOf" srcId="{B9B22F77-8921-4886-AE35-A9CBA7600E17}" destId="{54940B53-F143-4669-8B88-083942ED01A7}" srcOrd="4" destOrd="0" presId="urn:microsoft.com/office/officeart/2005/8/layout/vList5"/>
    <dgm:cxn modelId="{171042CE-CB6C-4467-9C65-EDFE1200A27B}" type="presParOf" srcId="{54940B53-F143-4669-8B88-083942ED01A7}" destId="{4A234832-3B85-4764-8E46-9C5AFEB58298}" srcOrd="0" destOrd="0" presId="urn:microsoft.com/office/officeart/2005/8/layout/vList5"/>
    <dgm:cxn modelId="{88B90C84-626E-42BB-8311-E708158E2FB9}" type="presParOf" srcId="{54940B53-F143-4669-8B88-083942ED01A7}" destId="{4B54969E-24E8-410F-9A72-3C08F6E9CEAE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D841C5C-580C-4142-8074-CE35BF849A38}">
      <dsp:nvSpPr>
        <dsp:cNvPr id="0" name=""/>
        <dsp:cNvSpPr/>
      </dsp:nvSpPr>
      <dsp:spPr>
        <a:xfrm rot="5400000">
          <a:off x="4281306" y="-1561509"/>
          <a:ext cx="1132544" cy="456242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2000" b="1" kern="1200" dirty="0" smtClean="0"/>
            <a:t>3</a:t>
          </a:r>
          <a:r>
            <a:rPr lang="ru-RU" sz="2000" kern="1200" dirty="0" smtClean="0"/>
            <a:t> проекта детских образовательных организаций</a:t>
          </a:r>
          <a:endParaRPr lang="ru-RU" sz="2000" kern="1200" dirty="0"/>
        </a:p>
      </dsp:txBody>
      <dsp:txXfrm rot="5400000">
        <a:off x="4281306" y="-1561509"/>
        <a:ext cx="1132544" cy="4562426"/>
      </dsp:txXfrm>
    </dsp:sp>
    <dsp:sp modelId="{3E2E966A-EBA0-4F78-92D3-576707460A9B}">
      <dsp:nvSpPr>
        <dsp:cNvPr id="0" name=""/>
        <dsp:cNvSpPr/>
      </dsp:nvSpPr>
      <dsp:spPr>
        <a:xfrm>
          <a:off x="0" y="116917"/>
          <a:ext cx="2566365" cy="125117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 dirty="0" smtClean="0"/>
            <a:t>Включено в Реестр типовой проектной документации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 dirty="0" smtClean="0"/>
            <a:t>(сентябрь 2013)</a:t>
          </a:r>
          <a:endParaRPr lang="ru-RU" sz="1200" kern="1200" dirty="0"/>
        </a:p>
      </dsp:txBody>
      <dsp:txXfrm>
        <a:off x="0" y="116917"/>
        <a:ext cx="2566365" cy="1251172"/>
      </dsp:txXfrm>
    </dsp:sp>
    <dsp:sp modelId="{F3ED4C9A-77C5-4D41-AFEF-4D43C16DFD6C}">
      <dsp:nvSpPr>
        <dsp:cNvPr id="0" name=""/>
        <dsp:cNvSpPr/>
      </dsp:nvSpPr>
      <dsp:spPr>
        <a:xfrm rot="5400000">
          <a:off x="4131541" y="-153503"/>
          <a:ext cx="1432074" cy="456242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1" indent="0" algn="l" defTabSz="488950">
            <a:lnSpc>
              <a:spcPct val="8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100" kern="1200" dirty="0" smtClean="0"/>
            <a:t>  </a:t>
          </a:r>
          <a:r>
            <a:rPr lang="ru-RU" sz="1800" b="1" kern="1200" dirty="0" smtClean="0"/>
            <a:t>14</a:t>
          </a:r>
          <a:r>
            <a:rPr lang="ru-RU" sz="1100" kern="1200" dirty="0" smtClean="0"/>
            <a:t> </a:t>
          </a:r>
          <a:r>
            <a:rPr lang="ru-RU" sz="1800" kern="1200" dirty="0" smtClean="0">
              <a:latin typeface="+mn-lt"/>
            </a:rPr>
            <a:t>проектов </a:t>
          </a:r>
          <a:r>
            <a:rPr lang="ru-RU" sz="1800" kern="1200" dirty="0" err="1" smtClean="0">
              <a:latin typeface="+mn-lt"/>
            </a:rPr>
            <a:t>блок-секций</a:t>
          </a:r>
          <a:r>
            <a:rPr lang="ru-RU" sz="1800" kern="1200" dirty="0" smtClean="0">
              <a:latin typeface="+mn-lt"/>
            </a:rPr>
            <a:t> и жилых домов серий массового строительства (П44Т, П44К, КОПЭ-2000, ГМС-2001);</a:t>
          </a:r>
          <a:endParaRPr lang="ru-RU" sz="1800" kern="1200" dirty="0">
            <a:latin typeface="+mn-l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800" b="1" kern="1200" dirty="0" smtClean="0">
              <a:latin typeface="+mn-lt"/>
            </a:rPr>
            <a:t>4</a:t>
          </a:r>
          <a:r>
            <a:rPr lang="ru-RU" sz="1800" kern="1200" dirty="0" smtClean="0">
              <a:latin typeface="+mn-lt"/>
            </a:rPr>
            <a:t> проекта школ; </a:t>
          </a:r>
          <a:endParaRPr lang="ru-RU" sz="1800" kern="1200" dirty="0">
            <a:latin typeface="+mn-l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800" b="1" kern="1200" dirty="0" smtClean="0">
              <a:latin typeface="+mn-lt"/>
            </a:rPr>
            <a:t>4</a:t>
          </a:r>
          <a:r>
            <a:rPr lang="ru-RU" sz="1800" kern="1200" dirty="0" smtClean="0">
              <a:latin typeface="+mn-lt"/>
            </a:rPr>
            <a:t> проекта ДОУ</a:t>
          </a:r>
          <a:endParaRPr lang="ru-RU" sz="1800" kern="1200" dirty="0">
            <a:latin typeface="+mn-lt"/>
          </a:endParaRPr>
        </a:p>
      </dsp:txBody>
      <dsp:txXfrm rot="5400000">
        <a:off x="4131541" y="-153503"/>
        <a:ext cx="1432074" cy="4562426"/>
      </dsp:txXfrm>
    </dsp:sp>
    <dsp:sp modelId="{69D70B8A-A052-405E-8900-E3A84E381442}">
      <dsp:nvSpPr>
        <dsp:cNvPr id="0" name=""/>
        <dsp:cNvSpPr/>
      </dsp:nvSpPr>
      <dsp:spPr>
        <a:xfrm>
          <a:off x="0" y="1440229"/>
          <a:ext cx="2566365" cy="130539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 dirty="0" smtClean="0"/>
            <a:t>Направлено в Минстрой РФ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 dirty="0" smtClean="0"/>
            <a:t>(2013) </a:t>
          </a:r>
          <a:endParaRPr lang="ru-RU" sz="1800" kern="1200" dirty="0"/>
        </a:p>
      </dsp:txBody>
      <dsp:txXfrm>
        <a:off x="0" y="1440229"/>
        <a:ext cx="2566365" cy="1305393"/>
      </dsp:txXfrm>
    </dsp:sp>
    <dsp:sp modelId="{4B54969E-24E8-410F-9A72-3C08F6E9CEAE}">
      <dsp:nvSpPr>
        <dsp:cNvPr id="0" name=""/>
        <dsp:cNvSpPr/>
      </dsp:nvSpPr>
      <dsp:spPr>
        <a:xfrm rot="5400000">
          <a:off x="4163700" y="1379549"/>
          <a:ext cx="1367755" cy="456242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8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800" kern="1200" dirty="0" err="1" smtClean="0"/>
            <a:t>блок-секций</a:t>
          </a:r>
          <a:r>
            <a:rPr lang="ru-RU" sz="1800" kern="1200" dirty="0" smtClean="0"/>
            <a:t> и жилые дома новых серий;</a:t>
          </a:r>
          <a:endParaRPr lang="ru-RU" sz="1800" kern="1200" dirty="0"/>
        </a:p>
        <a:p>
          <a:pPr marL="171450" lvl="1" indent="-171450" algn="l" defTabSz="800100">
            <a:lnSpc>
              <a:spcPct val="8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800" kern="1200" dirty="0" smtClean="0"/>
            <a:t>проекта образовательных учреждений (школ; БНК, ДОУ) </a:t>
          </a:r>
          <a:endParaRPr lang="ru-RU" sz="1800" kern="1200" dirty="0"/>
        </a:p>
        <a:p>
          <a:pPr marL="171450" lvl="1" indent="-171450" algn="l" defTabSz="800100">
            <a:lnSpc>
              <a:spcPct val="8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800" kern="1200" dirty="0" smtClean="0"/>
            <a:t>проекты медицинских учреждений,  зданий полиции, пожарных депо</a:t>
          </a:r>
          <a:endParaRPr lang="ru-RU" sz="1800" kern="1200" dirty="0"/>
        </a:p>
      </dsp:txBody>
      <dsp:txXfrm rot="5400000">
        <a:off x="4163700" y="1379549"/>
        <a:ext cx="1367755" cy="4562426"/>
      </dsp:txXfrm>
    </dsp:sp>
    <dsp:sp modelId="{4A234832-3B85-4764-8E46-9C5AFEB58298}">
      <dsp:nvSpPr>
        <dsp:cNvPr id="0" name=""/>
        <dsp:cNvSpPr/>
      </dsp:nvSpPr>
      <dsp:spPr>
        <a:xfrm>
          <a:off x="0" y="2934679"/>
          <a:ext cx="2566365" cy="145780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 dirty="0" smtClean="0"/>
            <a:t>Планируется направление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 dirty="0" smtClean="0"/>
            <a:t>в Минстрой РФ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 dirty="0" smtClean="0"/>
            <a:t>(2014)</a:t>
          </a:r>
          <a:endParaRPr lang="ru-RU" sz="1200" kern="1200" dirty="0"/>
        </a:p>
      </dsp:txBody>
      <dsp:txXfrm>
        <a:off x="0" y="2934679"/>
        <a:ext cx="2566365" cy="1457808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D841C5C-580C-4142-8074-CE35BF849A38}">
      <dsp:nvSpPr>
        <dsp:cNvPr id="0" name=""/>
        <dsp:cNvSpPr/>
      </dsp:nvSpPr>
      <dsp:spPr>
        <a:xfrm rot="5400000">
          <a:off x="5856974" y="-2460687"/>
          <a:ext cx="1114996" cy="603715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/>
            <a:t> </a:t>
          </a:r>
          <a:r>
            <a:rPr lang="ru-RU" sz="1800" b="1" kern="1200" dirty="0" smtClean="0"/>
            <a:t>Декабрь 2013</a:t>
          </a:r>
          <a:r>
            <a:rPr lang="ru-RU" sz="1800" kern="1200" dirty="0" smtClean="0"/>
            <a:t> – </a:t>
          </a:r>
          <a:r>
            <a:rPr lang="ru-RU" sz="1800" b="1" kern="1200" dirty="0" smtClean="0">
              <a:solidFill>
                <a:srgbClr val="C00000"/>
              </a:solidFill>
            </a:rPr>
            <a:t>предложения по пунктам</a:t>
          </a:r>
          <a:r>
            <a:rPr lang="ru-RU" sz="1800" kern="1200" dirty="0" smtClean="0">
              <a:solidFill>
                <a:srgbClr val="C00000"/>
              </a:solidFill>
            </a:rPr>
            <a:t>:</a:t>
          </a: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 с целью возможности разработки проектной документации без адреса  при заказе за счет средств бюджета </a:t>
          </a:r>
        </a:p>
      </dsp:txBody>
      <dsp:txXfrm rot="5400000">
        <a:off x="5856974" y="-2460687"/>
        <a:ext cx="1114996" cy="6037150"/>
      </dsp:txXfrm>
    </dsp:sp>
    <dsp:sp modelId="{3E2E966A-EBA0-4F78-92D3-576707460A9B}">
      <dsp:nvSpPr>
        <dsp:cNvPr id="0" name=""/>
        <dsp:cNvSpPr/>
      </dsp:nvSpPr>
      <dsp:spPr>
        <a:xfrm>
          <a:off x="0" y="55064"/>
          <a:ext cx="3395897" cy="10070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spcBef>
              <a:spcPct val="0"/>
            </a:spcBef>
            <a:spcAft>
              <a:spcPts val="0"/>
            </a:spcAft>
          </a:pPr>
          <a:endParaRPr lang="ru-RU" sz="2000" kern="1200" dirty="0" smtClean="0">
            <a:latin typeface="Calibri" pitchFamily="34" charset="0"/>
            <a:ea typeface="Times New Roman"/>
            <a:cs typeface="Calibri" pitchFamily="34" charset="0"/>
          </a:endParaRPr>
        </a:p>
        <a:p>
          <a:pPr lvl="0" algn="ctr" defTabSz="889000"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latin typeface="Calibri" pitchFamily="34" charset="0"/>
              <a:ea typeface="Times New Roman"/>
              <a:cs typeface="Calibri" pitchFamily="34" charset="0"/>
            </a:rPr>
            <a:t>ФЗ от  29.12.2004 №190</a:t>
          </a:r>
        </a:p>
        <a:p>
          <a:pPr lvl="0" algn="ctr" defTabSz="889000">
            <a:spcBef>
              <a:spcPct val="0"/>
            </a:spcBef>
            <a:spcAft>
              <a:spcPts val="0"/>
            </a:spcAft>
          </a:pPr>
          <a:r>
            <a:rPr lang="ru-RU" sz="1800" b="0" kern="1200" smtClean="0">
              <a:latin typeface="Calibri" pitchFamily="34" charset="0"/>
              <a:ea typeface="Times New Roman"/>
              <a:cs typeface="Calibri" pitchFamily="34" charset="0"/>
            </a:rPr>
            <a:t>«Градостроительный </a:t>
          </a:r>
          <a:endParaRPr lang="ru-RU" sz="1800" b="0" kern="1200" dirty="0" smtClean="0">
            <a:latin typeface="Calibri" pitchFamily="34" charset="0"/>
            <a:ea typeface="Times New Roman"/>
            <a:cs typeface="Calibri" pitchFamily="34" charset="0"/>
          </a:endParaRPr>
        </a:p>
        <a:p>
          <a:pPr lvl="0" algn="ctr" defTabSz="889000">
            <a:spcBef>
              <a:spcPct val="0"/>
            </a:spcBef>
            <a:spcAft>
              <a:spcPts val="0"/>
            </a:spcAft>
          </a:pPr>
          <a:r>
            <a:rPr lang="ru-RU" sz="1800" b="0" kern="1200" smtClean="0">
              <a:latin typeface="Calibri" pitchFamily="34" charset="0"/>
              <a:ea typeface="Times New Roman"/>
              <a:cs typeface="Calibri" pitchFamily="34" charset="0"/>
            </a:rPr>
            <a:t>кодекс  РФ»</a:t>
          </a:r>
          <a:endParaRPr lang="ru-RU" sz="1800" b="0" kern="1200" dirty="0" smtClean="0">
            <a:latin typeface="Calibri" pitchFamily="34" charset="0"/>
            <a:cs typeface="Calibri" pitchFamily="34" charset="0"/>
          </a:endParaRPr>
        </a:p>
        <a:p>
          <a:pPr lvl="0" algn="ctr" defTabSz="889000">
            <a:lnSpc>
              <a:spcPct val="80000"/>
            </a:lnSpc>
            <a:spcBef>
              <a:spcPct val="0"/>
            </a:spcBef>
            <a:spcAft>
              <a:spcPts val="0"/>
            </a:spcAft>
          </a:pPr>
          <a:endParaRPr lang="ru-RU" sz="1600" kern="1200" dirty="0">
            <a:latin typeface="Calibri" pitchFamily="34" charset="0"/>
            <a:cs typeface="Calibri" pitchFamily="34" charset="0"/>
          </a:endParaRPr>
        </a:p>
      </dsp:txBody>
      <dsp:txXfrm>
        <a:off x="0" y="55064"/>
        <a:ext cx="3395897" cy="1007062"/>
      </dsp:txXfrm>
    </dsp:sp>
    <dsp:sp modelId="{F3ED4C9A-77C5-4D41-AFEF-4D43C16DFD6C}">
      <dsp:nvSpPr>
        <dsp:cNvPr id="0" name=""/>
        <dsp:cNvSpPr/>
      </dsp:nvSpPr>
      <dsp:spPr>
        <a:xfrm rot="5400000">
          <a:off x="5830222" y="-1144018"/>
          <a:ext cx="1168500" cy="603715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kern="1200" dirty="0"/>
        </a:p>
        <a:p>
          <a:pPr marL="171450" lvl="1" indent="-171450" algn="l" defTabSz="8001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/>
            <a:t>Декабрь 2013</a:t>
          </a:r>
          <a:r>
            <a:rPr lang="ru-RU" sz="1800" kern="1200" dirty="0" smtClean="0"/>
            <a:t> – </a:t>
          </a:r>
          <a:r>
            <a:rPr lang="ru-RU" sz="1800" b="1" kern="1200" dirty="0" smtClean="0">
              <a:solidFill>
                <a:srgbClr val="C00000"/>
              </a:solidFill>
            </a:rPr>
            <a:t>предложения по составу</a:t>
          </a:r>
          <a:r>
            <a:rPr lang="ru-RU" sz="1800" kern="1200" dirty="0" smtClean="0">
              <a:solidFill>
                <a:srgbClr val="C00000"/>
              </a:solidFill>
            </a:rPr>
            <a:t>:</a:t>
          </a:r>
          <a:endParaRPr lang="ru-RU" sz="1800" kern="1200" dirty="0">
            <a:solidFill>
              <a:srgbClr val="C00000"/>
            </a:solidFill>
          </a:endParaRPr>
        </a:p>
        <a:p>
          <a:pPr marL="171450" lvl="1" indent="-171450" algn="l" defTabSz="8001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 </a:t>
          </a:r>
          <a:r>
            <a:rPr lang="ru-RU" sz="1600" kern="1200" dirty="0" smtClean="0"/>
            <a:t>проектной документации без адреса при заказе за счет средств бюджета;</a:t>
          </a:r>
          <a:endParaRPr lang="ru-RU" sz="1600" kern="1200" dirty="0"/>
        </a:p>
        <a:p>
          <a:pPr marL="171450" lvl="1" indent="-171450" algn="l" defTabSz="7112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мероприятий по антитеррористической защищенности  высотных зданий</a:t>
          </a:r>
          <a:endParaRPr lang="ru-RU" sz="16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100" kern="1200" dirty="0"/>
        </a:p>
      </dsp:txBody>
      <dsp:txXfrm rot="5400000">
        <a:off x="5830222" y="-1144018"/>
        <a:ext cx="1168500" cy="6037150"/>
      </dsp:txXfrm>
    </dsp:sp>
    <dsp:sp modelId="{69D70B8A-A052-405E-8900-E3A84E381442}">
      <dsp:nvSpPr>
        <dsp:cNvPr id="0" name=""/>
        <dsp:cNvSpPr/>
      </dsp:nvSpPr>
      <dsp:spPr>
        <a:xfrm>
          <a:off x="0" y="1276155"/>
          <a:ext cx="3395897" cy="119680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latin typeface="Calibri" pitchFamily="34" charset="0"/>
              <a:ea typeface="Times New Roman"/>
              <a:cs typeface="Calibri" pitchFamily="34" charset="0"/>
            </a:rPr>
            <a:t>ПП РФ от 16.02.2008 №87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>
              <a:latin typeface="Calibri" pitchFamily="34" charset="0"/>
              <a:ea typeface="Times New Roman"/>
              <a:cs typeface="Calibri" pitchFamily="34" charset="0"/>
            </a:rPr>
            <a:t>«О составе разделов проектной документации и требований к их содержанию»</a:t>
          </a:r>
          <a:endParaRPr lang="ru-RU" sz="1600" kern="1200" dirty="0">
            <a:latin typeface="Calibri" pitchFamily="34" charset="0"/>
            <a:cs typeface="Calibri" pitchFamily="34" charset="0"/>
          </a:endParaRPr>
        </a:p>
      </dsp:txBody>
      <dsp:txXfrm>
        <a:off x="0" y="1276155"/>
        <a:ext cx="3395897" cy="1196802"/>
      </dsp:txXfrm>
    </dsp:sp>
    <dsp:sp modelId="{4B54969E-24E8-410F-9A72-3C08F6E9CEAE}">
      <dsp:nvSpPr>
        <dsp:cNvPr id="0" name=""/>
        <dsp:cNvSpPr/>
      </dsp:nvSpPr>
      <dsp:spPr>
        <a:xfrm rot="5400000">
          <a:off x="5769785" y="422330"/>
          <a:ext cx="1289373" cy="603715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/>
            <a:t>Декабрь 2013</a:t>
          </a:r>
          <a:r>
            <a:rPr lang="ru-RU" sz="1800" kern="1200" dirty="0" smtClean="0"/>
            <a:t> – </a:t>
          </a:r>
          <a:r>
            <a:rPr lang="ru-RU" sz="1800" b="1" kern="1200" dirty="0" smtClean="0">
              <a:solidFill>
                <a:srgbClr val="C00000"/>
              </a:solidFill>
            </a:rPr>
            <a:t>предложения по  разделам:</a:t>
          </a:r>
          <a:endParaRPr lang="ru-RU" sz="1800" kern="1200" dirty="0" smtClean="0">
            <a:solidFill>
              <a:srgbClr val="C00000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с целью возможности разработки проектной документации без адреса  при заказе за счет средств бюджета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kern="1200" dirty="0"/>
        </a:p>
      </dsp:txBody>
      <dsp:txXfrm rot="5400000">
        <a:off x="5769785" y="422330"/>
        <a:ext cx="1289373" cy="6037150"/>
      </dsp:txXfrm>
    </dsp:sp>
    <dsp:sp modelId="{4A234832-3B85-4764-8E46-9C5AFEB58298}">
      <dsp:nvSpPr>
        <dsp:cNvPr id="0" name=""/>
        <dsp:cNvSpPr/>
      </dsp:nvSpPr>
      <dsp:spPr>
        <a:xfrm>
          <a:off x="0" y="2634117"/>
          <a:ext cx="3395897" cy="161435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/>
            <a:t>ПП РФ от 05.03.2007 № 145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/>
            <a:t>«О порядке организации и проведения государственной экспертизы проектной документации и результатам инженерных изысканий»</a:t>
          </a:r>
          <a:endParaRPr lang="ru-RU" sz="1600" b="1" kern="1200" dirty="0">
            <a:latin typeface="Calibri" pitchFamily="34" charset="0"/>
            <a:cs typeface="Calibri" pitchFamily="34" charset="0"/>
          </a:endParaRPr>
        </a:p>
      </dsp:txBody>
      <dsp:txXfrm>
        <a:off x="0" y="2634117"/>
        <a:ext cx="3395897" cy="16143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38780" cy="496332"/>
          </a:xfrm>
          <a:prstGeom prst="rect">
            <a:avLst/>
          </a:prstGeom>
        </p:spPr>
        <p:txBody>
          <a:bodyPr vert="horz" lIns="91339" tIns="45670" rIns="91339" bIns="4567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1452" y="0"/>
            <a:ext cx="2938780" cy="496332"/>
          </a:xfrm>
          <a:prstGeom prst="rect">
            <a:avLst/>
          </a:prstGeom>
        </p:spPr>
        <p:txBody>
          <a:bodyPr vert="horz" lIns="91339" tIns="45670" rIns="91339" bIns="45670" rtlCol="0"/>
          <a:lstStyle>
            <a:lvl1pPr algn="r">
              <a:defRPr sz="1200"/>
            </a:lvl1pPr>
          </a:lstStyle>
          <a:p>
            <a:fld id="{A647334B-5442-47D9-99B2-13629E41CE20}" type="datetimeFigureOut">
              <a:rPr lang="ru-RU" smtClean="0"/>
              <a:pPr/>
              <a:t>02.06.2014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20738" y="744538"/>
            <a:ext cx="51403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39" tIns="45670" rIns="91339" bIns="4567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8180" y="4715154"/>
            <a:ext cx="5425440" cy="4466987"/>
          </a:xfrm>
          <a:prstGeom prst="rect">
            <a:avLst/>
          </a:prstGeom>
        </p:spPr>
        <p:txBody>
          <a:bodyPr vert="horz" lIns="91339" tIns="45670" rIns="91339" bIns="4567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38780" cy="496332"/>
          </a:xfrm>
          <a:prstGeom prst="rect">
            <a:avLst/>
          </a:prstGeom>
        </p:spPr>
        <p:txBody>
          <a:bodyPr vert="horz" lIns="91339" tIns="45670" rIns="91339" bIns="4567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1452" y="9428584"/>
            <a:ext cx="2938780" cy="496332"/>
          </a:xfrm>
          <a:prstGeom prst="rect">
            <a:avLst/>
          </a:prstGeom>
        </p:spPr>
        <p:txBody>
          <a:bodyPr vert="horz" lIns="91339" tIns="45670" rIns="91339" bIns="45670" rtlCol="0" anchor="b"/>
          <a:lstStyle>
            <a:lvl1pPr algn="r">
              <a:defRPr sz="1200"/>
            </a:lvl1pPr>
          </a:lstStyle>
          <a:p>
            <a:fld id="{2E77CB41-E6A4-4DB9-A42C-4DE4387A50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64587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3074" y="2348893"/>
            <a:ext cx="8874840" cy="162077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66148" y="4284716"/>
            <a:ext cx="7308692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71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86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004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F58E5-C728-4492-8509-7D4C281C21D9}" type="datetimeFigureOut">
              <a:rPr lang="ru-RU" smtClean="0"/>
              <a:pPr/>
              <a:t>02.06.2014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8765A-BFE3-428B-978B-64D6F5C243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49890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F58E5-C728-4492-8509-7D4C281C21D9}" type="datetimeFigureOut">
              <a:rPr lang="ru-RU" smtClean="0"/>
              <a:pPr/>
              <a:t>02.06.2014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8765A-BFE3-428B-978B-64D6F5C243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73785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644631" y="334306"/>
            <a:ext cx="2680941" cy="71131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96370" y="334306"/>
            <a:ext cx="7874245" cy="71131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F58E5-C728-4492-8509-7D4C281C21D9}" type="datetimeFigureOut">
              <a:rPr lang="ru-RU" smtClean="0"/>
              <a:pPr/>
              <a:t>02.06.2014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8765A-BFE3-428B-978B-64D6F5C243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09091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F58E5-C728-4492-8509-7D4C281C21D9}" type="datetimeFigureOut">
              <a:rPr lang="ru-RU" smtClean="0"/>
              <a:pPr/>
              <a:t>02.06.2014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8765A-BFE3-428B-978B-64D6F5C243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98145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4766" y="4858812"/>
            <a:ext cx="8874840" cy="1501751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4766" y="3204786"/>
            <a:ext cx="8874840" cy="1654026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1435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287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430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57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717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861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004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14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F58E5-C728-4492-8509-7D4C281C21D9}" type="datetimeFigureOut">
              <a:rPr lang="ru-RU" smtClean="0"/>
              <a:pPr/>
              <a:t>02.06.2014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8765A-BFE3-428B-978B-64D6F5C243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78736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96370" y="1944575"/>
            <a:ext cx="5276686" cy="5502919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47072" y="1944575"/>
            <a:ext cx="5278499" cy="5502919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F58E5-C728-4492-8509-7D4C281C21D9}" type="datetimeFigureOut">
              <a:rPr lang="ru-RU" smtClean="0"/>
              <a:pPr/>
              <a:t>02.06.2014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8765A-BFE3-428B-978B-64D6F5C243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04020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50" y="302801"/>
            <a:ext cx="9396889" cy="1260211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2049" y="1692533"/>
            <a:ext cx="4613250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300" b="1"/>
            </a:lvl2pPr>
            <a:lvl3pPr marL="1028700" indent="0">
              <a:buNone/>
              <a:defRPr sz="2000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2049" y="2397901"/>
            <a:ext cx="4613250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303877" y="1692533"/>
            <a:ext cx="4615062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300" b="1"/>
            </a:lvl2pPr>
            <a:lvl3pPr marL="1028700" indent="0">
              <a:buNone/>
              <a:defRPr sz="2000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303877" y="2397901"/>
            <a:ext cx="4615062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F58E5-C728-4492-8509-7D4C281C21D9}" type="datetimeFigureOut">
              <a:rPr lang="ru-RU" smtClean="0"/>
              <a:pPr/>
              <a:t>02.06.2014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8765A-BFE3-428B-978B-64D6F5C243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3063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F58E5-C728-4492-8509-7D4C281C21D9}" type="datetimeFigureOut">
              <a:rPr lang="ru-RU" smtClean="0"/>
              <a:pPr/>
              <a:t>02.06.2014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8765A-BFE3-428B-978B-64D6F5C243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83500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F58E5-C728-4492-8509-7D4C281C21D9}" type="datetimeFigureOut">
              <a:rPr lang="ru-RU" smtClean="0"/>
              <a:pPr/>
              <a:t>02.06.2014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8765A-BFE3-428B-978B-64D6F5C243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73908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50" y="301050"/>
            <a:ext cx="3435013" cy="1281214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82136" y="301051"/>
            <a:ext cx="5836802" cy="6453328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2050" y="1582265"/>
            <a:ext cx="3435013" cy="5172114"/>
          </a:xfrm>
        </p:spPr>
        <p:txBody>
          <a:bodyPr/>
          <a:lstStyle>
            <a:lvl1pPr marL="0" indent="0">
              <a:buNone/>
              <a:defRPr sz="1600"/>
            </a:lvl1pPr>
            <a:lvl2pPr marL="514350" indent="0">
              <a:buNone/>
              <a:defRPr sz="1400"/>
            </a:lvl2pPr>
            <a:lvl3pPr marL="1028700" indent="0">
              <a:buNone/>
              <a:defRPr sz="1100"/>
            </a:lvl3pPr>
            <a:lvl4pPr marL="1543050" indent="0">
              <a:buNone/>
              <a:defRPr sz="1000"/>
            </a:lvl4pPr>
            <a:lvl5pPr marL="2057400" indent="0">
              <a:buNone/>
              <a:defRPr sz="1000"/>
            </a:lvl5pPr>
            <a:lvl6pPr marL="2571750" indent="0">
              <a:buNone/>
              <a:defRPr sz="1000"/>
            </a:lvl6pPr>
            <a:lvl7pPr marL="3086100" indent="0">
              <a:buNone/>
              <a:defRPr sz="1000"/>
            </a:lvl7pPr>
            <a:lvl8pPr marL="3600450" indent="0">
              <a:buNone/>
              <a:defRPr sz="1000"/>
            </a:lvl8pPr>
            <a:lvl9pPr marL="41148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F58E5-C728-4492-8509-7D4C281C21D9}" type="datetimeFigureOut">
              <a:rPr lang="ru-RU" smtClean="0"/>
              <a:pPr/>
              <a:t>02.06.2014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8765A-BFE3-428B-978B-64D6F5C243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09714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6507" y="5292884"/>
            <a:ext cx="6264593" cy="624855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46507" y="675613"/>
            <a:ext cx="6264593" cy="4536758"/>
          </a:xfrm>
        </p:spPr>
        <p:txBody>
          <a:bodyPr/>
          <a:lstStyle>
            <a:lvl1pPr marL="0" indent="0">
              <a:buNone/>
              <a:defRPr sz="3600"/>
            </a:lvl1pPr>
            <a:lvl2pPr marL="514350" indent="0">
              <a:buNone/>
              <a:defRPr sz="3200"/>
            </a:lvl2pPr>
            <a:lvl3pPr marL="1028700" indent="0">
              <a:buNone/>
              <a:defRPr sz="2700"/>
            </a:lvl3pPr>
            <a:lvl4pPr marL="1543050" indent="0">
              <a:buNone/>
              <a:defRPr sz="2300"/>
            </a:lvl4pPr>
            <a:lvl5pPr marL="2057400" indent="0">
              <a:buNone/>
              <a:defRPr sz="2300"/>
            </a:lvl5pPr>
            <a:lvl6pPr marL="2571750" indent="0">
              <a:buNone/>
              <a:defRPr sz="2300"/>
            </a:lvl6pPr>
            <a:lvl7pPr marL="3086100" indent="0">
              <a:buNone/>
              <a:defRPr sz="2300"/>
            </a:lvl7pPr>
            <a:lvl8pPr marL="3600450" indent="0">
              <a:buNone/>
              <a:defRPr sz="2300"/>
            </a:lvl8pPr>
            <a:lvl9pPr marL="4114800" indent="0">
              <a:buNone/>
              <a:defRPr sz="23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46507" y="5917739"/>
            <a:ext cx="6264593" cy="887398"/>
          </a:xfrm>
        </p:spPr>
        <p:txBody>
          <a:bodyPr/>
          <a:lstStyle>
            <a:lvl1pPr marL="0" indent="0">
              <a:buNone/>
              <a:defRPr sz="1600"/>
            </a:lvl1pPr>
            <a:lvl2pPr marL="514350" indent="0">
              <a:buNone/>
              <a:defRPr sz="1400"/>
            </a:lvl2pPr>
            <a:lvl3pPr marL="1028700" indent="0">
              <a:buNone/>
              <a:defRPr sz="1100"/>
            </a:lvl3pPr>
            <a:lvl4pPr marL="1543050" indent="0">
              <a:buNone/>
              <a:defRPr sz="1000"/>
            </a:lvl4pPr>
            <a:lvl5pPr marL="2057400" indent="0">
              <a:buNone/>
              <a:defRPr sz="1000"/>
            </a:lvl5pPr>
            <a:lvl6pPr marL="2571750" indent="0">
              <a:buNone/>
              <a:defRPr sz="1000"/>
            </a:lvl6pPr>
            <a:lvl7pPr marL="3086100" indent="0">
              <a:buNone/>
              <a:defRPr sz="1000"/>
            </a:lvl7pPr>
            <a:lvl8pPr marL="3600450" indent="0">
              <a:buNone/>
              <a:defRPr sz="1000"/>
            </a:lvl8pPr>
            <a:lvl9pPr marL="41148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F58E5-C728-4492-8509-7D4C281C21D9}" type="datetimeFigureOut">
              <a:rPr lang="ru-RU" smtClean="0"/>
              <a:pPr/>
              <a:t>02.06.2014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8765A-BFE3-428B-978B-64D6F5C243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67121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50" y="302801"/>
            <a:ext cx="9396889" cy="1260211"/>
          </a:xfrm>
          <a:prstGeom prst="rect">
            <a:avLst/>
          </a:prstGeom>
        </p:spPr>
        <p:txBody>
          <a:bodyPr vert="horz" lIns="102870" tIns="51435" rIns="102870" bIns="5143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2050" y="1764295"/>
            <a:ext cx="9396889" cy="4990084"/>
          </a:xfrm>
          <a:prstGeom prst="rect">
            <a:avLst/>
          </a:prstGeom>
        </p:spPr>
        <p:txBody>
          <a:bodyPr vert="horz" lIns="102870" tIns="51435" rIns="102870" bIns="5143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22049" y="7008171"/>
            <a:ext cx="2436231" cy="402567"/>
          </a:xfrm>
          <a:prstGeom prst="rect">
            <a:avLst/>
          </a:prstGeom>
        </p:spPr>
        <p:txBody>
          <a:bodyPr vert="horz" lIns="102870" tIns="51435" rIns="102870" bIns="51435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DF58E5-C728-4492-8509-7D4C281C21D9}" type="datetimeFigureOut">
              <a:rPr lang="ru-RU" smtClean="0"/>
              <a:pPr/>
              <a:t>02.06.2014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567338" y="7008171"/>
            <a:ext cx="3306313" cy="402567"/>
          </a:xfrm>
          <a:prstGeom prst="rect">
            <a:avLst/>
          </a:prstGeom>
        </p:spPr>
        <p:txBody>
          <a:bodyPr vert="horz" lIns="102870" tIns="51435" rIns="102870" bIns="51435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482708" y="7008171"/>
            <a:ext cx="2436231" cy="402567"/>
          </a:xfrm>
          <a:prstGeom prst="rect">
            <a:avLst/>
          </a:prstGeom>
        </p:spPr>
        <p:txBody>
          <a:bodyPr vert="horz" lIns="102870" tIns="51435" rIns="102870" bIns="51435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8765A-BFE3-428B-978B-64D6F5C243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83570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287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5763" indent="-385763" algn="l" defTabSz="10287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35819" indent="-321469" algn="l" defTabSz="1028700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285875" indent="-257175" algn="l" defTabSz="102870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00225" indent="-257175" algn="l" defTabSz="1028700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14575" indent="-257175" algn="l" defTabSz="1028700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28925" indent="-257175" algn="l" defTabSz="1028700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43275" indent="-257175" algn="l" defTabSz="1028700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57625" indent="-257175" algn="l" defTabSz="1028700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71975" indent="-257175" algn="l" defTabSz="1028700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7175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8610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1480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7.jpeg"/><Relationship Id="rId5" Type="http://schemas.openxmlformats.org/officeDocument/2006/relationships/diagramLayout" Target="../diagrams/layout1.xml"/><Relationship Id="rId10" Type="http://schemas.openxmlformats.org/officeDocument/2006/relationships/image" Target="../media/image6.jpeg"/><Relationship Id="rId4" Type="http://schemas.openxmlformats.org/officeDocument/2006/relationships/diagramData" Target="../diagrams/data1.xml"/><Relationship Id="rId9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4141" y="0"/>
            <a:ext cx="10491219" cy="7561263"/>
          </a:xfrm>
          <a:prstGeom prst="rect">
            <a:avLst/>
          </a:prstGeom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4500414" y="2556495"/>
            <a:ext cx="5988259" cy="252028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ТИПОВОЕ ПРОЕКТИРОВАНИЕ И </a:t>
            </a:r>
          </a:p>
          <a:p>
            <a:pPr algn="ctr"/>
            <a:r>
              <a:rPr lang="ru-RU" sz="2400" dirty="0" smtClean="0"/>
              <a:t>ВКЛЮЧЕНИЕ ПРОЕКТОВ ЖИЛЫХ И ОБЩЕСТВЕННЫХ ЗДАНИЙ </a:t>
            </a:r>
          </a:p>
          <a:p>
            <a:pPr algn="ctr"/>
            <a:r>
              <a:rPr lang="ru-RU" sz="2400" dirty="0" smtClean="0"/>
              <a:t>В РЕЕСТР ТИПОВОЙ ПРОЕКТНОЙ ДОКУМЕНТАЦИИ</a:t>
            </a:r>
            <a:endParaRPr lang="ru-RU" sz="2400" dirty="0" smtClean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918" y="6580061"/>
            <a:ext cx="613525" cy="72896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31987" y="6588943"/>
            <a:ext cx="217834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ru-RU" sz="1850" spc="340" dirty="0" smtClean="0">
                <a:solidFill>
                  <a:schemeClr val="tx2">
                    <a:lumMod val="75000"/>
                  </a:schemeClr>
                </a:solidFill>
              </a:rPr>
              <a:t>ДЕПАРТАМЕНТ</a:t>
            </a:r>
            <a:r>
              <a:rPr lang="ru-RU" sz="1800" spc="3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400" spc="110" dirty="0" smtClean="0">
                <a:solidFill>
                  <a:schemeClr val="tx2">
                    <a:lumMod val="75000"/>
                  </a:schemeClr>
                </a:solidFill>
              </a:rPr>
              <a:t>ГРАДОСТРОИТЕЛЬНОЙ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ПОЛИТИКИ 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</a:rPr>
              <a:t>города Москвы</a:t>
            </a:r>
            <a:endParaRPr lang="ru-RU" sz="11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492302" y="7092999"/>
            <a:ext cx="69486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Заместитель начальника Управления научно-технической </a:t>
            </a:r>
            <a:r>
              <a:rPr lang="ru-RU" sz="1400" smtClean="0">
                <a:solidFill>
                  <a:schemeClr val="bg1"/>
                </a:solidFill>
              </a:rPr>
              <a:t>политики-начальник</a:t>
            </a:r>
            <a:r>
              <a:rPr lang="ru-RU" sz="1400" dirty="0" smtClean="0">
                <a:solidFill>
                  <a:schemeClr val="bg1"/>
                </a:solidFill>
              </a:rPr>
              <a:t> отдела типового проектирования Яхкинд Светлана Ильинична, канд. архитектуры 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5004470" y="5090513"/>
            <a:ext cx="5436518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II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Всероссийское совещание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по развитию жилищного строительства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Times New Roman" pitchFamily="18" charset="0"/>
              </a:rPr>
              <a:t>Москва 2-3 июня 2014 г.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" y="2556495"/>
            <a:ext cx="4500414" cy="25202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 smtClean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5918" y="2556495"/>
            <a:ext cx="4705698" cy="2520280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1043056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pic>
        <p:nvPicPr>
          <p:cNvPr id="12" name="Picture 3" descr="F:\КОНФЕРЕНЦИЯ-2-3-ИЮНЯ-2014\КОПЭ\jiliedsk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40174" y="3204567"/>
            <a:ext cx="2286000" cy="17145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3" name="Picture 2" descr="F:\КОНФЕРЕНЦИЯ-2-3-ИЮНЯ-2014\ГМС\gms-1.jpg"/>
          <p:cNvPicPr>
            <a:picLocks noChangeAspect="1" noChangeArrowheads="1"/>
          </p:cNvPicPr>
          <p:nvPr/>
        </p:nvPicPr>
        <p:blipFill>
          <a:blip r:embed="rId5" cstate="print"/>
          <a:srcRect l="43529" r="4080" b="18409"/>
          <a:stretch>
            <a:fillRect/>
          </a:stretch>
        </p:blipFill>
        <p:spPr bwMode="auto">
          <a:xfrm>
            <a:off x="107926" y="2619948"/>
            <a:ext cx="1980134" cy="2312811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41977" y="0"/>
            <a:ext cx="10619055" cy="7597055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395958" y="1188343"/>
          <a:ext cx="9793088" cy="52113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080"/>
                <a:gridCol w="5688632"/>
                <a:gridCol w="3384376"/>
              </a:tblGrid>
              <a:tr h="216738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600" kern="1200" dirty="0" smtClean="0"/>
                        <a:t>№№</a:t>
                      </a:r>
                      <a:endParaRPr lang="ru-RU" sz="16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680" marR="496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10287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/>
                        <a:t>Наименование раздела (подраздела)</a:t>
                      </a:r>
                      <a:endParaRPr lang="ru-RU" sz="16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680" marR="496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600" kern="1200" dirty="0" smtClean="0"/>
                        <a:t>Выполняемые пункты, объем</a:t>
                      </a:r>
                      <a:endParaRPr lang="ru-RU" sz="16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680" marR="49680" marT="0" marB="0" anchor="ctr"/>
                </a:tc>
              </a:tr>
              <a:tr h="266945">
                <a:tc>
                  <a:txBody>
                    <a:bodyPr/>
                    <a:lstStyle/>
                    <a:p>
                      <a:pPr marL="0" marR="0" lvl="0" indent="0" algn="just" defTabSz="10287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1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10287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Пояснительная записка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65000"/>
                        </a:lnSpc>
                      </a:pPr>
                      <a:r>
                        <a:rPr kumimoji="0" lang="ru-RU" sz="16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а-д</a:t>
                      </a: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)</a:t>
                      </a:r>
                      <a:endParaRPr lang="ru-RU" sz="1600" b="1" i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266945">
                <a:tc>
                  <a:txBody>
                    <a:bodyPr/>
                    <a:lstStyle/>
                    <a:p>
                      <a:pPr marL="0" marR="0" lvl="0" indent="0" algn="just" defTabSz="10287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</a:rPr>
                        <a:t>2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10287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Схема планировочной организации земельного участка 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0287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г) - ТЭП земельного участка;</a:t>
                      </a:r>
                      <a:endParaRPr lang="ru-RU" sz="1600" b="1" i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266945">
                <a:tc>
                  <a:txBody>
                    <a:bodyPr/>
                    <a:lstStyle/>
                    <a:p>
                      <a:pPr marL="0" marR="0" lvl="0" indent="0" algn="just" defTabSz="10287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</a:rPr>
                        <a:t>3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10287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Архитектурные решения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0287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в полном объеме</a:t>
                      </a:r>
                      <a:endParaRPr lang="ru-RU" sz="1600" b="1" i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266945">
                <a:tc>
                  <a:txBody>
                    <a:bodyPr/>
                    <a:lstStyle/>
                    <a:p>
                      <a:pPr marL="0" marR="0" lvl="0" indent="0" algn="just" defTabSz="10287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</a:rPr>
                        <a:t>4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10287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Конструктивные и объемно-планировочные решения 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65000"/>
                        </a:lnSpc>
                      </a:pPr>
                      <a:r>
                        <a:rPr kumimoji="0" lang="ru-RU" sz="16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д-з</a:t>
                      </a: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), </a:t>
                      </a:r>
                      <a:r>
                        <a:rPr kumimoji="0" lang="ru-RU" sz="16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к-х</a:t>
                      </a: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)</a:t>
                      </a:r>
                      <a:endParaRPr lang="ru-RU" sz="1600" b="1" i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387488">
                <a:tc>
                  <a:txBody>
                    <a:bodyPr/>
                    <a:lstStyle/>
                    <a:p>
                      <a:pPr marL="0" marR="0" lvl="0" indent="0" algn="just" defTabSz="10287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</a:rPr>
                        <a:t>5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10287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Сведения об инженерном оборудовании, о сетях инженерно-технического обеспечения….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65000"/>
                        </a:lnSpc>
                      </a:pPr>
                      <a:endParaRPr lang="ru-RU" sz="1600" b="1" i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266945">
                <a:tc>
                  <a:txBody>
                    <a:bodyPr/>
                    <a:lstStyle/>
                    <a:p>
                      <a:pPr marL="0" marR="0" lvl="0" indent="0" algn="just" defTabSz="10287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</a:rPr>
                        <a:t>5.1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0287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Система электроснабжения</a:t>
                      </a:r>
                      <a:endParaRPr lang="ru-RU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65000"/>
                        </a:lnSpc>
                      </a:pPr>
                      <a:r>
                        <a:rPr kumimoji="0" lang="ru-RU" sz="16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б-ж</a:t>
                      </a: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), </a:t>
                      </a:r>
                      <a:r>
                        <a:rPr kumimoji="0" lang="ru-RU" sz="16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к-п</a:t>
                      </a: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), </a:t>
                      </a:r>
                      <a:r>
                        <a:rPr kumimoji="0" lang="ru-RU" sz="16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с-у</a:t>
                      </a: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), </a:t>
                      </a:r>
                      <a:r>
                        <a:rPr kumimoji="0" lang="ru-RU" sz="16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х</a:t>
                      </a: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)</a:t>
                      </a:r>
                      <a:endParaRPr lang="ru-RU" sz="1600" b="1" i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266945">
                <a:tc>
                  <a:txBody>
                    <a:bodyPr/>
                    <a:lstStyle/>
                    <a:p>
                      <a:pPr marL="0" marR="0" lvl="0" indent="0" algn="just" defTabSz="10287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</a:rPr>
                        <a:t>5.2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0287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Система водоснабжения</a:t>
                      </a:r>
                      <a:endParaRPr lang="ru-RU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65000"/>
                        </a:lnSpc>
                      </a:pPr>
                      <a:r>
                        <a:rPr kumimoji="0" lang="ru-RU" sz="16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а-б</a:t>
                      </a: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), г), е), </a:t>
                      </a:r>
                      <a:r>
                        <a:rPr kumimoji="0" lang="ru-RU" sz="16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и-р</a:t>
                      </a: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), </a:t>
                      </a:r>
                      <a:r>
                        <a:rPr kumimoji="0" lang="ru-RU" sz="16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у-ф</a:t>
                      </a: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) </a:t>
                      </a:r>
                      <a:endParaRPr lang="ru-RU" sz="1600" b="1" i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528840">
                <a:tc>
                  <a:txBody>
                    <a:bodyPr/>
                    <a:lstStyle/>
                    <a:p>
                      <a:pPr marL="0" marR="0" lvl="0" indent="0" algn="just" defTabSz="10287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</a:rPr>
                        <a:t>5.3</a:t>
                      </a:r>
                      <a:endParaRPr lang="ru-RU" sz="1600" b="1" dirty="0" smtClean="0">
                        <a:solidFill>
                          <a:srgbClr val="C00000"/>
                        </a:solidFill>
                        <a:latin typeface="+mn-lt"/>
                      </a:endParaRPr>
                    </a:p>
                    <a:p>
                      <a:pPr marL="0" marR="0" lvl="0" indent="0" algn="just" defTabSz="10287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0287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Отопление, вентиляция и кондиционирование воздуха, </a:t>
                      </a:r>
                    </a:p>
                    <a:p>
                      <a:pPr marL="0" marR="0" lvl="0" indent="0" algn="l" defTabSz="10287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тепловые сети</a:t>
                      </a:r>
                      <a:endParaRPr lang="ru-RU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65000"/>
                        </a:lnSpc>
                      </a:pPr>
                      <a:r>
                        <a:rPr kumimoji="0" lang="ru-RU" sz="16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а-б</a:t>
                      </a: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), </a:t>
                      </a:r>
                      <a:r>
                        <a:rPr kumimoji="0" lang="ru-RU" sz="16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д-з</a:t>
                      </a: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), </a:t>
                      </a:r>
                      <a:r>
                        <a:rPr kumimoji="0" lang="ru-RU" sz="16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к-л</a:t>
                      </a: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), </a:t>
                      </a:r>
                      <a:r>
                        <a:rPr kumimoji="0" lang="ru-RU" sz="16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п</a:t>
                      </a: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), </a:t>
                      </a:r>
                    </a:p>
                    <a:p>
                      <a:pPr algn="ctr">
                        <a:lnSpc>
                          <a:spcPct val="65000"/>
                        </a:lnSpc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о) - при необходимости,  </a:t>
                      </a:r>
                    </a:p>
                    <a:p>
                      <a:pPr algn="ctr">
                        <a:lnSpc>
                          <a:spcPct val="65000"/>
                        </a:lnSpc>
                      </a:pPr>
                      <a:r>
                        <a:rPr kumimoji="0" lang="ru-RU" sz="16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р-с</a:t>
                      </a: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) - при наличии</a:t>
                      </a:r>
                      <a:endParaRPr lang="ru-RU" sz="1600" b="1" i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266945">
                <a:tc>
                  <a:txBody>
                    <a:bodyPr/>
                    <a:lstStyle/>
                    <a:p>
                      <a:pPr marL="0" marR="0" lvl="0" indent="0" algn="just" defTabSz="10287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5.4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0287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Система газоснабжения</a:t>
                      </a:r>
                      <a:endParaRPr lang="ru-RU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65000"/>
                        </a:lnSpc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при наличии</a:t>
                      </a:r>
                      <a:endParaRPr lang="ru-RU" sz="1600" b="1" i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235844">
                <a:tc>
                  <a:txBody>
                    <a:bodyPr/>
                    <a:lstStyle/>
                    <a:p>
                      <a:pPr marL="0" marR="0" lvl="0" indent="0" algn="just" defTabSz="10287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6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0287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Технологические решения </a:t>
                      </a:r>
                      <a:endParaRPr lang="ru-RU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65000"/>
                        </a:lnSpc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при наличии: е), к), </a:t>
                      </a:r>
                      <a:r>
                        <a:rPr kumimoji="0" lang="ru-RU" sz="16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н</a:t>
                      </a: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), </a:t>
                      </a:r>
                      <a:r>
                        <a:rPr kumimoji="0" lang="ru-RU" sz="16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р</a:t>
                      </a: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) </a:t>
                      </a:r>
                      <a:endParaRPr lang="ru-RU" sz="1600" b="1" i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266945">
                <a:tc>
                  <a:txBody>
                    <a:bodyPr/>
                    <a:lstStyle/>
                    <a:p>
                      <a:pPr marL="0" marR="0" lvl="0" indent="0" algn="just" defTabSz="10287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</a:rPr>
                        <a:t>8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10287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Перечень мероприятий по охране окружающей среды 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65000"/>
                        </a:lnSpc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при необходимости</a:t>
                      </a:r>
                      <a:endParaRPr lang="ru-RU" sz="1600" b="1" i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405346">
                <a:tc>
                  <a:txBody>
                    <a:bodyPr/>
                    <a:lstStyle/>
                    <a:p>
                      <a:pPr marL="0" marR="0" lvl="0" indent="0" algn="just" defTabSz="10287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</a:rPr>
                        <a:t>9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10287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Мероприятия по обеспечению пожарной безопасности»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0287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а-м</a:t>
                      </a: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), </a:t>
                      </a:r>
                      <a:r>
                        <a:rPr kumimoji="0" lang="ru-RU" sz="16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н</a:t>
                      </a: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) - схема ситуационного плана, </a:t>
                      </a:r>
                      <a:r>
                        <a:rPr kumimoji="0" lang="ru-RU" sz="16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о-п</a:t>
                      </a: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)</a:t>
                      </a:r>
                      <a:endParaRPr lang="ru-RU" sz="1600" b="1" i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387488">
                <a:tc>
                  <a:txBody>
                    <a:bodyPr/>
                    <a:lstStyle/>
                    <a:p>
                      <a:pPr marL="0" marR="0" lvl="0" indent="0" algn="just" defTabSz="10287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</a:rPr>
                        <a:t>10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10287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Мероприятия по обеспечению доступа инвалидов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0287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а-в</a:t>
                      </a: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), г) - для принципиальной схемы участка</a:t>
                      </a:r>
                      <a:endParaRPr lang="ru-RU" sz="1600" b="1" i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387488">
                <a:tc>
                  <a:txBody>
                    <a:bodyPr/>
                    <a:lstStyle/>
                    <a:p>
                      <a:pPr marL="0" marR="0" lvl="0" indent="0" algn="just" defTabSz="10287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10 (1)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10287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Мероприятия по обеспечению соблюдения требований энергетической эффективности …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65000"/>
                        </a:lnSpc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в полном объеме</a:t>
                      </a:r>
                      <a:endParaRPr lang="ru-RU" sz="1600" b="1" i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354292">
                <a:tc>
                  <a:txBody>
                    <a:bodyPr/>
                    <a:lstStyle/>
                    <a:p>
                      <a:pPr marL="0" marR="0" lvl="0" indent="0" algn="l" defTabSz="10287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11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0287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Смета на строительство объектов капитального строительства</a:t>
                      </a:r>
                      <a:endParaRPr lang="ru-RU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0287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пояснительная записка;</a:t>
                      </a:r>
                    </a:p>
                    <a:p>
                      <a:pPr marL="0" marR="0" lvl="0" indent="0" algn="ctr" defTabSz="10287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сметная документация</a:t>
                      </a:r>
                      <a:endParaRPr lang="ru-RU" sz="1600" b="1" i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060254" y="7092999"/>
            <a:ext cx="73807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Внесение изменений в федеральные нормативно-правовые документы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465" y="6652069"/>
            <a:ext cx="613525" cy="72896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28006" y="6732959"/>
            <a:ext cx="2178596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ru-RU" sz="1850" spc="340" dirty="0" smtClean="0">
                <a:solidFill>
                  <a:schemeClr val="tx2">
                    <a:lumMod val="75000"/>
                  </a:schemeClr>
                </a:solidFill>
              </a:rPr>
              <a:t>ДЕПАРТАМЕНТ</a:t>
            </a:r>
            <a:r>
              <a:rPr lang="ru-RU" spc="3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400" spc="110" dirty="0" smtClean="0">
                <a:solidFill>
                  <a:schemeClr val="tx2">
                    <a:lumMod val="75000"/>
                  </a:schemeClr>
                </a:solidFill>
              </a:rPr>
              <a:t>ГРАДОСТРОИТЕЛЬНОЙ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ПОЛИТИКИ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 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</a:rPr>
              <a:t>города Москвы</a:t>
            </a:r>
            <a:endParaRPr lang="ru-RU" sz="1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706658" y="0"/>
            <a:ext cx="770420" cy="324247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bg1"/>
                </a:solidFill>
              </a:rPr>
              <a:t>9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-180106" y="252239"/>
            <a:ext cx="8424936" cy="792088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b="1" dirty="0" smtClean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324247"/>
            <a:ext cx="8100814" cy="576064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1800" dirty="0" smtClean="0">
                <a:solidFill>
                  <a:schemeClr val="bg1"/>
                </a:solidFill>
                <a:ea typeface="Times New Roman"/>
              </a:rPr>
              <a:t>Состав разделов  и подразделов проектов объектов капитального строительства непроизводственного назначения без  адреса за счет бюджетных средств</a:t>
            </a:r>
            <a:endParaRPr lang="ru-RU" sz="18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90395" y="36903"/>
            <a:ext cx="10567473" cy="756015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-108098" y="468263"/>
            <a:ext cx="7848872" cy="1152128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07926" y="540271"/>
            <a:ext cx="7452742" cy="936104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Aft>
                <a:spcPts val="0"/>
              </a:spcAft>
            </a:pPr>
            <a:r>
              <a:rPr lang="ru-RU" sz="1800" dirty="0" smtClean="0">
                <a:latin typeface="Calibri" pitchFamily="34" charset="0"/>
              </a:rPr>
              <a:t>ПП РФ </a:t>
            </a:r>
            <a:r>
              <a:rPr lang="ru-RU" sz="1800" dirty="0" smtClean="0"/>
              <a:t>от 05</a:t>
            </a:r>
            <a:r>
              <a:rPr lang="ru-RU" sz="1800" b="1" dirty="0" smtClean="0"/>
              <a:t>.03.2007</a:t>
            </a:r>
            <a:r>
              <a:rPr lang="ru-RU" sz="1800" dirty="0" smtClean="0"/>
              <a:t> № 145 «О порядке организации и проведения государственной экспертизы проектной документации и результатам инженерных изысканий»</a:t>
            </a:r>
            <a:endParaRPr lang="ru-RU" sz="1800" dirty="0" smtClean="0">
              <a:latin typeface="Calibri" pitchFamily="34" charset="0"/>
              <a:ea typeface="Times New Roman"/>
              <a:cs typeface="Calibri" pitchFamily="34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251942" y="1980431"/>
          <a:ext cx="9793088" cy="23762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93088"/>
              </a:tblGrid>
              <a:tr h="498197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Дополняемые разделы</a:t>
                      </a:r>
                      <a:endParaRPr lang="ru-RU" sz="20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680" marR="49680" marT="0" marB="0" anchor="ctr"/>
                </a:tc>
              </a:tr>
              <a:tr h="5129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+mn-lt"/>
                          <a:ea typeface="Calibri"/>
                        </a:rPr>
                        <a:t>Раздел II</a:t>
                      </a:r>
                      <a:r>
                        <a:rPr lang="ru-RU" sz="2000" dirty="0">
                          <a:latin typeface="+mn-lt"/>
                          <a:ea typeface="Calibri"/>
                        </a:rPr>
                        <a:t> «Представление документов для проведения государственной экспертизы»</a:t>
                      </a:r>
                    </a:p>
                  </a:txBody>
                  <a:tcPr marL="50973" marR="50973" marT="0" marB="0"/>
                </a:tc>
              </a:tr>
              <a:tr h="7314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+mn-lt"/>
                          <a:ea typeface="Calibri"/>
                        </a:rPr>
                        <a:t>Раздел III</a:t>
                      </a:r>
                      <a:r>
                        <a:rPr lang="ru-RU" sz="2000" dirty="0">
                          <a:latin typeface="+mn-lt"/>
                          <a:ea typeface="Calibri"/>
                        </a:rPr>
                        <a:t> </a:t>
                      </a:r>
                      <a:r>
                        <a:rPr lang="ru-RU" sz="2000" dirty="0" smtClean="0">
                          <a:latin typeface="+mn-lt"/>
                          <a:ea typeface="Calibri"/>
                        </a:rPr>
                        <a:t>«</a:t>
                      </a:r>
                      <a:r>
                        <a:rPr lang="ru-RU" sz="2000" dirty="0">
                          <a:latin typeface="+mn-lt"/>
                          <a:ea typeface="Calibri"/>
                        </a:rPr>
                        <a:t>Проверка документов, представленных для проведения государственной экспертизы»</a:t>
                      </a:r>
                    </a:p>
                  </a:txBody>
                  <a:tcPr marL="50973" marR="50973" marT="0" marB="0"/>
                </a:tc>
              </a:tr>
              <a:tr h="63367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+mn-lt"/>
                          <a:ea typeface="Calibri"/>
                        </a:rPr>
                        <a:t>Раздел IV </a:t>
                      </a:r>
                      <a:r>
                        <a:rPr lang="ru-RU" sz="2000" dirty="0">
                          <a:latin typeface="+mn-lt"/>
                          <a:ea typeface="Calibri"/>
                        </a:rPr>
                        <a:t>«Проведение государственной экспертизы»</a:t>
                      </a:r>
                    </a:p>
                  </a:txBody>
                  <a:tcPr marL="50973" marR="50973" marT="0" marB="0"/>
                </a:tc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-1404242" y="5004767"/>
            <a:ext cx="52197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r>
              <a:rPr lang="ru-RU" dirty="0" smtClean="0">
                <a:latin typeface="Times New Roman"/>
                <a:ea typeface="Times New Roman"/>
              </a:rPr>
              <a:t> </a:t>
            </a:r>
            <a:endParaRPr lang="ru-RU" dirty="0">
              <a:latin typeface="Times New Roman"/>
              <a:ea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340174" y="4860751"/>
            <a:ext cx="7704856" cy="1584176"/>
          </a:xfrm>
          <a:prstGeom prst="rect">
            <a:avLst/>
          </a:prstGeom>
          <a:solidFill>
            <a:srgbClr val="74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 smtClean="0">
                <a:solidFill>
                  <a:srgbClr val="FF0000"/>
                </a:solidFill>
              </a:rPr>
              <a:t>ПЛАНИРУЕМЫЙ РЕЗУЛЬТАТ: </a:t>
            </a:r>
          </a:p>
          <a:p>
            <a:pPr algn="just"/>
            <a:r>
              <a:rPr lang="ru-RU" b="1" dirty="0" smtClean="0">
                <a:solidFill>
                  <a:schemeClr val="bg1"/>
                </a:solidFill>
              </a:rPr>
              <a:t>о</a:t>
            </a:r>
            <a:r>
              <a:rPr lang="ru-RU" b="1" dirty="0" smtClean="0">
                <a:solidFill>
                  <a:schemeClr val="bg1"/>
                </a:solidFill>
                <a:ea typeface="Times New Roman"/>
              </a:rPr>
              <a:t>пределение порядка представления документов и рассмотрения </a:t>
            </a:r>
            <a:r>
              <a:rPr lang="ru-RU" b="1" dirty="0" smtClean="0">
                <a:solidFill>
                  <a:schemeClr val="bg1"/>
                </a:solidFill>
              </a:rPr>
              <a:t>проектов без адреса разрабатываемых за счет бюджета и </a:t>
            </a:r>
            <a:r>
              <a:rPr lang="ru-RU" b="1" dirty="0" smtClean="0">
                <a:solidFill>
                  <a:schemeClr val="bg1"/>
                </a:solidFill>
                <a:ea typeface="Times New Roman"/>
              </a:rPr>
              <a:t>Дополнений в связи с изменениями </a:t>
            </a:r>
            <a:r>
              <a:rPr lang="ru-RU" b="1" smtClean="0">
                <a:solidFill>
                  <a:schemeClr val="bg1"/>
                </a:solidFill>
                <a:ea typeface="Times New Roman"/>
              </a:rPr>
              <a:t>нормативных требований к </a:t>
            </a:r>
            <a:r>
              <a:rPr lang="ru-RU" b="1" dirty="0" smtClean="0">
                <a:solidFill>
                  <a:schemeClr val="bg1"/>
                </a:solidFill>
                <a:ea typeface="Times New Roman"/>
              </a:rPr>
              <a:t>ранее разработанным проектам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465" y="6580061"/>
            <a:ext cx="613525" cy="728962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755998" y="6588943"/>
            <a:ext cx="2376264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ru-RU" spc="340" dirty="0" smtClean="0">
                <a:solidFill>
                  <a:schemeClr val="tx2">
                    <a:lumMod val="75000"/>
                  </a:schemeClr>
                </a:solidFill>
              </a:rPr>
              <a:t>ДЕПАРТАМЕНТ</a:t>
            </a:r>
            <a:r>
              <a:rPr lang="ru-RU" spc="3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400" spc="110" dirty="0" smtClean="0">
                <a:solidFill>
                  <a:schemeClr val="tx2">
                    <a:lumMod val="75000"/>
                  </a:schemeClr>
                </a:solidFill>
              </a:rPr>
              <a:t>ГРАДОСТРОИТЕЛЬНОЙ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ПОЛИТИКИ  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</a:rPr>
              <a:t>города Москвы</a:t>
            </a:r>
            <a:endParaRPr lang="ru-RU" sz="1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060254" y="7165007"/>
            <a:ext cx="73807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Внесение изменений в федеральные нормативно-правовые документы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9706658" y="0"/>
            <a:ext cx="770420" cy="324247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bg1"/>
                </a:solidFill>
              </a:rPr>
              <a:t>10</a:t>
            </a:r>
            <a:endParaRPr lang="ru-RU" sz="1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6794" y="0"/>
            <a:ext cx="10467782" cy="75612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918" y="6580061"/>
            <a:ext cx="613525" cy="72896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55998" y="6588943"/>
            <a:ext cx="2250604" cy="633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ru-RU" sz="1850" spc="340" dirty="0" smtClean="0">
                <a:solidFill>
                  <a:schemeClr val="tx2">
                    <a:lumMod val="75000"/>
                  </a:schemeClr>
                </a:solidFill>
              </a:rPr>
              <a:t>ДЕПАРТАМЕНТ</a:t>
            </a:r>
            <a:r>
              <a:rPr lang="ru-RU" sz="1400" spc="3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400" spc="110" dirty="0" smtClean="0">
                <a:solidFill>
                  <a:schemeClr val="tx2">
                    <a:lumMod val="75000"/>
                  </a:schemeClr>
                </a:solidFill>
              </a:rPr>
              <a:t>ГРАДОСТРОИТЕЛЬНОЙ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ПОЛИТИКИ 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</a:rPr>
              <a:t>города Москвы</a:t>
            </a:r>
            <a:endParaRPr lang="ru-RU" sz="11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-36090" y="468263"/>
            <a:ext cx="4824536" cy="86409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07926" y="540271"/>
            <a:ext cx="4464497" cy="72008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1600" dirty="0" smtClean="0">
                <a:solidFill>
                  <a:schemeClr val="bg1"/>
                </a:solidFill>
              </a:rPr>
              <a:t>  НОРМИРОВАНИЕ ТРЕБОВАНИЙ К ОБЪЕКТАМ  </a:t>
            </a:r>
          </a:p>
          <a:p>
            <a:pPr marL="0" lvl="1" algn="ctr"/>
            <a:r>
              <a:rPr lang="ru-RU" sz="1600" dirty="0" smtClean="0">
                <a:solidFill>
                  <a:schemeClr val="bg1"/>
                </a:solidFill>
              </a:rPr>
              <a:t>ТИПОВОГО ПРОЕКТИРОВАНИЯ</a:t>
            </a:r>
          </a:p>
          <a:p>
            <a:pPr marL="0" lvl="1" algn="ctr"/>
            <a:endParaRPr lang="ru-RU" sz="1600" dirty="0" smtClean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204270" y="7137712"/>
            <a:ext cx="70567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ru-RU" sz="1400" smtClean="0">
                <a:solidFill>
                  <a:schemeClr val="bg1"/>
                </a:solidFill>
              </a:rPr>
              <a:t>Нормативные  </a:t>
            </a:r>
            <a:r>
              <a:rPr lang="ru-RU" sz="1400" dirty="0" smtClean="0">
                <a:solidFill>
                  <a:schemeClr val="bg1"/>
                </a:solidFill>
              </a:rPr>
              <a:t>требований к объектам  типового проектирования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9684990" y="-35793"/>
            <a:ext cx="770420" cy="324247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bg1"/>
                </a:solidFill>
              </a:rPr>
              <a:t>1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3950" y="2385184"/>
            <a:ext cx="3384376" cy="108337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b="1" dirty="0" smtClean="0"/>
              <a:t>СН 227-70 </a:t>
            </a:r>
            <a:r>
              <a:rPr lang="ru-RU" dirty="0" smtClean="0"/>
              <a:t>и разд.</a:t>
            </a:r>
            <a:r>
              <a:rPr lang="ru-RU" b="1" dirty="0" smtClean="0"/>
              <a:t>2 СН 401-69</a:t>
            </a:r>
          </a:p>
          <a:p>
            <a:pPr algn="ctr">
              <a:lnSpc>
                <a:spcPct val="80000"/>
              </a:lnSpc>
            </a:pPr>
            <a:r>
              <a:rPr lang="ru-RU" b="1" dirty="0" smtClean="0"/>
              <a:t>СН 227-82</a:t>
            </a:r>
          </a:p>
          <a:p>
            <a:pPr algn="ctr">
              <a:lnSpc>
                <a:spcPct val="80000"/>
              </a:lnSpc>
            </a:pPr>
            <a:r>
              <a:rPr lang="ru-RU" dirty="0" smtClean="0"/>
              <a:t>Инструкции по типовому проектированию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852342" y="2412479"/>
            <a:ext cx="2448272" cy="10772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b="1" dirty="0" err="1" smtClean="0"/>
              <a:t>СНиП</a:t>
            </a:r>
            <a:r>
              <a:rPr lang="ru-RU" b="1" dirty="0" smtClean="0"/>
              <a:t> 11-03-2001</a:t>
            </a:r>
          </a:p>
          <a:p>
            <a:pPr algn="ctr">
              <a:lnSpc>
                <a:spcPct val="80000"/>
              </a:lnSpc>
            </a:pPr>
            <a:r>
              <a:rPr lang="ru-RU" dirty="0" smtClean="0"/>
              <a:t>Типовая проектная документация </a:t>
            </a:r>
          </a:p>
          <a:p>
            <a:pPr algn="ctr">
              <a:lnSpc>
                <a:spcPct val="80000"/>
              </a:lnSpc>
            </a:pPr>
            <a:endParaRPr lang="ru-RU" dirty="0" smtClean="0"/>
          </a:p>
        </p:txBody>
      </p:sp>
      <p:sp>
        <p:nvSpPr>
          <p:cNvPr id="19" name="Прямоугольник 18"/>
          <p:cNvSpPr/>
          <p:nvPr/>
        </p:nvSpPr>
        <p:spPr>
          <a:xfrm>
            <a:off x="6516638" y="1116335"/>
            <a:ext cx="3600400" cy="108337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dirty="0" smtClean="0"/>
              <a:t>ПП РФ от  16.02.2008 №87</a:t>
            </a:r>
            <a:r>
              <a:rPr lang="ru-RU" b="1" dirty="0" smtClean="0"/>
              <a:t> </a:t>
            </a:r>
          </a:p>
          <a:p>
            <a:pPr algn="ctr">
              <a:lnSpc>
                <a:spcPct val="80000"/>
              </a:lnSpc>
            </a:pPr>
            <a:r>
              <a:rPr lang="ru-RU" dirty="0" smtClean="0"/>
              <a:t>О составе разделов проектной документации и требований к их содержанию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516638" y="2340471"/>
            <a:ext cx="3600400" cy="10772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dirty="0" smtClean="0"/>
              <a:t>Градостроительный кодекс Российской Федерации</a:t>
            </a:r>
          </a:p>
          <a:p>
            <a:pPr algn="ctr">
              <a:lnSpc>
                <a:spcPct val="80000"/>
              </a:lnSpc>
            </a:pPr>
            <a:r>
              <a:rPr lang="ru-RU" dirty="0" smtClean="0"/>
              <a:t>от  29.12.2004 №190-ФЗ </a:t>
            </a:r>
          </a:p>
          <a:p>
            <a:pPr algn="ctr">
              <a:lnSpc>
                <a:spcPct val="80000"/>
              </a:lnSpc>
            </a:pPr>
            <a:r>
              <a:rPr lang="ru-RU" dirty="0" smtClean="0"/>
              <a:t>(в редакции 2008 г.)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6516638" y="3564607"/>
            <a:ext cx="3600400" cy="108337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dirty="0" smtClean="0"/>
              <a:t>ПП РФ от 27.09.2011 N 791 </a:t>
            </a:r>
          </a:p>
          <a:p>
            <a:pPr algn="ctr">
              <a:lnSpc>
                <a:spcPct val="80000"/>
              </a:lnSpc>
            </a:pPr>
            <a:r>
              <a:rPr lang="ru-RU" dirty="0" smtClean="0"/>
              <a:t>О формировании Реестра типовой проектной документации…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068366" y="4788743"/>
            <a:ext cx="6048672" cy="175432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dirty="0" smtClean="0"/>
              <a:t>Приказ </a:t>
            </a:r>
            <a:r>
              <a:rPr lang="ru-RU" dirty="0" err="1" smtClean="0"/>
              <a:t>Минрегин</a:t>
            </a:r>
            <a:r>
              <a:rPr lang="ru-RU" dirty="0" smtClean="0"/>
              <a:t>  РФ от 29.03.2013 №106 </a:t>
            </a:r>
          </a:p>
          <a:p>
            <a:pPr algn="ctr">
              <a:lnSpc>
                <a:spcPct val="90000"/>
              </a:lnSpc>
            </a:pPr>
            <a:r>
              <a:rPr lang="ru-RU" dirty="0" smtClean="0"/>
              <a:t>Об утверждении правил формирования и ведения Реестра типовой проектной документации, а также состава информации о проектной документации, которая подлежит внесению в реестр, </a:t>
            </a:r>
          </a:p>
          <a:p>
            <a:pPr algn="ctr">
              <a:lnSpc>
                <a:spcPct val="90000"/>
              </a:lnSpc>
            </a:pPr>
            <a:r>
              <a:rPr lang="ru-RU" dirty="0" smtClean="0"/>
              <a:t>и формы ее представления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900014" y="1548383"/>
            <a:ext cx="2088232" cy="4320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ru-RU" b="1" dirty="0" smtClean="0">
                <a:solidFill>
                  <a:schemeClr val="bg1"/>
                </a:solidFill>
              </a:rPr>
              <a:t>60-е гг. -2000</a:t>
            </a:r>
            <a:endParaRPr lang="ru-RU" sz="1800" b="1" dirty="0" smtClean="0">
              <a:solidFill>
                <a:schemeClr val="bg1"/>
              </a:solidFill>
            </a:endParaRPr>
          </a:p>
          <a:p>
            <a:pPr algn="ctr"/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996358" y="1548383"/>
            <a:ext cx="2088232" cy="4320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ru-RU" b="1" dirty="0" smtClean="0">
                <a:solidFill>
                  <a:schemeClr val="bg1"/>
                </a:solidFill>
              </a:rPr>
              <a:t>2001</a:t>
            </a:r>
            <a:endParaRPr lang="ru-RU" sz="1800" b="1" dirty="0" smtClean="0">
              <a:solidFill>
                <a:schemeClr val="bg1"/>
              </a:solidFill>
            </a:endParaRPr>
          </a:p>
          <a:p>
            <a:pPr algn="ctr"/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7" name="Стрелка вниз 26"/>
          <p:cNvSpPr/>
          <p:nvPr/>
        </p:nvSpPr>
        <p:spPr>
          <a:xfrm>
            <a:off x="1404070" y="2052439"/>
            <a:ext cx="1008112" cy="288032"/>
          </a:xfrm>
          <a:prstGeom prst="downArrow">
            <a:avLst/>
          </a:prstGeom>
          <a:gradFill>
            <a:gsLst>
              <a:gs pos="26000">
                <a:schemeClr val="accent1">
                  <a:tint val="66000"/>
                  <a:satMod val="160000"/>
                  <a:alpha val="71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низ 27"/>
          <p:cNvSpPr/>
          <p:nvPr/>
        </p:nvSpPr>
        <p:spPr>
          <a:xfrm>
            <a:off x="4572422" y="2052439"/>
            <a:ext cx="1008112" cy="288032"/>
          </a:xfrm>
          <a:prstGeom prst="downArrow">
            <a:avLst/>
          </a:prstGeom>
          <a:gradFill flip="none" rotWithShape="1">
            <a:gsLst>
              <a:gs pos="26000">
                <a:schemeClr val="accent1">
                  <a:tint val="66000"/>
                  <a:satMod val="160000"/>
                  <a:alpha val="71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7236718" y="252239"/>
            <a:ext cx="1944216" cy="4320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b="1" dirty="0" smtClean="0">
                <a:solidFill>
                  <a:schemeClr val="bg1"/>
                </a:solidFill>
              </a:rPr>
              <a:t>  2008 – 2014 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2" name="Стрелка вниз 31"/>
          <p:cNvSpPr/>
          <p:nvPr/>
        </p:nvSpPr>
        <p:spPr>
          <a:xfrm>
            <a:off x="7740774" y="756295"/>
            <a:ext cx="1008112" cy="288032"/>
          </a:xfrm>
          <a:prstGeom prst="downArrow">
            <a:avLst/>
          </a:prstGeom>
          <a:gradFill flip="none" rotWithShape="1">
            <a:gsLst>
              <a:gs pos="26000">
                <a:schemeClr val="accent1">
                  <a:tint val="66000"/>
                  <a:satMod val="160000"/>
                  <a:alpha val="71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323950" y="3561353"/>
            <a:ext cx="3384376" cy="3447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b="1" dirty="0" smtClean="0"/>
              <a:t>Состав и требования</a:t>
            </a:r>
            <a:endParaRPr lang="ru-RU" dirty="0" smtClean="0"/>
          </a:p>
        </p:txBody>
      </p:sp>
      <p:sp>
        <p:nvSpPr>
          <p:cNvPr id="34" name="Прямоугольник 33"/>
          <p:cNvSpPr/>
          <p:nvPr/>
        </p:nvSpPr>
        <p:spPr>
          <a:xfrm>
            <a:off x="3852342" y="3564607"/>
            <a:ext cx="2448272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tabLst>
                <a:tab pos="2157413" algn="l"/>
              </a:tabLst>
            </a:pPr>
            <a:r>
              <a:rPr lang="ru-RU" b="1" dirty="0" smtClean="0"/>
              <a:t>Состав, требования,</a:t>
            </a:r>
          </a:p>
          <a:p>
            <a:pPr algn="ctr">
              <a:lnSpc>
                <a:spcPct val="80000"/>
              </a:lnSpc>
              <a:tabLst>
                <a:tab pos="2157413" algn="l"/>
              </a:tabLst>
            </a:pPr>
            <a:r>
              <a:rPr lang="ru-RU" b="1" dirty="0" smtClean="0"/>
              <a:t>Федеральный фонд</a:t>
            </a:r>
            <a:endParaRPr lang="ru-RU" dirty="0" smtClean="0"/>
          </a:p>
        </p:txBody>
      </p:sp>
      <p:sp>
        <p:nvSpPr>
          <p:cNvPr id="37" name="Прямоугольник 36"/>
          <p:cNvSpPr/>
          <p:nvPr/>
        </p:nvSpPr>
        <p:spPr>
          <a:xfrm>
            <a:off x="323950" y="4788743"/>
            <a:ext cx="3600400" cy="172819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80000"/>
              </a:lnSpc>
            </a:pPr>
            <a:r>
              <a:rPr lang="ru-RU" b="1" dirty="0" smtClean="0">
                <a:solidFill>
                  <a:srgbClr val="FF0000"/>
                </a:solidFill>
              </a:rPr>
              <a:t>ТИПОВАЯ ДОКУМЕНТАЦИЯ:</a:t>
            </a:r>
          </a:p>
          <a:p>
            <a:pPr algn="just">
              <a:lnSpc>
                <a:spcPct val="80000"/>
              </a:lnSpc>
            </a:pPr>
            <a:r>
              <a:rPr lang="ru-RU" dirty="0" smtClean="0">
                <a:solidFill>
                  <a:schemeClr val="bg1"/>
                </a:solidFill>
              </a:rPr>
              <a:t>экономичные перспективные проекты </a:t>
            </a:r>
            <a:r>
              <a:rPr lang="ru-RU" dirty="0" smtClean="0"/>
              <a:t>с использованием прогрессивных архитектурно-планировочных, </a:t>
            </a:r>
            <a:r>
              <a:rPr lang="ru-RU" dirty="0" err="1" smtClean="0"/>
              <a:t>конструктив-ных</a:t>
            </a:r>
            <a:r>
              <a:rPr lang="ru-RU" dirty="0" smtClean="0"/>
              <a:t> и инженерно-технических решений</a:t>
            </a:r>
            <a:endParaRPr lang="ru-RU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26485" y="36903"/>
            <a:ext cx="10567473" cy="75601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918" y="6580061"/>
            <a:ext cx="613525" cy="72896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55998" y="6588943"/>
            <a:ext cx="2250604" cy="633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ru-RU" sz="1850" spc="340" dirty="0" smtClean="0">
                <a:solidFill>
                  <a:schemeClr val="tx2">
                    <a:lumMod val="75000"/>
                  </a:schemeClr>
                </a:solidFill>
              </a:rPr>
              <a:t>ДЕПАРТАМЕНТ</a:t>
            </a:r>
            <a:r>
              <a:rPr lang="ru-RU" sz="1400" spc="3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400" spc="110" dirty="0" smtClean="0">
                <a:solidFill>
                  <a:schemeClr val="tx2">
                    <a:lumMod val="75000"/>
                  </a:schemeClr>
                </a:solidFill>
              </a:rPr>
              <a:t>ГРАДОСТРОИТЕЛЬНОЙ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ПОЛИТИКИ 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</a:rPr>
              <a:t>города Москвы</a:t>
            </a:r>
            <a:endParaRPr lang="ru-RU" sz="11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-180105" y="468263"/>
            <a:ext cx="4824536" cy="86409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" y="540271"/>
            <a:ext cx="4500414" cy="72008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1600" dirty="0" smtClean="0">
                <a:solidFill>
                  <a:schemeClr val="bg1"/>
                </a:solidFill>
              </a:rPr>
              <a:t>ФЕДЕРАЛЬНЫЙ РЕЕСТР ТИПОВОЙ ПРОЕКТНОЙ ДОКУМЕНТАЦИИ</a:t>
            </a:r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xmlns="" val="665959152"/>
              </p:ext>
            </p:extLst>
          </p:nvPr>
        </p:nvGraphicFramePr>
        <p:xfrm>
          <a:off x="467966" y="1476375"/>
          <a:ext cx="7128792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8" name="Picture 3" descr="VI-69-вид-снизу-1"/>
          <p:cNvPicPr>
            <a:picLocks noChangeAspect="1" noChangeArrowheads="1"/>
          </p:cNvPicPr>
          <p:nvPr/>
        </p:nvPicPr>
        <p:blipFill>
          <a:blip r:embed="rId9" cstate="print"/>
          <a:srcRect t="13701" b="33366"/>
          <a:stretch>
            <a:fillRect/>
          </a:stretch>
        </p:blipFill>
        <p:spPr bwMode="auto">
          <a:xfrm>
            <a:off x="7956800" y="1223262"/>
            <a:ext cx="1939775" cy="1477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 descr="Z:\Вера\190 р мондриан тридешка\картинки фотошоп\ГОТОВОЕ\190 Р мондриан тридешка готовый дождь копия.jpg"/>
          <p:cNvPicPr>
            <a:picLocks noChangeAspect="1" noChangeArrowheads="1"/>
          </p:cNvPicPr>
          <p:nvPr/>
        </p:nvPicPr>
        <p:blipFill>
          <a:blip r:embed="rId10" cstate="print"/>
          <a:srcRect l="9943" t="9485" r="9521" b="10741"/>
          <a:stretch>
            <a:fillRect/>
          </a:stretch>
        </p:blipFill>
        <p:spPr bwMode="auto">
          <a:xfrm>
            <a:off x="7956799" y="2955755"/>
            <a:ext cx="1944152" cy="1328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 descr="МГЭбуклет-70-Лист-вид (2)"/>
          <p:cNvPicPr>
            <a:picLocks noChangeAspect="1" noChangeArrowheads="1"/>
          </p:cNvPicPr>
          <p:nvPr/>
        </p:nvPicPr>
        <p:blipFill>
          <a:blip r:embed="rId11" cstate="print"/>
          <a:srcRect t="20335" b="37715"/>
          <a:stretch>
            <a:fillRect/>
          </a:stretch>
        </p:blipFill>
        <p:spPr bwMode="auto">
          <a:xfrm>
            <a:off x="7947066" y="4608456"/>
            <a:ext cx="1953948" cy="1188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Прямоугольник 20"/>
          <p:cNvSpPr/>
          <p:nvPr/>
        </p:nvSpPr>
        <p:spPr>
          <a:xfrm>
            <a:off x="9684990" y="-35793"/>
            <a:ext cx="770420" cy="324247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bg1"/>
                </a:solidFill>
              </a:rPr>
              <a:t>2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04270" y="7145843"/>
            <a:ext cx="72367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Представление проектов в федеральный  Реестр типовой проектной документации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708326" y="6084887"/>
            <a:ext cx="6480720" cy="792088"/>
          </a:xfrm>
          <a:prstGeom prst="rect">
            <a:avLst/>
          </a:prstGeom>
          <a:solidFill>
            <a:srgbClr val="74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 smtClean="0">
                <a:solidFill>
                  <a:srgbClr val="FF0000"/>
                </a:solidFill>
              </a:rPr>
              <a:t>ПЛАНИРУЕМЫЙ РЕЗУЛЬТАТ: </a:t>
            </a:r>
            <a:r>
              <a:rPr lang="ru-RU" dirty="0" smtClean="0">
                <a:solidFill>
                  <a:schemeClr val="bg1"/>
                </a:solidFill>
              </a:rPr>
              <a:t>сокращение сроков проектирования и снижение стоимости строительства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26485" y="36903"/>
            <a:ext cx="10567473" cy="75601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918" y="6580061"/>
            <a:ext cx="613525" cy="72896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55998" y="6588943"/>
            <a:ext cx="2250604" cy="633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ru-RU" sz="1850" spc="340" dirty="0" smtClean="0">
                <a:solidFill>
                  <a:schemeClr val="tx2">
                    <a:lumMod val="75000"/>
                  </a:schemeClr>
                </a:solidFill>
              </a:rPr>
              <a:t>ДЕПАРТАМЕНТ</a:t>
            </a:r>
            <a:r>
              <a:rPr lang="ru-RU" sz="1400" spc="3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400" spc="110" dirty="0" smtClean="0">
                <a:solidFill>
                  <a:schemeClr val="tx2">
                    <a:lumMod val="75000"/>
                  </a:schemeClr>
                </a:solidFill>
              </a:rPr>
              <a:t>ГРАДОСТРОИТЕЛЬНОЙ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ПОЛИТИКИ 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</a:rPr>
              <a:t>города Москвы</a:t>
            </a:r>
            <a:endParaRPr lang="ru-RU" sz="11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Oval 3"/>
          <p:cNvSpPr txBox="1">
            <a:spLocks noChangeArrowheads="1"/>
          </p:cNvSpPr>
          <p:nvPr/>
        </p:nvSpPr>
        <p:spPr bwMode="auto">
          <a:xfrm>
            <a:off x="1980134" y="2052439"/>
            <a:ext cx="6768752" cy="3240360"/>
          </a:xfrm>
          <a:prstGeom prst="ellips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rgbClr val="B2B2B2"/>
            </a:outerShdw>
          </a:effectLst>
        </p:spPr>
        <p:txBody>
          <a:bodyPr lIns="91431" tIns="45715" rIns="91431" bIns="45715" anchor="ctr"/>
          <a:lstStyle/>
          <a:p>
            <a:pPr algn="ctr"/>
            <a:endParaRPr lang="ru-RU" sz="2400" dirty="0" smtClean="0"/>
          </a:p>
        </p:txBody>
      </p:sp>
      <p:sp>
        <p:nvSpPr>
          <p:cNvPr id="7" name="Прямоугольник 6"/>
          <p:cNvSpPr/>
          <p:nvPr/>
        </p:nvSpPr>
        <p:spPr>
          <a:xfrm>
            <a:off x="900014" y="1692399"/>
            <a:ext cx="2952328" cy="15841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FF0000"/>
              </a:solidFill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ЖИЛЫЕ ЗДАНИЯ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(</a:t>
            </a:r>
            <a:r>
              <a:rPr lang="ru-RU" b="1" dirty="0" err="1" smtClean="0">
                <a:solidFill>
                  <a:schemeClr val="bg1"/>
                </a:solidFill>
              </a:rPr>
              <a:t>блок-секции</a:t>
            </a:r>
            <a:r>
              <a:rPr lang="ru-RU" b="1" dirty="0" smtClean="0">
                <a:solidFill>
                  <a:schemeClr val="bg1"/>
                </a:solidFill>
              </a:rPr>
              <a:t> серий массового строительства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и жилые дома)</a:t>
            </a:r>
          </a:p>
          <a:p>
            <a:pPr algn="ctr"/>
            <a:endParaRPr lang="ru-RU" b="1" dirty="0" smtClean="0">
              <a:solidFill>
                <a:srgbClr val="FF0000"/>
              </a:solidFill>
            </a:endParaRPr>
          </a:p>
          <a:p>
            <a:pPr algn="ctr"/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28006" y="4140671"/>
            <a:ext cx="2952328" cy="1512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ОБЪЕКТЫ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ОБРАЗОВАНИЯ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(ДОУ, школы, БНК)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020694" y="1692399"/>
            <a:ext cx="2952328" cy="1512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ОБЪЕКТЫ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ЗДРАВООХРАНЕНИЯ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(поликлиники различных типов)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020694" y="4140671"/>
            <a:ext cx="2952328" cy="1368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ИНЫЕ  ОБЩЕСТВЕННЫЕ ЗДАНИЯ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-180105" y="468263"/>
            <a:ext cx="4824536" cy="86409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" y="540271"/>
            <a:ext cx="4500414" cy="72008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1800" dirty="0" smtClean="0">
                <a:solidFill>
                  <a:schemeClr val="bg1"/>
                </a:solidFill>
              </a:rPr>
              <a:t>  </a:t>
            </a:r>
            <a:r>
              <a:rPr lang="ru-RU" sz="1600" dirty="0" smtClean="0">
                <a:solidFill>
                  <a:schemeClr val="bg1"/>
                </a:solidFill>
              </a:rPr>
              <a:t>ФЕДЕРАЛЬНЫЙ РЕЕСТР ТИПОВОЙ    ПРОЕКТНОЙ ДОКУМЕНТАЦИИ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988246" y="7137712"/>
            <a:ext cx="72728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Представление проектов в федеральный  Реестр типовой проектной документации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684990" y="-35793"/>
            <a:ext cx="770420" cy="324247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bg1"/>
                </a:solidFill>
              </a:rPr>
              <a:t>3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420294" y="3360777"/>
            <a:ext cx="43204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ФЕДЕРАЛЬНЫЙ РЕЕСТР ТИПОВОЙ    ПРОЕКТНОЙ ДОКУМЕНТАЦИИ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3420294" y="6084887"/>
            <a:ext cx="6552728" cy="792088"/>
          </a:xfrm>
          <a:prstGeom prst="rect">
            <a:avLst/>
          </a:prstGeom>
          <a:solidFill>
            <a:srgbClr val="74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 smtClean="0">
                <a:solidFill>
                  <a:srgbClr val="FF0000"/>
                </a:solidFill>
              </a:rPr>
              <a:t>ЦЕЛЬ: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Определение статуса «типовых проектов» для объектов социальной инфраструктуры и жилых зданий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26485" y="-35105"/>
            <a:ext cx="10567473" cy="756015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918" y="6580061"/>
            <a:ext cx="613525" cy="72896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55998" y="6588943"/>
            <a:ext cx="2250604" cy="633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ru-RU" sz="1850" spc="340" dirty="0" smtClean="0">
                <a:solidFill>
                  <a:schemeClr val="tx2">
                    <a:lumMod val="75000"/>
                  </a:schemeClr>
                </a:solidFill>
              </a:rPr>
              <a:t>ДЕПАРТАМЕНТ</a:t>
            </a:r>
            <a:r>
              <a:rPr lang="ru-RU" sz="1400" spc="3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400" spc="110" dirty="0" smtClean="0">
                <a:solidFill>
                  <a:schemeClr val="tx2">
                    <a:lumMod val="75000"/>
                  </a:schemeClr>
                </a:solidFill>
              </a:rPr>
              <a:t>ГРАДОСТРОИТЕЛЬНОЙ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ПОЛИТИКИ 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</a:rPr>
              <a:t>города Москвы</a:t>
            </a:r>
            <a:endParaRPr lang="ru-RU" sz="11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-108098" y="468263"/>
            <a:ext cx="4824536" cy="86409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72008" y="540271"/>
            <a:ext cx="4500414" cy="72008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1800" dirty="0" smtClean="0">
                <a:solidFill>
                  <a:schemeClr val="bg1"/>
                </a:solidFill>
              </a:rPr>
              <a:t> </a:t>
            </a:r>
            <a:r>
              <a:rPr lang="ru-RU" sz="1600" dirty="0" smtClean="0">
                <a:solidFill>
                  <a:schemeClr val="bg1"/>
                </a:solidFill>
              </a:rPr>
              <a:t>ФЕДЕРАЛЬНЫЙ РЕЕСТР ТИПОВОЙ ПРОЕКТНОЙ ДОКУМЕНТАЦИИ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9684990" y="-35793"/>
            <a:ext cx="770420" cy="324247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bg1"/>
                </a:solidFill>
              </a:rPr>
              <a:t>4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268166" y="1476375"/>
            <a:ext cx="6048672" cy="7920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FF0000"/>
              </a:solidFill>
            </a:endParaRPr>
          </a:p>
          <a:p>
            <a:pPr algn="ctr"/>
            <a:endParaRPr lang="ru-RU" b="1" dirty="0" smtClean="0">
              <a:solidFill>
                <a:schemeClr val="bg1"/>
              </a:solidFill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ЖИЛЫЕ ЗДАНИЯ</a:t>
            </a:r>
          </a:p>
          <a:p>
            <a:pPr algn="ctr"/>
            <a:endParaRPr lang="ru-RU" b="1" dirty="0" smtClean="0">
              <a:solidFill>
                <a:srgbClr val="FF0000"/>
              </a:solidFill>
            </a:endParaRPr>
          </a:p>
          <a:p>
            <a:pPr algn="ctr"/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516638" y="3204567"/>
            <a:ext cx="2016224" cy="8640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2628206" y="5076775"/>
            <a:ext cx="792088" cy="3600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ru-RU" b="1" dirty="0" smtClean="0">
                <a:solidFill>
                  <a:schemeClr val="bg1"/>
                </a:solidFill>
              </a:rPr>
              <a:t>П44Т</a:t>
            </a:r>
            <a:endParaRPr lang="ru-RU" sz="1800" b="1" dirty="0" smtClean="0">
              <a:solidFill>
                <a:schemeClr val="bg1"/>
              </a:solidFill>
            </a:endParaRPr>
          </a:p>
          <a:p>
            <a:pPr algn="ctr"/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196158" y="2700511"/>
            <a:ext cx="3600400" cy="10801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b="1" dirty="0" err="1" smtClean="0">
                <a:solidFill>
                  <a:schemeClr val="bg1"/>
                </a:solidFill>
              </a:rPr>
              <a:t>Блок-секции</a:t>
            </a:r>
            <a:r>
              <a:rPr lang="ru-RU" b="1" dirty="0" smtClean="0">
                <a:solidFill>
                  <a:schemeClr val="bg1"/>
                </a:solidFill>
              </a:rPr>
              <a:t> серий жилых домов массового строительства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6372622" y="2988543"/>
            <a:ext cx="2016224" cy="9361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3132262" y="5508823"/>
            <a:ext cx="864096" cy="3600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b="1" dirty="0" smtClean="0">
                <a:solidFill>
                  <a:schemeClr val="bg1"/>
                </a:solidFill>
              </a:rPr>
              <a:t>П3МК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8" name="Стрелка вниз 37"/>
          <p:cNvSpPr/>
          <p:nvPr/>
        </p:nvSpPr>
        <p:spPr>
          <a:xfrm>
            <a:off x="6732662" y="2340471"/>
            <a:ext cx="1008112" cy="288032"/>
          </a:xfrm>
          <a:prstGeom prst="downArrow">
            <a:avLst/>
          </a:prstGeom>
          <a:gradFill>
            <a:gsLst>
              <a:gs pos="26000">
                <a:schemeClr val="accent1">
                  <a:tint val="66000"/>
                  <a:satMod val="160000"/>
                  <a:alpha val="71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31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3529186" y="7065704"/>
            <a:ext cx="65158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Представление проектов в федеральный Реестр типовой проектной документации для применения в Адресной Инвестиционной Программе г.Москвы 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4140374" y="5508823"/>
            <a:ext cx="864096" cy="5040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b="1" dirty="0" smtClean="0">
                <a:solidFill>
                  <a:schemeClr val="bg1"/>
                </a:solidFill>
              </a:rPr>
              <a:t>ГМС</a:t>
            </a:r>
          </a:p>
          <a:p>
            <a:pPr algn="ctr">
              <a:lnSpc>
                <a:spcPct val="90000"/>
              </a:lnSpc>
            </a:pPr>
            <a:r>
              <a:rPr lang="ru-RU" b="1" dirty="0" smtClean="0">
                <a:solidFill>
                  <a:schemeClr val="bg1"/>
                </a:solidFill>
              </a:rPr>
              <a:t>2001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0" name="Стрелка вниз 29"/>
          <p:cNvSpPr/>
          <p:nvPr/>
        </p:nvSpPr>
        <p:spPr>
          <a:xfrm>
            <a:off x="3564310" y="2340471"/>
            <a:ext cx="1008112" cy="288032"/>
          </a:xfrm>
          <a:prstGeom prst="downArrow">
            <a:avLst/>
          </a:prstGeom>
          <a:gradFill>
            <a:gsLst>
              <a:gs pos="26000">
                <a:schemeClr val="accent1">
                  <a:tint val="66000"/>
                  <a:satMod val="160000"/>
                  <a:alpha val="71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31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708326" y="6084887"/>
            <a:ext cx="6480720" cy="792088"/>
          </a:xfrm>
          <a:prstGeom prst="rect">
            <a:avLst/>
          </a:prstGeom>
          <a:solidFill>
            <a:srgbClr val="74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 smtClean="0">
                <a:solidFill>
                  <a:srgbClr val="FF0000"/>
                </a:solidFill>
              </a:rPr>
              <a:t>ПЛАНИРУЕМЫЙ РЕЗУЛЬТАТ: </a:t>
            </a:r>
            <a:r>
              <a:rPr lang="ru-RU" dirty="0" smtClean="0">
                <a:solidFill>
                  <a:schemeClr val="bg1"/>
                </a:solidFill>
              </a:rPr>
              <a:t>сокращение сроков проектирования и снижение стоимости строительства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228606" y="2700511"/>
            <a:ext cx="2088232" cy="10801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b="1" dirty="0" smtClean="0">
                <a:solidFill>
                  <a:schemeClr val="bg1"/>
                </a:solidFill>
              </a:rPr>
              <a:t>Новые серии </a:t>
            </a:r>
          </a:p>
          <a:p>
            <a:pPr algn="ctr">
              <a:lnSpc>
                <a:spcPct val="90000"/>
              </a:lnSpc>
            </a:pPr>
            <a:r>
              <a:rPr lang="ru-RU" b="1" dirty="0" smtClean="0">
                <a:solidFill>
                  <a:schemeClr val="bg1"/>
                </a:solidFill>
              </a:rPr>
              <a:t>и жилые дома</a:t>
            </a:r>
          </a:p>
          <a:p>
            <a:pPr algn="ctr">
              <a:lnSpc>
                <a:spcPct val="90000"/>
              </a:lnSpc>
            </a:pPr>
            <a:r>
              <a:rPr lang="ru-RU" dirty="0" smtClean="0">
                <a:solidFill>
                  <a:schemeClr val="bg1"/>
                </a:solidFill>
              </a:rPr>
              <a:t>(без конкретного производства)</a:t>
            </a:r>
          </a:p>
        </p:txBody>
      </p:sp>
      <p:pic>
        <p:nvPicPr>
          <p:cNvPr id="44" name="Picture 2" descr="Главный фасад утвержденный"/>
          <p:cNvPicPr>
            <a:picLocks noChangeAspect="1" noChangeArrowheads="1"/>
          </p:cNvPicPr>
          <p:nvPr/>
        </p:nvPicPr>
        <p:blipFill>
          <a:blip r:embed="rId4" cstate="print"/>
          <a:srcRect l="16930" t="15389" r="16921" b="17985"/>
          <a:stretch>
            <a:fillRect/>
          </a:stretch>
        </p:blipFill>
        <p:spPr bwMode="auto">
          <a:xfrm>
            <a:off x="7963137" y="4297617"/>
            <a:ext cx="2225909" cy="1643254"/>
          </a:xfrm>
          <a:prstGeom prst="rect">
            <a:avLst/>
          </a:prstGeom>
          <a:noFill/>
          <a:ln w="9525">
            <a:solidFill>
              <a:schemeClr val="tx2">
                <a:lumMod val="20000"/>
                <a:lumOff val="80000"/>
              </a:schemeClr>
            </a:solidFill>
            <a:miter lim="800000"/>
            <a:headEnd/>
            <a:tailEnd/>
          </a:ln>
        </p:spPr>
      </p:pic>
      <p:pic>
        <p:nvPicPr>
          <p:cNvPr id="52" name="Picture 2" descr="Ф-3"/>
          <p:cNvPicPr>
            <a:picLocks noChangeAspect="1" noChangeArrowheads="1"/>
          </p:cNvPicPr>
          <p:nvPr/>
        </p:nvPicPr>
        <p:blipFill>
          <a:blip r:embed="rId5" cstate="print"/>
          <a:srcRect l="25831" t="4480" r="29395" b="3681"/>
          <a:stretch>
            <a:fillRect/>
          </a:stretch>
        </p:blipFill>
        <p:spPr>
          <a:xfrm>
            <a:off x="8604870" y="507005"/>
            <a:ext cx="1573376" cy="2481538"/>
          </a:xfrm>
          <a:prstGeom prst="rect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</a:ln>
        </p:spPr>
      </p:pic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6" cstate="print"/>
          <a:srcRect l="20750" t="19562" r="53637" b="24789"/>
          <a:stretch>
            <a:fillRect/>
          </a:stretch>
        </p:blipFill>
        <p:spPr bwMode="auto">
          <a:xfrm>
            <a:off x="179934" y="1476375"/>
            <a:ext cx="1911111" cy="2335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Прямоугольник 49"/>
          <p:cNvSpPr/>
          <p:nvPr/>
        </p:nvSpPr>
        <p:spPr>
          <a:xfrm>
            <a:off x="2196158" y="4572719"/>
            <a:ext cx="792088" cy="3600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ru-RU" b="1" dirty="0" smtClean="0">
                <a:solidFill>
                  <a:schemeClr val="bg1"/>
                </a:solidFill>
              </a:rPr>
              <a:t>П44К</a:t>
            </a:r>
            <a:endParaRPr lang="ru-RU" sz="1800" b="1" dirty="0" smtClean="0">
              <a:solidFill>
                <a:schemeClr val="bg1"/>
              </a:solidFill>
            </a:endParaRPr>
          </a:p>
          <a:p>
            <a:pPr algn="ctr"/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7" cstate="print"/>
          <a:srcRect l="52336" t="13650" r="17904" b="17051"/>
          <a:stretch>
            <a:fillRect/>
          </a:stretch>
        </p:blipFill>
        <p:spPr bwMode="auto">
          <a:xfrm>
            <a:off x="179934" y="3992624"/>
            <a:ext cx="1872208" cy="2452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8" cstate="print"/>
          <a:srcRect l="20081" t="13262" r="17904" b="16389"/>
          <a:stretch>
            <a:fillRect/>
          </a:stretch>
        </p:blipFill>
        <p:spPr bwMode="auto">
          <a:xfrm>
            <a:off x="5220494" y="4319828"/>
            <a:ext cx="2540452" cy="1621043"/>
          </a:xfrm>
          <a:prstGeom prst="rect">
            <a:avLst/>
          </a:prstGeom>
          <a:noFill/>
          <a:ln w="9525">
            <a:solidFill>
              <a:schemeClr val="tx2">
                <a:lumMod val="20000"/>
                <a:lumOff val="80000"/>
              </a:schemeClr>
            </a:solidFill>
            <a:miter lim="800000"/>
            <a:headEnd/>
            <a:tailEnd/>
          </a:ln>
        </p:spPr>
      </p:pic>
      <p:sp>
        <p:nvSpPr>
          <p:cNvPr id="40" name="Стрелка вниз 39"/>
          <p:cNvSpPr/>
          <p:nvPr/>
        </p:nvSpPr>
        <p:spPr>
          <a:xfrm>
            <a:off x="3511726" y="3852639"/>
            <a:ext cx="340616" cy="1584176"/>
          </a:xfrm>
          <a:prstGeom prst="downArrow">
            <a:avLst/>
          </a:prstGeom>
          <a:gradFill>
            <a:gsLst>
              <a:gs pos="26000">
                <a:schemeClr val="accent1">
                  <a:tint val="66000"/>
                  <a:satMod val="160000"/>
                  <a:alpha val="71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31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Стрелка вниз 40"/>
          <p:cNvSpPr/>
          <p:nvPr/>
        </p:nvSpPr>
        <p:spPr>
          <a:xfrm>
            <a:off x="4140374" y="3852639"/>
            <a:ext cx="340616" cy="1584176"/>
          </a:xfrm>
          <a:prstGeom prst="downArrow">
            <a:avLst/>
          </a:prstGeom>
          <a:gradFill>
            <a:gsLst>
              <a:gs pos="26000">
                <a:schemeClr val="accent1">
                  <a:tint val="66000"/>
                  <a:satMod val="160000"/>
                  <a:alpha val="71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31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/>
          <p:cNvSpPr/>
          <p:nvPr/>
        </p:nvSpPr>
        <p:spPr>
          <a:xfrm>
            <a:off x="4140374" y="4572719"/>
            <a:ext cx="864096" cy="5040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b="1" dirty="0" smtClean="0">
                <a:solidFill>
                  <a:schemeClr val="bg1"/>
                </a:solidFill>
              </a:rPr>
              <a:t>КОПЭ</a:t>
            </a:r>
          </a:p>
          <a:p>
            <a:pPr algn="ctr">
              <a:lnSpc>
                <a:spcPct val="90000"/>
              </a:lnSpc>
            </a:pPr>
            <a:r>
              <a:rPr lang="ru-RU" b="1" dirty="0" smtClean="0">
                <a:solidFill>
                  <a:schemeClr val="bg1"/>
                </a:solidFill>
              </a:rPr>
              <a:t>2000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45" name="Стрелка вниз 44"/>
          <p:cNvSpPr/>
          <p:nvPr/>
        </p:nvSpPr>
        <p:spPr>
          <a:xfrm>
            <a:off x="3007670" y="3852639"/>
            <a:ext cx="340616" cy="1152128"/>
          </a:xfrm>
          <a:prstGeom prst="downArrow">
            <a:avLst/>
          </a:prstGeom>
          <a:gradFill>
            <a:gsLst>
              <a:gs pos="26000">
                <a:schemeClr val="accent1">
                  <a:tint val="66000"/>
                  <a:satMod val="160000"/>
                  <a:alpha val="71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31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Стрелка вниз 46"/>
          <p:cNvSpPr/>
          <p:nvPr/>
        </p:nvSpPr>
        <p:spPr>
          <a:xfrm>
            <a:off x="4572422" y="3852639"/>
            <a:ext cx="340616" cy="720080"/>
          </a:xfrm>
          <a:prstGeom prst="downArrow">
            <a:avLst/>
          </a:prstGeom>
          <a:gradFill>
            <a:gsLst>
              <a:gs pos="26000">
                <a:schemeClr val="accent1">
                  <a:tint val="66000"/>
                  <a:satMod val="160000"/>
                  <a:alpha val="71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31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Стрелка вниз 50"/>
          <p:cNvSpPr/>
          <p:nvPr/>
        </p:nvSpPr>
        <p:spPr>
          <a:xfrm>
            <a:off x="2484190" y="3852639"/>
            <a:ext cx="340616" cy="648072"/>
          </a:xfrm>
          <a:prstGeom prst="downArrow">
            <a:avLst/>
          </a:prstGeom>
          <a:gradFill>
            <a:gsLst>
              <a:gs pos="26000">
                <a:schemeClr val="accent1">
                  <a:tint val="66000"/>
                  <a:satMod val="160000"/>
                  <a:alpha val="71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31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090" y="36903"/>
            <a:ext cx="10567473" cy="75601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918" y="6580061"/>
            <a:ext cx="613525" cy="72896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55998" y="6588943"/>
            <a:ext cx="2250604" cy="633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ru-RU" sz="1850" spc="340" dirty="0" smtClean="0">
                <a:solidFill>
                  <a:schemeClr val="tx2">
                    <a:lumMod val="75000"/>
                  </a:schemeClr>
                </a:solidFill>
              </a:rPr>
              <a:t>ДЕПАРТАМЕНТ</a:t>
            </a:r>
            <a:r>
              <a:rPr lang="ru-RU" sz="1400" spc="3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400" spc="110" dirty="0" smtClean="0">
                <a:solidFill>
                  <a:schemeClr val="tx2">
                    <a:lumMod val="75000"/>
                  </a:schemeClr>
                </a:solidFill>
              </a:rPr>
              <a:t>ГРАДОСТРОИТЕЛЬНОЙ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ПОЛИТИКИ 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</a:rPr>
              <a:t>города Москвы</a:t>
            </a:r>
            <a:endParaRPr lang="ru-RU" sz="11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-36090" y="468263"/>
            <a:ext cx="4824536" cy="86409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780334" y="6084887"/>
            <a:ext cx="6480720" cy="792088"/>
          </a:xfrm>
          <a:prstGeom prst="rect">
            <a:avLst/>
          </a:prstGeom>
          <a:solidFill>
            <a:srgbClr val="74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 smtClean="0">
                <a:solidFill>
                  <a:srgbClr val="FF0000"/>
                </a:solidFill>
              </a:rPr>
              <a:t>ПЛАНИРУЕМЫЙ РЕЗУЛЬТАТ: </a:t>
            </a:r>
            <a:r>
              <a:rPr lang="ru-RU" dirty="0" smtClean="0">
                <a:solidFill>
                  <a:schemeClr val="bg1"/>
                </a:solidFill>
              </a:rPr>
              <a:t>сокращение сроков проектирования и снижение стоимости строительства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9778666" y="0"/>
            <a:ext cx="770420" cy="324247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bg1"/>
                </a:solidFill>
              </a:rPr>
              <a:t>5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3529186" y="7065704"/>
            <a:ext cx="65158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Представление проектов в федеральный Реестр типовой проектной документации для применения в Адресной Инвестиционной Программе г.Москвы 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2988246" y="3996655"/>
            <a:ext cx="1296144" cy="7200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179934" y="1692399"/>
            <a:ext cx="3600400" cy="1368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FF0000"/>
              </a:solidFill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ОБЪЕКТЫ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ОБРАЗОВАНИЯ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(ДОУ, школы, БНК)</a:t>
            </a:r>
          </a:p>
          <a:p>
            <a:pPr algn="ctr"/>
            <a:endParaRPr lang="ru-RU" b="1" dirty="0" smtClean="0">
              <a:solidFill>
                <a:srgbClr val="FF0000"/>
              </a:solidFill>
            </a:endParaRPr>
          </a:p>
          <a:p>
            <a:pPr algn="ctr"/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179934" y="3420591"/>
            <a:ext cx="1440160" cy="8640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ru-RU" b="1" dirty="0" smtClean="0">
                <a:solidFill>
                  <a:schemeClr val="bg1"/>
                </a:solidFill>
              </a:rPr>
              <a:t>2011-2013  </a:t>
            </a:r>
          </a:p>
          <a:p>
            <a:pPr algn="ctr">
              <a:lnSpc>
                <a:spcPct val="90000"/>
              </a:lnSpc>
            </a:pPr>
            <a:r>
              <a:rPr lang="ru-RU" sz="1800" b="1" dirty="0" smtClean="0">
                <a:solidFill>
                  <a:schemeClr val="bg1"/>
                </a:solidFill>
              </a:rPr>
              <a:t>ДОУ </a:t>
            </a:r>
            <a:r>
              <a:rPr lang="ru-RU" sz="1800" b="1" smtClean="0">
                <a:solidFill>
                  <a:schemeClr val="bg1"/>
                </a:solidFill>
              </a:rPr>
              <a:t>- 7 </a:t>
            </a:r>
            <a:r>
              <a:rPr lang="ru-RU" sz="1800" b="1" dirty="0" smtClean="0">
                <a:solidFill>
                  <a:schemeClr val="bg1"/>
                </a:solidFill>
              </a:rPr>
              <a:t>шт.</a:t>
            </a:r>
          </a:p>
          <a:p>
            <a:pPr algn="ctr"/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5" name="Стрелка вниз 44"/>
          <p:cNvSpPr/>
          <p:nvPr/>
        </p:nvSpPr>
        <p:spPr>
          <a:xfrm>
            <a:off x="1620094" y="3132559"/>
            <a:ext cx="484632" cy="1368152"/>
          </a:xfrm>
          <a:prstGeom prst="downArrow">
            <a:avLst/>
          </a:prstGeom>
          <a:gradFill>
            <a:gsLst>
              <a:gs pos="26000">
                <a:schemeClr val="accent1">
                  <a:tint val="66000"/>
                  <a:satMod val="160000"/>
                  <a:alpha val="71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31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Стрелка вниз 46"/>
          <p:cNvSpPr/>
          <p:nvPr/>
        </p:nvSpPr>
        <p:spPr>
          <a:xfrm>
            <a:off x="2268166" y="3132559"/>
            <a:ext cx="484632" cy="2232248"/>
          </a:xfrm>
          <a:prstGeom prst="downArrow">
            <a:avLst/>
          </a:prstGeom>
          <a:gradFill>
            <a:gsLst>
              <a:gs pos="26000">
                <a:schemeClr val="accent1">
                  <a:tint val="66000"/>
                  <a:satMod val="160000"/>
                  <a:alpha val="71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31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Стрелка вниз 47"/>
          <p:cNvSpPr/>
          <p:nvPr/>
        </p:nvSpPr>
        <p:spPr>
          <a:xfrm>
            <a:off x="3223694" y="3132559"/>
            <a:ext cx="484632" cy="288032"/>
          </a:xfrm>
          <a:prstGeom prst="downArrow">
            <a:avLst/>
          </a:prstGeom>
          <a:gradFill>
            <a:gsLst>
              <a:gs pos="26000">
                <a:schemeClr val="accent1">
                  <a:tint val="66000"/>
                  <a:satMod val="160000"/>
                  <a:alpha val="71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/>
          <p:cNvSpPr/>
          <p:nvPr/>
        </p:nvSpPr>
        <p:spPr>
          <a:xfrm>
            <a:off x="4356398" y="1692399"/>
            <a:ext cx="2952328" cy="1368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ОБЪЕКТЫ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ЗДРАВООХРАНЕНИЯ</a:t>
            </a:r>
          </a:p>
        </p:txBody>
      </p:sp>
      <p:sp>
        <p:nvSpPr>
          <p:cNvPr id="51" name="Стрелка вниз 50"/>
          <p:cNvSpPr/>
          <p:nvPr/>
        </p:nvSpPr>
        <p:spPr>
          <a:xfrm>
            <a:off x="4428406" y="3132559"/>
            <a:ext cx="484632" cy="288032"/>
          </a:xfrm>
          <a:prstGeom prst="downArrow">
            <a:avLst/>
          </a:prstGeom>
          <a:gradFill>
            <a:gsLst>
              <a:gs pos="26000">
                <a:schemeClr val="accent1">
                  <a:tint val="66000"/>
                  <a:satMod val="160000"/>
                  <a:alpha val="71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31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Стрелка вниз 51"/>
          <p:cNvSpPr/>
          <p:nvPr/>
        </p:nvSpPr>
        <p:spPr>
          <a:xfrm>
            <a:off x="5004470" y="3132559"/>
            <a:ext cx="484632" cy="1296144"/>
          </a:xfrm>
          <a:prstGeom prst="downArrow">
            <a:avLst/>
          </a:prstGeom>
          <a:gradFill>
            <a:gsLst>
              <a:gs pos="26000">
                <a:schemeClr val="accent1">
                  <a:tint val="66000"/>
                  <a:satMod val="160000"/>
                  <a:alpha val="71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31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ик 53"/>
          <p:cNvSpPr/>
          <p:nvPr/>
        </p:nvSpPr>
        <p:spPr>
          <a:xfrm>
            <a:off x="2916238" y="3708623"/>
            <a:ext cx="1296144" cy="7200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 54"/>
          <p:cNvSpPr/>
          <p:nvPr/>
        </p:nvSpPr>
        <p:spPr>
          <a:xfrm>
            <a:off x="2844230" y="3420591"/>
            <a:ext cx="1296144" cy="7920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Проекты </a:t>
            </a:r>
          </a:p>
          <a:p>
            <a:pPr algn="ctr">
              <a:lnSpc>
                <a:spcPct val="90000"/>
              </a:lnSpc>
            </a:pPr>
            <a:r>
              <a:rPr lang="ru-RU" b="1" dirty="0" smtClean="0">
                <a:solidFill>
                  <a:schemeClr val="bg1"/>
                </a:solidFill>
              </a:rPr>
              <a:t>2014 </a:t>
            </a:r>
          </a:p>
          <a:p>
            <a:pPr algn="ctr">
              <a:lnSpc>
                <a:spcPct val="90000"/>
              </a:lnSpc>
            </a:pP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467966" y="4500711"/>
            <a:ext cx="1656184" cy="7200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bg1"/>
              </a:solidFill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2013  </a:t>
            </a:r>
          </a:p>
          <a:p>
            <a:pPr algn="ctr"/>
            <a:r>
              <a:rPr lang="ru-RU" sz="1800" b="1" dirty="0" smtClean="0">
                <a:solidFill>
                  <a:schemeClr val="bg1"/>
                </a:solidFill>
              </a:rPr>
              <a:t>ШКОЛЫ - 4 шт.</a:t>
            </a:r>
          </a:p>
          <a:p>
            <a:pPr algn="ctr"/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1476078" y="5364807"/>
            <a:ext cx="1584176" cy="7200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ru-RU" b="1" dirty="0" smtClean="0">
                <a:solidFill>
                  <a:schemeClr val="bg1"/>
                </a:solidFill>
              </a:rPr>
              <a:t>2013 </a:t>
            </a:r>
          </a:p>
          <a:p>
            <a:pPr algn="ctr">
              <a:lnSpc>
                <a:spcPct val="90000"/>
              </a:lnSpc>
            </a:pPr>
            <a:r>
              <a:rPr lang="ru-RU" sz="1800" b="1" dirty="0" smtClean="0">
                <a:solidFill>
                  <a:schemeClr val="bg1"/>
                </a:solidFill>
              </a:rPr>
              <a:t>БНК - 4 шт.</a:t>
            </a:r>
          </a:p>
          <a:p>
            <a:pPr algn="ctr"/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44016" y="540271"/>
            <a:ext cx="4500414" cy="72008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1800" dirty="0" smtClean="0">
                <a:solidFill>
                  <a:schemeClr val="bg1"/>
                </a:solidFill>
              </a:rPr>
              <a:t>  </a:t>
            </a:r>
            <a:r>
              <a:rPr lang="ru-RU" sz="1600" dirty="0" smtClean="0">
                <a:solidFill>
                  <a:schemeClr val="bg1"/>
                </a:solidFill>
              </a:rPr>
              <a:t>ФЕДЕРАЛЬНЫЙ РЕЕСТР ТИПОВОЙ ПРОЕКТНОЙ ДОКУМЕНТАЦИИ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7668766" y="1692399"/>
            <a:ext cx="2376264" cy="1368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ИНЫЕ  ОБЩЕСТВЕННЫЕ ЗДАНИЯ</a:t>
            </a:r>
          </a:p>
        </p:txBody>
      </p:sp>
      <p:sp>
        <p:nvSpPr>
          <p:cNvPr id="30" name="Стрелка вниз 29"/>
          <p:cNvSpPr/>
          <p:nvPr/>
        </p:nvSpPr>
        <p:spPr>
          <a:xfrm>
            <a:off x="6752086" y="3132559"/>
            <a:ext cx="484632" cy="1296144"/>
          </a:xfrm>
          <a:prstGeom prst="downArrow">
            <a:avLst/>
          </a:prstGeom>
          <a:gradFill>
            <a:gsLst>
              <a:gs pos="26000">
                <a:schemeClr val="accent1">
                  <a:tint val="66000"/>
                  <a:satMod val="160000"/>
                  <a:alpha val="71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31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7308726" y="3420591"/>
            <a:ext cx="1440160" cy="7200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b="1" dirty="0" smtClean="0">
              <a:solidFill>
                <a:schemeClr val="bg1"/>
              </a:solidFill>
            </a:endParaRPr>
          </a:p>
          <a:p>
            <a:pPr algn="ctr"/>
            <a:endParaRPr lang="ru-RU" sz="1800" b="1" dirty="0" smtClean="0">
              <a:solidFill>
                <a:schemeClr val="bg1"/>
              </a:solidFill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Отделения полиции</a:t>
            </a:r>
          </a:p>
          <a:p>
            <a:pPr algn="ctr"/>
            <a:endParaRPr lang="ru-RU" sz="1800" b="1" dirty="0" smtClean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</a:pPr>
            <a:endParaRPr lang="ru-RU" sz="1800" b="1" dirty="0">
              <a:solidFill>
                <a:srgbClr val="FF0000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8892902" y="4428703"/>
            <a:ext cx="1368152" cy="648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bg1"/>
              </a:solidFill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Другие</a:t>
            </a:r>
          </a:p>
          <a:p>
            <a:pPr algn="ctr">
              <a:lnSpc>
                <a:spcPct val="90000"/>
              </a:lnSpc>
            </a:pP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7" name="Стрелка вниз 36"/>
          <p:cNvSpPr/>
          <p:nvPr/>
        </p:nvSpPr>
        <p:spPr>
          <a:xfrm>
            <a:off x="6392046" y="3132559"/>
            <a:ext cx="484632" cy="2304256"/>
          </a:xfrm>
          <a:prstGeom prst="downArrow">
            <a:avLst/>
          </a:prstGeom>
          <a:gradFill>
            <a:gsLst>
              <a:gs pos="26000">
                <a:schemeClr val="accent1">
                  <a:tint val="66000"/>
                  <a:satMod val="160000"/>
                  <a:alpha val="71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31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6372622" y="4428703"/>
            <a:ext cx="2304256" cy="648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bg1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ru-RU" b="1" dirty="0" smtClean="0">
                <a:solidFill>
                  <a:schemeClr val="bg1"/>
                </a:solidFill>
              </a:rPr>
              <a:t>Пристройки к ДГП </a:t>
            </a:r>
            <a:r>
              <a:rPr lang="ru-RU" sz="1800" b="1" dirty="0" smtClean="0">
                <a:solidFill>
                  <a:schemeClr val="bg1"/>
                </a:solidFill>
              </a:rPr>
              <a:t>на 250, 320, 480 мест</a:t>
            </a:r>
          </a:p>
          <a:p>
            <a:pPr algn="ctr">
              <a:lnSpc>
                <a:spcPct val="90000"/>
              </a:lnSpc>
            </a:pP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4428406" y="4428703"/>
            <a:ext cx="1800200" cy="648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ru-RU" b="1" dirty="0" smtClean="0">
                <a:solidFill>
                  <a:schemeClr val="bg1"/>
                </a:solidFill>
              </a:rPr>
              <a:t>Детская поликлиника</a:t>
            </a:r>
          </a:p>
          <a:p>
            <a:pPr algn="ctr">
              <a:lnSpc>
                <a:spcPct val="70000"/>
              </a:lnSpc>
            </a:pPr>
            <a:r>
              <a:rPr lang="ru-RU" sz="1800" b="1" dirty="0" smtClean="0">
                <a:solidFill>
                  <a:schemeClr val="bg1"/>
                </a:solidFill>
              </a:rPr>
              <a:t>320 мест</a:t>
            </a:r>
            <a:endParaRPr lang="ru-RU" sz="1800" b="1" dirty="0">
              <a:solidFill>
                <a:srgbClr val="FF0000"/>
              </a:solidFill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4428406" y="3420591"/>
            <a:ext cx="1800200" cy="7200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b="1" dirty="0" smtClean="0">
              <a:solidFill>
                <a:schemeClr val="bg1"/>
              </a:solidFill>
            </a:endParaRPr>
          </a:p>
          <a:p>
            <a:pPr algn="ctr"/>
            <a:endParaRPr lang="ru-RU" sz="1800" b="1" dirty="0" smtClean="0">
              <a:solidFill>
                <a:schemeClr val="bg1"/>
              </a:solidFill>
            </a:endParaRPr>
          </a:p>
          <a:p>
            <a:pPr algn="ctr">
              <a:lnSpc>
                <a:spcPct val="70000"/>
              </a:lnSpc>
            </a:pPr>
            <a:r>
              <a:rPr lang="ru-RU" b="1" dirty="0" smtClean="0">
                <a:solidFill>
                  <a:schemeClr val="bg1"/>
                </a:solidFill>
              </a:rPr>
              <a:t>Поликлиники</a:t>
            </a:r>
          </a:p>
          <a:p>
            <a:pPr algn="ctr">
              <a:lnSpc>
                <a:spcPct val="70000"/>
              </a:lnSpc>
            </a:pPr>
            <a:r>
              <a:rPr lang="ru-RU" b="1" dirty="0" smtClean="0">
                <a:solidFill>
                  <a:schemeClr val="bg1"/>
                </a:solidFill>
              </a:rPr>
              <a:t>на 750 пос. </a:t>
            </a:r>
          </a:p>
          <a:p>
            <a:pPr algn="ctr">
              <a:lnSpc>
                <a:spcPct val="70000"/>
              </a:lnSpc>
            </a:pPr>
            <a:r>
              <a:rPr lang="ru-RU" b="1" dirty="0" smtClean="0">
                <a:solidFill>
                  <a:schemeClr val="bg1"/>
                </a:solidFill>
              </a:rPr>
              <a:t>(</a:t>
            </a:r>
            <a:r>
              <a:rPr lang="en-US" b="1" dirty="0" smtClean="0">
                <a:solidFill>
                  <a:schemeClr val="bg1"/>
                </a:solidFill>
              </a:rPr>
              <a:t>I</a:t>
            </a:r>
            <a:r>
              <a:rPr lang="ru-RU" b="1" dirty="0" smtClean="0">
                <a:solidFill>
                  <a:schemeClr val="bg1"/>
                </a:solidFill>
              </a:rPr>
              <a:t> и </a:t>
            </a:r>
            <a:r>
              <a:rPr lang="en-US" b="1" dirty="0" smtClean="0">
                <a:solidFill>
                  <a:schemeClr val="bg1"/>
                </a:solidFill>
              </a:rPr>
              <a:t>II </a:t>
            </a:r>
            <a:r>
              <a:rPr lang="ru-RU" b="1" dirty="0" smtClean="0">
                <a:solidFill>
                  <a:schemeClr val="bg1"/>
                </a:solidFill>
              </a:rPr>
              <a:t>уровня)</a:t>
            </a:r>
          </a:p>
          <a:p>
            <a:pPr algn="ctr"/>
            <a:endParaRPr lang="ru-RU" sz="1800" b="1" dirty="0" smtClean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</a:pPr>
            <a:endParaRPr lang="ru-RU" sz="1800" b="1" dirty="0">
              <a:solidFill>
                <a:srgbClr val="FF0000"/>
              </a:solidFill>
            </a:endParaRPr>
          </a:p>
        </p:txBody>
      </p:sp>
      <p:sp>
        <p:nvSpPr>
          <p:cNvPr id="38" name="Стрелка вниз 37"/>
          <p:cNvSpPr/>
          <p:nvPr/>
        </p:nvSpPr>
        <p:spPr>
          <a:xfrm>
            <a:off x="9056342" y="3132559"/>
            <a:ext cx="484632" cy="1296144"/>
          </a:xfrm>
          <a:prstGeom prst="downArrow">
            <a:avLst/>
          </a:prstGeom>
          <a:gradFill>
            <a:gsLst>
              <a:gs pos="26000">
                <a:schemeClr val="accent1">
                  <a:tint val="66000"/>
                  <a:satMod val="160000"/>
                  <a:alpha val="71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31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8892902" y="3420591"/>
            <a:ext cx="1368152" cy="7200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chemeClr val="bg1"/>
                </a:solidFill>
              </a:rPr>
              <a:t>Пожарныедепо</a:t>
            </a:r>
            <a:endParaRPr lang="ru-RU" sz="1800" b="1" dirty="0">
              <a:solidFill>
                <a:srgbClr val="FF0000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940574" y="5436815"/>
            <a:ext cx="1368152" cy="5040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bg1"/>
              </a:solidFill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Другие</a:t>
            </a:r>
          </a:p>
          <a:p>
            <a:pPr algn="ctr">
              <a:lnSpc>
                <a:spcPct val="90000"/>
              </a:lnSpc>
            </a:pP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0" name="Стрелка вниз 39"/>
          <p:cNvSpPr/>
          <p:nvPr/>
        </p:nvSpPr>
        <p:spPr>
          <a:xfrm>
            <a:off x="611982" y="3132559"/>
            <a:ext cx="484632" cy="288032"/>
          </a:xfrm>
          <a:prstGeom prst="downArrow">
            <a:avLst/>
          </a:prstGeom>
          <a:gradFill>
            <a:gsLst>
              <a:gs pos="26000">
                <a:schemeClr val="accent1">
                  <a:tint val="66000"/>
                  <a:satMod val="160000"/>
                  <a:alpha val="71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31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Стрелка вниз 49"/>
          <p:cNvSpPr/>
          <p:nvPr/>
        </p:nvSpPr>
        <p:spPr>
          <a:xfrm>
            <a:off x="8048230" y="3132559"/>
            <a:ext cx="484632" cy="216024"/>
          </a:xfrm>
          <a:prstGeom prst="downArrow">
            <a:avLst/>
          </a:prstGeom>
          <a:gradFill>
            <a:gsLst>
              <a:gs pos="26000">
                <a:schemeClr val="accent1">
                  <a:tint val="66000"/>
                  <a:satMod val="160000"/>
                  <a:alpha val="71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31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Стрелка вниз 59"/>
          <p:cNvSpPr/>
          <p:nvPr/>
        </p:nvSpPr>
        <p:spPr>
          <a:xfrm>
            <a:off x="9612982" y="3132559"/>
            <a:ext cx="484632" cy="216024"/>
          </a:xfrm>
          <a:prstGeom prst="downArrow">
            <a:avLst/>
          </a:prstGeom>
          <a:gradFill>
            <a:gsLst>
              <a:gs pos="26000">
                <a:schemeClr val="accent1">
                  <a:tint val="66000"/>
                  <a:satMod val="160000"/>
                  <a:alpha val="71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31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26485" y="36903"/>
            <a:ext cx="10567473" cy="7560152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xmlns="" val="665959152"/>
              </p:ext>
            </p:extLst>
          </p:nvPr>
        </p:nvGraphicFramePr>
        <p:xfrm>
          <a:off x="539974" y="1548383"/>
          <a:ext cx="9433048" cy="42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9684990" y="-35793"/>
            <a:ext cx="770420" cy="324247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bg1"/>
                </a:solidFill>
              </a:rPr>
              <a:t>6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180105" y="468263"/>
            <a:ext cx="4824536" cy="86409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918" y="6580061"/>
            <a:ext cx="613525" cy="72896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55998" y="6588943"/>
            <a:ext cx="2250604" cy="633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ru-RU" sz="1850" spc="340" dirty="0" smtClean="0">
                <a:solidFill>
                  <a:schemeClr val="tx2">
                    <a:lumMod val="75000"/>
                  </a:schemeClr>
                </a:solidFill>
              </a:rPr>
              <a:t>ДЕПАРТАМЕНТ</a:t>
            </a:r>
            <a:r>
              <a:rPr lang="ru-RU" sz="1400" spc="3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400" spc="110" dirty="0" smtClean="0">
                <a:solidFill>
                  <a:schemeClr val="tx2">
                    <a:lumMod val="75000"/>
                  </a:schemeClr>
                </a:solidFill>
              </a:rPr>
              <a:t>ГРАДОСТРОИТЕЛЬНОЙ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ПОЛИТИКИ 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</a:rPr>
              <a:t>города Москвы</a:t>
            </a:r>
            <a:endParaRPr lang="ru-RU" sz="11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" y="540271"/>
            <a:ext cx="4500414" cy="72008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1600" dirty="0" smtClean="0">
                <a:solidFill>
                  <a:schemeClr val="bg1"/>
                </a:solidFill>
              </a:rPr>
              <a:t>ВНЕСЕНИЕ ИЗМЕНЕНИЙ В ФЕДЕРАЛЬНЫЕ </a:t>
            </a:r>
          </a:p>
          <a:p>
            <a:pPr marL="0" lvl="1" algn="ctr"/>
            <a:r>
              <a:rPr lang="ru-RU" sz="1600" dirty="0" smtClean="0">
                <a:solidFill>
                  <a:schemeClr val="bg1"/>
                </a:solidFill>
              </a:rPr>
              <a:t>НОРМАТИВНО- ПРАВОВЫЕ ДОКУМЕНТЫ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609850" y="7105193"/>
            <a:ext cx="78311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</a:rPr>
              <a:t>     </a:t>
            </a:r>
            <a:r>
              <a:rPr lang="ru-RU" sz="1600" dirty="0" smtClean="0">
                <a:solidFill>
                  <a:schemeClr val="bg1"/>
                </a:solidFill>
              </a:rPr>
              <a:t>Внесение изменений в федеральные нормативно-правовые документы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04270" y="6012879"/>
            <a:ext cx="6768752" cy="864096"/>
          </a:xfrm>
          <a:prstGeom prst="rect">
            <a:avLst/>
          </a:prstGeom>
          <a:solidFill>
            <a:srgbClr val="74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 smtClean="0">
                <a:solidFill>
                  <a:srgbClr val="FF0000"/>
                </a:solidFill>
              </a:rPr>
              <a:t>ПЛАНИРУЕМЫЙ РЕЗУЛЬТАТ: </a:t>
            </a:r>
            <a:r>
              <a:rPr lang="ru-RU" b="1" dirty="0" smtClean="0">
                <a:solidFill>
                  <a:schemeClr val="bg1"/>
                </a:solidFill>
              </a:rPr>
              <a:t>возможность разработки проектов без адреса для  многократного использования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26485" y="36903"/>
            <a:ext cx="10567473" cy="75601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918" y="6580061"/>
            <a:ext cx="613525" cy="72896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55998" y="6588943"/>
            <a:ext cx="2250604" cy="633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ru-RU" sz="1850" spc="340" dirty="0" smtClean="0">
                <a:solidFill>
                  <a:schemeClr val="tx2">
                    <a:lumMod val="75000"/>
                  </a:schemeClr>
                </a:solidFill>
              </a:rPr>
              <a:t>ДЕПАРТАМЕНТ</a:t>
            </a:r>
            <a:r>
              <a:rPr lang="ru-RU" sz="1400" spc="3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400" spc="110" dirty="0" smtClean="0">
                <a:solidFill>
                  <a:schemeClr val="tx2">
                    <a:lumMod val="75000"/>
                  </a:schemeClr>
                </a:solidFill>
              </a:rPr>
              <a:t>ГРАДОСТРОИТЕЛЬНОЙ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ПОЛИТИКИ 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</a:rPr>
              <a:t>города Москвы</a:t>
            </a:r>
            <a:endParaRPr lang="ru-RU" sz="11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-180105" y="468263"/>
            <a:ext cx="4824536" cy="86409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" y="540271"/>
            <a:ext cx="4500414" cy="72008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Aft>
                <a:spcPts val="0"/>
              </a:spcAft>
            </a:pP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smtClean="0">
                <a:latin typeface="Calibri" pitchFamily="34" charset="0"/>
                <a:ea typeface="Times New Roman"/>
                <a:cs typeface="Calibri" pitchFamily="34" charset="0"/>
              </a:rPr>
              <a:t>Федеральный закон от  29.12.2004 №190-ФЗ</a:t>
            </a:r>
          </a:p>
          <a:p>
            <a:pPr lvl="0" algn="ctr">
              <a:spcAft>
                <a:spcPts val="0"/>
              </a:spcAft>
            </a:pPr>
            <a:r>
              <a:rPr lang="ru-RU" sz="1600" dirty="0" smtClean="0">
                <a:latin typeface="Calibri" pitchFamily="34" charset="0"/>
                <a:ea typeface="Times New Roman"/>
                <a:cs typeface="Calibri" pitchFamily="34" charset="0"/>
              </a:rPr>
              <a:t>«Градостроительный кодекс РФ»</a:t>
            </a:r>
            <a:endParaRPr lang="ru-RU" sz="16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9684990" y="-35793"/>
            <a:ext cx="770420" cy="324247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bg1"/>
                </a:solidFill>
              </a:rPr>
              <a:t>7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988246" y="7196945"/>
            <a:ext cx="74527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Внесение изменений в федеральные нормативно-правовые документы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348286" y="6012879"/>
            <a:ext cx="6696744" cy="1008112"/>
          </a:xfrm>
          <a:prstGeom prst="rect">
            <a:avLst/>
          </a:prstGeom>
          <a:solidFill>
            <a:srgbClr val="74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 smtClean="0">
                <a:solidFill>
                  <a:srgbClr val="FF0000"/>
                </a:solidFill>
              </a:rPr>
              <a:t>ПЛАНИРУЕМЫЙ РЕЗУЛЬТАТ: </a:t>
            </a:r>
            <a:r>
              <a:rPr lang="ru-RU" b="1" dirty="0" smtClean="0">
                <a:solidFill>
                  <a:schemeClr val="bg1"/>
                </a:solidFill>
              </a:rPr>
              <a:t>оптимизация и сокращение сроков и стоимости проектирования объектов бюджетного строительства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436518" y="468264"/>
            <a:ext cx="4608512" cy="86409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90000"/>
              </a:lnSpc>
            </a:pPr>
            <a:r>
              <a:rPr lang="ru-RU" sz="1600" b="1" dirty="0" smtClean="0">
                <a:solidFill>
                  <a:srgbClr val="FF0000"/>
                </a:solidFill>
              </a:rPr>
              <a:t>ЗАДАЧА: </a:t>
            </a:r>
            <a:r>
              <a:rPr lang="ru-RU" sz="1600" b="1" dirty="0" smtClean="0">
                <a:solidFill>
                  <a:schemeClr val="bg1"/>
                </a:solidFill>
              </a:rPr>
              <a:t>Возможность разработки проектов без адреса за счет средств бюджета для многократного применения </a:t>
            </a: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107926" y="1441190"/>
          <a:ext cx="9937104" cy="43556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37104"/>
              </a:tblGrid>
              <a:tr h="381126">
                <a:tc>
                  <a:txBody>
                    <a:bodyPr/>
                    <a:lstStyle/>
                    <a:p>
                      <a:pPr marL="0" marR="0" indent="0" algn="ctr" defTabSz="10287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latin typeface="+mn-lt"/>
                          <a:ea typeface="Calibri"/>
                        </a:rPr>
                        <a:t>Статья 48</a:t>
                      </a:r>
                      <a:r>
                        <a:rPr lang="ru-RU" sz="1800" dirty="0" smtClean="0">
                          <a:latin typeface="+mn-lt"/>
                          <a:ea typeface="Calibri"/>
                        </a:rPr>
                        <a:t> «Архитектурно-строительное проектирование», </a:t>
                      </a:r>
                      <a:r>
                        <a:rPr lang="ru-RU" sz="1800" b="1" dirty="0" smtClean="0">
                          <a:latin typeface="+mn-lt"/>
                          <a:ea typeface="Calibri"/>
                        </a:rPr>
                        <a:t>часть 1 дополнить  частью 1_1:</a:t>
                      </a:r>
                      <a:endParaRPr lang="ru-RU" sz="1800" dirty="0" smtClean="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9680" marR="49680" marT="0" marB="0" anchor="ctr"/>
                </a:tc>
              </a:tr>
              <a:tr h="3297859">
                <a:tc>
                  <a:txBody>
                    <a:bodyPr/>
                    <a:lstStyle/>
                    <a:p>
                      <a:pPr algn="just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000" i="1" dirty="0" smtClean="0">
                          <a:latin typeface="+mn-lt"/>
                          <a:ea typeface="Calibri"/>
                        </a:rPr>
                        <a:t>«</a:t>
                      </a:r>
                      <a:r>
                        <a:rPr lang="ru-RU" sz="2000" i="1" dirty="0" smtClean="0">
                          <a:solidFill>
                            <a:srgbClr val="C00000"/>
                          </a:solidFill>
                          <a:latin typeface="+mn-lt"/>
                          <a:ea typeface="Calibri"/>
                        </a:rPr>
                        <a:t>Архитектурно-строительное проектирование для объектов капитального строительства непроизводственного назначения при разработке проектов без адреса за счет бюджетных средств (типовая проектная документация, не содержащая разделов: градостроительный план земельного участка, инженерно-геологические и инженерно-экологические изыскания, наружные инженерные сети и предназначенная для последующего массового повторного применения по конкретным адресам) осуществляется путем подготовки отдельных разделов проектной документации, на основании задания распорядителя бюджетных средств</a:t>
                      </a:r>
                      <a:endParaRPr lang="ru-RU" sz="2000" dirty="0" smtClean="0">
                        <a:solidFill>
                          <a:srgbClr val="C00000"/>
                        </a:solidFill>
                        <a:latin typeface="+mn-lt"/>
                        <a:ea typeface="Calibri"/>
                      </a:endParaRPr>
                    </a:p>
                    <a:p>
                      <a:pPr algn="just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000" i="1" dirty="0" smtClean="0">
                          <a:solidFill>
                            <a:srgbClr val="C00000"/>
                          </a:solidFill>
                          <a:latin typeface="+mn-lt"/>
                          <a:ea typeface="Calibri"/>
                        </a:rPr>
                        <a:t>Состав и требования к содержанию разделов проектной документации указанных объектов, а также состав и требования к содержанию разделов проектной документации, представляемой на экспертизу проектной документации и в органы государственного строительного надзора,  устанавливаются  Правительством Российской Федерации». </a:t>
                      </a:r>
                      <a:endParaRPr lang="ru-RU" sz="2000" dirty="0">
                        <a:solidFill>
                          <a:srgbClr val="C0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9680" marR="49680" marT="0" marB="0" anchor="ctr"/>
                </a:tc>
              </a:tr>
              <a:tr h="320346">
                <a:tc>
                  <a:txBody>
                    <a:bodyPr/>
                    <a:lstStyle/>
                    <a:p>
                      <a:pPr marL="176213" indent="0">
                        <a:lnSpc>
                          <a:spcPct val="80000"/>
                        </a:lnSpc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Статья 48</a:t>
                      </a:r>
                      <a:r>
                        <a:rPr lang="ru-RU" sz="1800" dirty="0" smtClean="0">
                          <a:latin typeface="+mn-lt"/>
                          <a:ea typeface="Calibri"/>
                        </a:rPr>
                        <a:t>, 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части  6  и 12 – дополнения по тексту</a:t>
                      </a:r>
                      <a:endParaRPr lang="ru-RU" sz="1800" dirty="0"/>
                    </a:p>
                  </a:txBody>
                  <a:tcPr/>
                </a:tc>
              </a:tr>
              <a:tr h="356334">
                <a:tc>
                  <a:txBody>
                    <a:bodyPr/>
                    <a:lstStyle/>
                    <a:p>
                      <a:pPr marL="176213" marR="0" indent="0" algn="just" defTabSz="10287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905625" algn="l"/>
                          <a:tab pos="7080250" algn="l"/>
                        </a:tabLst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Статья 47,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часть 1 – дополнения по тексту</a:t>
                      </a:r>
                      <a:endParaRPr lang="ru-RU" sz="18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9969" y="0"/>
            <a:ext cx="10569025" cy="75612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918" y="6580061"/>
            <a:ext cx="613525" cy="72896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55998" y="6588943"/>
            <a:ext cx="2250604" cy="633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ru-RU" sz="1850" spc="340" dirty="0" smtClean="0">
                <a:solidFill>
                  <a:schemeClr val="tx2">
                    <a:lumMod val="75000"/>
                  </a:schemeClr>
                </a:solidFill>
              </a:rPr>
              <a:t>ДЕПАРТАМЕНТ</a:t>
            </a:r>
            <a:r>
              <a:rPr lang="ru-RU" sz="1400" spc="3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400" spc="110" dirty="0" smtClean="0">
                <a:solidFill>
                  <a:schemeClr val="tx2">
                    <a:lumMod val="75000"/>
                  </a:schemeClr>
                </a:solidFill>
              </a:rPr>
              <a:t>ГРАДОСТРОИТЕЛЬНОЙ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ПОЛИТИКИ 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</a:rPr>
              <a:t>города Москвы</a:t>
            </a:r>
            <a:endParaRPr lang="ru-RU" sz="11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9778666" y="0"/>
            <a:ext cx="770420" cy="324247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bg1"/>
                </a:solidFill>
              </a:rPr>
              <a:t>8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988246" y="7196945"/>
            <a:ext cx="74527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Внесение изменений в федеральные нормативно-правовые документы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436518" y="468264"/>
            <a:ext cx="4608512" cy="86409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90000"/>
              </a:lnSpc>
            </a:pPr>
            <a:r>
              <a:rPr lang="ru-RU" sz="1600" b="1" dirty="0" smtClean="0">
                <a:solidFill>
                  <a:srgbClr val="FF0000"/>
                </a:solidFill>
              </a:rPr>
              <a:t>ЗАДАЧА: </a:t>
            </a:r>
            <a:r>
              <a:rPr lang="ru-RU" sz="1600" b="1" dirty="0" smtClean="0">
                <a:solidFill>
                  <a:schemeClr val="bg1"/>
                </a:solidFill>
              </a:rPr>
              <a:t>Возможность разработки проектов без адреса за счет средств бюджета для многократного применения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-108098" y="468263"/>
            <a:ext cx="4824536" cy="86409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1" y="540271"/>
            <a:ext cx="4500414" cy="72008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Aft>
                <a:spcPts val="0"/>
              </a:spcAft>
            </a:pPr>
            <a:r>
              <a:rPr lang="ru-RU" sz="1800" dirty="0" smtClean="0">
                <a:latin typeface="Calibri" pitchFamily="34" charset="0"/>
                <a:ea typeface="Times New Roman"/>
                <a:cs typeface="Calibri" pitchFamily="34" charset="0"/>
              </a:rPr>
              <a:t>ПП РФ от 16.02.2008 №87 </a:t>
            </a:r>
          </a:p>
          <a:p>
            <a:pPr lvl="0" algn="ctr">
              <a:spcAft>
                <a:spcPts val="0"/>
              </a:spcAft>
            </a:pPr>
            <a:r>
              <a:rPr lang="ru-RU" sz="1600" dirty="0" smtClean="0">
                <a:latin typeface="Calibri" pitchFamily="34" charset="0"/>
                <a:ea typeface="Times New Roman"/>
                <a:cs typeface="Calibri" pitchFamily="34" charset="0"/>
              </a:rPr>
              <a:t>«О составе разделов проектной документации и требований к их содержанию»</a:t>
            </a:r>
            <a:endParaRPr lang="ru-RU" sz="16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/>
        </p:nvGraphicFramePr>
        <p:xfrm>
          <a:off x="107926" y="1571908"/>
          <a:ext cx="9937104" cy="43179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37104"/>
              </a:tblGrid>
              <a:tr h="34027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Дополнить </a:t>
                      </a:r>
                      <a:r>
                        <a:rPr lang="ru-RU" sz="1800" kern="1200" dirty="0" smtClean="0"/>
                        <a:t>Приложение 1 </a:t>
                      </a:r>
                      <a:endParaRPr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680" marR="49680" marT="0" marB="0" anchor="ctr"/>
                </a:tc>
              </a:tr>
              <a:tr h="3061910">
                <a:tc>
                  <a:txBody>
                    <a:bodyPr/>
                    <a:lstStyle/>
                    <a:p>
                      <a:pPr algn="just">
                        <a:lnSpc>
                          <a:spcPct val="75000"/>
                        </a:lnSpc>
                      </a:pPr>
                      <a:r>
                        <a:rPr lang="ru-RU" sz="2000" kern="1200" dirty="0" smtClean="0"/>
                        <a:t>Пункт 1: «</a:t>
                      </a: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Необходимость разработки требований к содержанию разделов проектной документации, наличие которых согласно настоящему Положению не является обязательным, определяется по согласованию между проектной организацией и заказчиком такой документации.</a:t>
                      </a:r>
                    </a:p>
                    <a:p>
                      <a:pPr algn="just">
                        <a:lnSpc>
                          <a:spcPct val="75000"/>
                        </a:lnSpc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Разделы 6, 11, 5 и 9 проектной документации, требования к содержанию которых устанавливаются соответственно пунктами 23, 28-31, 38 и 42 настоящего Положения, разрабатываются в полном объеме для объектов капитального строительства, финансируемых полностью или частично за счет средств соответствующих бюджетов. Во всех остальных случаях необходимость и объем разработки указанных разделов определяются заказчиком и указываются в задании на проектирование.</a:t>
                      </a:r>
                    </a:p>
                    <a:p>
                      <a:pPr algn="just">
                        <a:lnSpc>
                          <a:spcPct val="75000"/>
                        </a:lnSpc>
                      </a:pPr>
                      <a:r>
                        <a:rPr lang="ru-RU" sz="2000" i="1" kern="1200" dirty="0" smtClean="0">
                          <a:solidFill>
                            <a:srgbClr val="C00000"/>
                          </a:solidFill>
                        </a:rPr>
                        <a:t>При разработке проектной документации (без адреса) при заказе за счет средств бюджета допускается не разрабатывать разделы  6, 7 и 8, а также части разделов 1-5 и 11, относящиеся к конкретным участкам строительства, учитывая разработку их на стадии адресной привязки проекта</a:t>
                      </a:r>
                      <a:r>
                        <a:rPr lang="ru-RU" sz="2000" kern="1200" dirty="0" smtClean="0"/>
                        <a:t>».</a:t>
                      </a:r>
                      <a:endParaRPr lang="ru-RU" sz="2000" dirty="0">
                        <a:solidFill>
                          <a:srgbClr val="C0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9680" marR="49680" marT="0" marB="0" anchor="ctr"/>
                </a:tc>
              </a:tr>
              <a:tr h="750760">
                <a:tc>
                  <a:txBody>
                    <a:bodyPr/>
                    <a:lstStyle/>
                    <a:p>
                      <a:pPr marL="0" marR="0" indent="0" algn="just" defTabSz="10287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+mn-lt"/>
                        </a:rPr>
                        <a:t>Дополнить разделом </a:t>
                      </a:r>
                      <a:r>
                        <a:rPr lang="ru-RU" sz="2000" b="1" i="1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</a:rPr>
                        <a:t>«Состав разделов  и подразделов проектов объектов капитального строительства непроизводственного назначения без  адреса за счет бюджетных средств»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3348286" y="6012879"/>
            <a:ext cx="6696744" cy="1008112"/>
          </a:xfrm>
          <a:prstGeom prst="rect">
            <a:avLst/>
          </a:prstGeom>
          <a:solidFill>
            <a:srgbClr val="74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 smtClean="0">
                <a:solidFill>
                  <a:srgbClr val="FF0000"/>
                </a:solidFill>
              </a:rPr>
              <a:t>ПЛАНИРУЕМЫЙ РЕЗУЛЬТАТ: </a:t>
            </a:r>
            <a:r>
              <a:rPr lang="ru-RU" b="1" dirty="0" smtClean="0">
                <a:solidFill>
                  <a:schemeClr val="bg1"/>
                </a:solidFill>
              </a:rPr>
              <a:t>оптимизация и сокращение сроков и стоимости проектирования объектов бюджетного строительства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2466</TotalTime>
  <Words>1422</Words>
  <Application>Microsoft Office PowerPoint</Application>
  <PresentationFormat>Произвольный</PresentationFormat>
  <Paragraphs>246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zmv</dc:creator>
  <cp:lastModifiedBy>Яхкинд Светлана Ильиничная</cp:lastModifiedBy>
  <cp:revision>336</cp:revision>
  <cp:lastPrinted>2013-07-08T04:18:16Z</cp:lastPrinted>
  <dcterms:created xsi:type="dcterms:W3CDTF">2013-06-27T11:08:50Z</dcterms:created>
  <dcterms:modified xsi:type="dcterms:W3CDTF">2014-06-02T04:17:54Z</dcterms:modified>
</cp:coreProperties>
</file>